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Lst>
  <p:sldSz cy="6858000" cx="12192000"/>
  <p:notesSz cx="6858000" cy="9144000"/>
  <p:embeddedFontLst>
    <p:embeddedFont>
      <p:font typeface="Garamond"/>
      <p:regular r:id="rId73"/>
      <p:bold r:id="rId74"/>
      <p:italic r:id="rId75"/>
      <p:boldItalic r:id="rId76"/>
    </p:embeddedFont>
    <p:embeddedFont>
      <p:font typeface="Tahoma"/>
      <p:regular r:id="rId77"/>
      <p:bold r:id="rId78"/>
    </p:embeddedFont>
    <p:embeddedFont>
      <p:font typeface="Arial Black"/>
      <p:regular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80" roundtripDataSignature="AMtx7mjgvNYtJRC7C5F7Hr8anxjIjMuO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80"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font" Target="fonts/Garamond-regular.fntdata"/><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font" Target="fonts/Garamond-italic.fntdata"/><Relationship Id="rId30" Type="http://schemas.openxmlformats.org/officeDocument/2006/relationships/slide" Target="slides/slide26.xml"/><Relationship Id="rId74" Type="http://schemas.openxmlformats.org/officeDocument/2006/relationships/font" Target="fonts/Garamond-bold.fntdata"/><Relationship Id="rId33" Type="http://schemas.openxmlformats.org/officeDocument/2006/relationships/slide" Target="slides/slide29.xml"/><Relationship Id="rId77" Type="http://schemas.openxmlformats.org/officeDocument/2006/relationships/font" Target="fonts/Tahoma-regular.fntdata"/><Relationship Id="rId32" Type="http://schemas.openxmlformats.org/officeDocument/2006/relationships/slide" Target="slides/slide28.xml"/><Relationship Id="rId76" Type="http://schemas.openxmlformats.org/officeDocument/2006/relationships/font" Target="fonts/Garamond-boldItalic.fntdata"/><Relationship Id="rId35" Type="http://schemas.openxmlformats.org/officeDocument/2006/relationships/slide" Target="slides/slide31.xml"/><Relationship Id="rId79" Type="http://schemas.openxmlformats.org/officeDocument/2006/relationships/font" Target="fonts/ArialBlack-regular.fntdata"/><Relationship Id="rId34" Type="http://schemas.openxmlformats.org/officeDocument/2006/relationships/slide" Target="slides/slide30.xml"/><Relationship Id="rId78" Type="http://schemas.openxmlformats.org/officeDocument/2006/relationships/font" Target="fonts/Tahoma-bold.fntdata"/><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1" name="Google Shape;31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18" name="Google Shape;31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4" name="Google Shape;34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49" name="Google Shape;349;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57" name="Google Shape;357;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67" name="Google Shape;36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3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76" name="Google Shape;376;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86" name="Google Shape;386;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93" name="Google Shape;393;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00" name="Google Shape;400;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3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07" name="Google Shape;407;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14" name="Google Shape;414;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4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22" name="Google Shape;422;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4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29" name="Google Shape;429;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4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37" name="Google Shape;437;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4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45" name="Google Shape;445;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4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62" name="Google Shape;462;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4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77" name="Google Shape;477;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6" name="Google Shape;486;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2" name="Google Shape;492;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9" name="Google Shape;499;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5" name="Google Shape;505;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3" name="Google Shape;513;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1" name="Google Shape;521;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9" name="Google Shape;529;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5" name="Google Shape;535;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3" name="Google Shape;543;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9" name="Google Shape;549;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7" name="Google Shape;557;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3" name="Google Shape;563;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1" name="Google Shape;571;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4" name="Google Shape;584;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0" name="Google Shape;590;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6" name="Google Shape;596;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3" name="Google Shape;603;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8" name="Google Shape;608;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5" name="Google Shape;615;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2" name="Google Shape;622;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9" name="Google Shape;629;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5" name="Google Shape;635;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3" name="Google Shape;643;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blipFill>
          <a:blip r:embed="rId2">
            <a:alphaModFix amt="90000"/>
          </a:blip>
          <a:stretch>
            <a:fillRect/>
          </a:stretch>
        </a:blipFill>
      </p:bgPr>
    </p:bg>
    <p:spTree>
      <p:nvGrpSpPr>
        <p:cNvPr id="20" name="Shape 20"/>
        <p:cNvGrpSpPr/>
        <p:nvPr/>
      </p:nvGrpSpPr>
      <p:grpSpPr>
        <a:xfrm>
          <a:off x="0" y="0"/>
          <a:ext cx="0" cy="0"/>
          <a:chOff x="0" y="0"/>
          <a:chExt cx="0" cy="0"/>
        </a:xfrm>
      </p:grpSpPr>
      <p:grpSp>
        <p:nvGrpSpPr>
          <p:cNvPr id="21" name="Google Shape;21;p70"/>
          <p:cNvGrpSpPr/>
          <p:nvPr/>
        </p:nvGrpSpPr>
        <p:grpSpPr>
          <a:xfrm>
            <a:off x="143690" y="173200"/>
            <a:ext cx="11952516" cy="6684800"/>
            <a:chOff x="-16934" y="0"/>
            <a:chExt cx="12231160" cy="6856214"/>
          </a:xfrm>
        </p:grpSpPr>
        <p:pic>
          <p:nvPicPr>
            <p:cNvPr descr="HD-PanelTitleR1.png" id="22" name="Google Shape;22;p70"/>
            <p:cNvPicPr preferRelativeResize="0"/>
            <p:nvPr/>
          </p:nvPicPr>
          <p:blipFill rotWithShape="1">
            <a:blip r:embed="rId3">
              <a:alphaModFix/>
            </a:blip>
            <a:srcRect b="0" l="0" r="0" t="0"/>
            <a:stretch/>
          </p:blipFill>
          <p:spPr>
            <a:xfrm>
              <a:off x="0" y="0"/>
              <a:ext cx="12188825" cy="6856214"/>
            </a:xfrm>
            <a:prstGeom prst="rect">
              <a:avLst/>
            </a:prstGeom>
            <a:noFill/>
            <a:ln>
              <a:noFill/>
            </a:ln>
          </p:spPr>
        </p:pic>
        <p:sp>
          <p:nvSpPr>
            <p:cNvPr id="23" name="Google Shape;23;p70"/>
            <p:cNvSpPr/>
            <p:nvPr/>
          </p:nvSpPr>
          <p:spPr>
            <a:xfrm>
              <a:off x="2328332" y="1540931"/>
              <a:ext cx="7543802" cy="3835401"/>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HDRibbonTitle-UniformTrim.png" id="24" name="Google Shape;24;p70"/>
            <p:cNvPicPr preferRelativeResize="0"/>
            <p:nvPr/>
          </p:nvPicPr>
          <p:blipFill rotWithShape="1">
            <a:blip r:embed="rId4">
              <a:alphaModFix/>
            </a:blip>
            <a:srcRect b="0" l="0" r="0" t="0"/>
            <a:stretch/>
          </p:blipFill>
          <p:spPr>
            <a:xfrm>
              <a:off x="-16934" y="3147609"/>
              <a:ext cx="2478024" cy="612648"/>
            </a:xfrm>
            <a:prstGeom prst="rect">
              <a:avLst/>
            </a:prstGeom>
            <a:noFill/>
            <a:ln>
              <a:noFill/>
            </a:ln>
          </p:spPr>
        </p:pic>
        <p:pic>
          <p:nvPicPr>
            <p:cNvPr descr="HDRibbonTitle-UniformTrim.png" id="25" name="Google Shape;25;p70"/>
            <p:cNvPicPr preferRelativeResize="0"/>
            <p:nvPr/>
          </p:nvPicPr>
          <p:blipFill rotWithShape="1">
            <a:blip r:embed="rId4">
              <a:alphaModFix/>
            </a:blip>
            <a:srcRect b="0" l="0" r="0" t="0"/>
            <a:stretch/>
          </p:blipFill>
          <p:spPr>
            <a:xfrm>
              <a:off x="9736202" y="3147609"/>
              <a:ext cx="2478024" cy="612648"/>
            </a:xfrm>
            <a:prstGeom prst="rect">
              <a:avLst/>
            </a:prstGeom>
            <a:noFill/>
            <a:ln>
              <a:noFill/>
            </a:ln>
          </p:spPr>
        </p:pic>
      </p:grpSp>
      <p:sp>
        <p:nvSpPr>
          <p:cNvPr id="26" name="Google Shape;26;p70"/>
          <p:cNvSpPr txBox="1"/>
          <p:nvPr>
            <p:ph type="ctrTitle"/>
          </p:nvPr>
        </p:nvSpPr>
        <p:spPr>
          <a:xfrm>
            <a:off x="2692398" y="1871131"/>
            <a:ext cx="6815669" cy="1515533"/>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rgbClr val="262626"/>
              </a:buClr>
              <a:buSzPts val="5400"/>
              <a:buFont typeface="Garamond"/>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70"/>
          <p:cNvSpPr txBox="1"/>
          <p:nvPr>
            <p:ph idx="1" type="subTitle"/>
          </p:nvPr>
        </p:nvSpPr>
        <p:spPr>
          <a:xfrm>
            <a:off x="2692398" y="3657597"/>
            <a:ext cx="6815669" cy="1320802"/>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420"/>
              </a:spcBef>
              <a:spcAft>
                <a:spcPts val="0"/>
              </a:spcAft>
              <a:buSzPts val="2415"/>
              <a:buNone/>
              <a:defRPr sz="2100">
                <a:solidFill>
                  <a:schemeClr val="dk1"/>
                </a:solidFill>
              </a:defRPr>
            </a:lvl1pPr>
            <a:lvl2pPr lvl="1" algn="ctr">
              <a:lnSpc>
                <a:spcPct val="100000"/>
              </a:lnSpc>
              <a:spcBef>
                <a:spcPts val="600"/>
              </a:spcBef>
              <a:spcAft>
                <a:spcPts val="0"/>
              </a:spcAft>
              <a:buSzPts val="2300"/>
              <a:buNone/>
              <a:defRPr>
                <a:solidFill>
                  <a:srgbClr val="888888"/>
                </a:solidFill>
              </a:defRPr>
            </a:lvl2pPr>
            <a:lvl3pPr lvl="2" algn="ctr">
              <a:lnSpc>
                <a:spcPct val="100000"/>
              </a:lnSpc>
              <a:spcBef>
                <a:spcPts val="600"/>
              </a:spcBef>
              <a:spcAft>
                <a:spcPts val="0"/>
              </a:spcAft>
              <a:buSzPts val="2070"/>
              <a:buNone/>
              <a:defRPr>
                <a:solidFill>
                  <a:srgbClr val="888888"/>
                </a:solidFill>
              </a:defRPr>
            </a:lvl3pPr>
            <a:lvl4pPr lvl="3" algn="ctr">
              <a:lnSpc>
                <a:spcPct val="100000"/>
              </a:lnSpc>
              <a:spcBef>
                <a:spcPts val="600"/>
              </a:spcBef>
              <a:spcAft>
                <a:spcPts val="0"/>
              </a:spcAft>
              <a:buSzPts val="1840"/>
              <a:buNone/>
              <a:defRPr>
                <a:solidFill>
                  <a:srgbClr val="888888"/>
                </a:solidFill>
              </a:defRPr>
            </a:lvl4pPr>
            <a:lvl5pPr lvl="4" algn="ctr">
              <a:lnSpc>
                <a:spcPct val="100000"/>
              </a:lnSpc>
              <a:spcBef>
                <a:spcPts val="600"/>
              </a:spcBef>
              <a:spcAft>
                <a:spcPts val="0"/>
              </a:spcAft>
              <a:buSzPts val="1610"/>
              <a:buNone/>
              <a:defRPr>
                <a:solidFill>
                  <a:srgbClr val="888888"/>
                </a:solidFill>
              </a:defRPr>
            </a:lvl5pPr>
            <a:lvl6pPr lvl="5" algn="ctr">
              <a:lnSpc>
                <a:spcPct val="100000"/>
              </a:lnSpc>
              <a:spcBef>
                <a:spcPts val="600"/>
              </a:spcBef>
              <a:spcAft>
                <a:spcPts val="0"/>
              </a:spcAft>
              <a:buSzPts val="1610"/>
              <a:buNone/>
              <a:defRPr>
                <a:solidFill>
                  <a:srgbClr val="888888"/>
                </a:solidFill>
              </a:defRPr>
            </a:lvl6pPr>
            <a:lvl7pPr lvl="6" algn="ctr">
              <a:lnSpc>
                <a:spcPct val="100000"/>
              </a:lnSpc>
              <a:spcBef>
                <a:spcPts val="600"/>
              </a:spcBef>
              <a:spcAft>
                <a:spcPts val="0"/>
              </a:spcAft>
              <a:buSzPts val="1610"/>
              <a:buNone/>
              <a:defRPr>
                <a:solidFill>
                  <a:srgbClr val="888888"/>
                </a:solidFill>
              </a:defRPr>
            </a:lvl7pPr>
            <a:lvl8pPr lvl="7" algn="ctr">
              <a:lnSpc>
                <a:spcPct val="100000"/>
              </a:lnSpc>
              <a:spcBef>
                <a:spcPts val="600"/>
              </a:spcBef>
              <a:spcAft>
                <a:spcPts val="0"/>
              </a:spcAft>
              <a:buSzPts val="1610"/>
              <a:buNone/>
              <a:defRPr>
                <a:solidFill>
                  <a:srgbClr val="888888"/>
                </a:solidFill>
              </a:defRPr>
            </a:lvl8pPr>
            <a:lvl9pPr lvl="8" algn="ctr">
              <a:lnSpc>
                <a:spcPct val="100000"/>
              </a:lnSpc>
              <a:spcBef>
                <a:spcPts val="600"/>
              </a:spcBef>
              <a:spcAft>
                <a:spcPts val="600"/>
              </a:spcAft>
              <a:buSzPts val="1610"/>
              <a:buNone/>
              <a:defRPr>
                <a:solidFill>
                  <a:srgbClr val="888888"/>
                </a:solidFill>
              </a:defRPr>
            </a:lvl9pPr>
          </a:lstStyle>
          <a:p/>
        </p:txBody>
      </p:sp>
      <p:sp>
        <p:nvSpPr>
          <p:cNvPr id="28" name="Google Shape;28;p70"/>
          <p:cNvSpPr txBox="1"/>
          <p:nvPr>
            <p:ph idx="10" type="dt"/>
          </p:nvPr>
        </p:nvSpPr>
        <p:spPr>
          <a:xfrm>
            <a:off x="7983232" y="5037663"/>
            <a:ext cx="897467"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70"/>
          <p:cNvSpPr txBox="1"/>
          <p:nvPr>
            <p:ph idx="11" type="ftr"/>
          </p:nvPr>
        </p:nvSpPr>
        <p:spPr>
          <a:xfrm>
            <a:off x="2692397" y="5037663"/>
            <a:ext cx="5214635"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70"/>
          <p:cNvSpPr txBox="1"/>
          <p:nvPr>
            <p:ph idx="12" type="sldNum"/>
          </p:nvPr>
        </p:nvSpPr>
        <p:spPr>
          <a:xfrm>
            <a:off x="8956900" y="5037663"/>
            <a:ext cx="55116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31" name="Google Shape;31;p70"/>
          <p:cNvCxnSpPr/>
          <p:nvPr/>
        </p:nvCxnSpPr>
        <p:spPr>
          <a:xfrm>
            <a:off x="2692399" y="3522131"/>
            <a:ext cx="681566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showMasterSp="0">
  <p:cSld name="Panoramic Picture with Caption">
    <p:spTree>
      <p:nvGrpSpPr>
        <p:cNvPr id="89" name="Shape 89"/>
        <p:cNvGrpSpPr/>
        <p:nvPr/>
      </p:nvGrpSpPr>
      <p:grpSpPr>
        <a:xfrm>
          <a:off x="0" y="0"/>
          <a:ext cx="0" cy="0"/>
          <a:chOff x="0" y="0"/>
          <a:chExt cx="0" cy="0"/>
        </a:xfrm>
      </p:grpSpPr>
      <p:sp>
        <p:nvSpPr>
          <p:cNvPr id="90" name="Google Shape;90;p79"/>
          <p:cNvSpPr txBox="1"/>
          <p:nvPr>
            <p:ph type="title"/>
          </p:nvPr>
        </p:nvSpPr>
        <p:spPr>
          <a:xfrm>
            <a:off x="1295401" y="4815415"/>
            <a:ext cx="9609666" cy="566738"/>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262626"/>
              </a:buClr>
              <a:buSzPts val="2400"/>
              <a:buFont typeface="Garamond"/>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79"/>
          <p:cNvSpPr/>
          <p:nvPr>
            <p:ph idx="2" type="pic"/>
          </p:nvPr>
        </p:nvSpPr>
        <p:spPr>
          <a:xfrm>
            <a:off x="1041427" y="1041399"/>
            <a:ext cx="10105972" cy="3335869"/>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92" name="Google Shape;92;p79"/>
          <p:cNvSpPr txBox="1"/>
          <p:nvPr>
            <p:ph idx="1" type="body"/>
          </p:nvPr>
        </p:nvSpPr>
        <p:spPr>
          <a:xfrm>
            <a:off x="1295401" y="5382153"/>
            <a:ext cx="9609666" cy="493712"/>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280"/>
              </a:spcBef>
              <a:spcAft>
                <a:spcPts val="0"/>
              </a:spcAft>
              <a:buSzPts val="1610"/>
              <a:buNone/>
              <a:defRPr sz="1400"/>
            </a:lvl1pPr>
            <a:lvl2pPr indent="-228600" lvl="1" marL="914400" algn="l">
              <a:lnSpc>
                <a:spcPct val="100000"/>
              </a:lnSpc>
              <a:spcBef>
                <a:spcPts val="600"/>
              </a:spcBef>
              <a:spcAft>
                <a:spcPts val="0"/>
              </a:spcAft>
              <a:buSzPts val="1380"/>
              <a:buNone/>
              <a:defRPr sz="1200"/>
            </a:lvl2pPr>
            <a:lvl3pPr indent="-228600" lvl="2" marL="1371600" algn="l">
              <a:lnSpc>
                <a:spcPct val="100000"/>
              </a:lnSpc>
              <a:spcBef>
                <a:spcPts val="600"/>
              </a:spcBef>
              <a:spcAft>
                <a:spcPts val="0"/>
              </a:spcAft>
              <a:buSzPts val="1150"/>
              <a:buNone/>
              <a:defRPr sz="1000"/>
            </a:lvl3pPr>
            <a:lvl4pPr indent="-228600" lvl="3" marL="1828800" algn="l">
              <a:lnSpc>
                <a:spcPct val="100000"/>
              </a:lnSpc>
              <a:spcBef>
                <a:spcPts val="600"/>
              </a:spcBef>
              <a:spcAft>
                <a:spcPts val="0"/>
              </a:spcAft>
              <a:buSzPts val="1035"/>
              <a:buNone/>
              <a:defRPr sz="900"/>
            </a:lvl4pPr>
            <a:lvl5pPr indent="-228600" lvl="4" marL="2286000" algn="l">
              <a:lnSpc>
                <a:spcPct val="100000"/>
              </a:lnSpc>
              <a:spcBef>
                <a:spcPts val="600"/>
              </a:spcBef>
              <a:spcAft>
                <a:spcPts val="0"/>
              </a:spcAft>
              <a:buSzPts val="1035"/>
              <a:buNone/>
              <a:defRPr sz="900"/>
            </a:lvl5pPr>
            <a:lvl6pPr indent="-228600" lvl="5" marL="2743200" algn="l">
              <a:lnSpc>
                <a:spcPct val="100000"/>
              </a:lnSpc>
              <a:spcBef>
                <a:spcPts val="600"/>
              </a:spcBef>
              <a:spcAft>
                <a:spcPts val="0"/>
              </a:spcAft>
              <a:buSzPts val="1035"/>
              <a:buNone/>
              <a:defRPr sz="900"/>
            </a:lvl6pPr>
            <a:lvl7pPr indent="-228600" lvl="6" marL="3200400" algn="l">
              <a:lnSpc>
                <a:spcPct val="100000"/>
              </a:lnSpc>
              <a:spcBef>
                <a:spcPts val="600"/>
              </a:spcBef>
              <a:spcAft>
                <a:spcPts val="0"/>
              </a:spcAft>
              <a:buSzPts val="1035"/>
              <a:buNone/>
              <a:defRPr sz="900"/>
            </a:lvl7pPr>
            <a:lvl8pPr indent="-228600" lvl="7" marL="3657600" algn="l">
              <a:lnSpc>
                <a:spcPct val="100000"/>
              </a:lnSpc>
              <a:spcBef>
                <a:spcPts val="600"/>
              </a:spcBef>
              <a:spcAft>
                <a:spcPts val="0"/>
              </a:spcAft>
              <a:buSzPts val="1035"/>
              <a:buNone/>
              <a:defRPr sz="900"/>
            </a:lvl8pPr>
            <a:lvl9pPr indent="-228600" lvl="8" marL="4114800" algn="l">
              <a:lnSpc>
                <a:spcPct val="100000"/>
              </a:lnSpc>
              <a:spcBef>
                <a:spcPts val="600"/>
              </a:spcBef>
              <a:spcAft>
                <a:spcPts val="600"/>
              </a:spcAft>
              <a:buSzPts val="1035"/>
              <a:buNone/>
              <a:defRPr sz="900"/>
            </a:lvl9pPr>
          </a:lstStyle>
          <a:p/>
        </p:txBody>
      </p:sp>
      <p:sp>
        <p:nvSpPr>
          <p:cNvPr id="93" name="Google Shape;93;p79"/>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79"/>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79"/>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spTree>
      <p:nvGrpSpPr>
        <p:cNvPr id="96" name="Shape 96"/>
        <p:cNvGrpSpPr/>
        <p:nvPr/>
      </p:nvGrpSpPr>
      <p:grpSpPr>
        <a:xfrm>
          <a:off x="0" y="0"/>
          <a:ext cx="0" cy="0"/>
          <a:chOff x="0" y="0"/>
          <a:chExt cx="0" cy="0"/>
        </a:xfrm>
      </p:grpSpPr>
      <p:sp>
        <p:nvSpPr>
          <p:cNvPr id="97" name="Google Shape;97;p80"/>
          <p:cNvSpPr txBox="1"/>
          <p:nvPr>
            <p:ph type="title"/>
          </p:nvPr>
        </p:nvSpPr>
        <p:spPr>
          <a:xfrm>
            <a:off x="1303868" y="982132"/>
            <a:ext cx="9592732" cy="2954868"/>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3200"/>
              <a:buFont typeface="Garamond"/>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80"/>
          <p:cNvSpPr txBox="1"/>
          <p:nvPr>
            <p:ph idx="1" type="body"/>
          </p:nvPr>
        </p:nvSpPr>
        <p:spPr>
          <a:xfrm>
            <a:off x="1303868" y="4343399"/>
            <a:ext cx="9592732" cy="1532467"/>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2300"/>
              <a:buNone/>
              <a:defRPr sz="20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99" name="Google Shape;99;p8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8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8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102" name="Google Shape;102;p80"/>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spTree>
      <p:nvGrpSpPr>
        <p:cNvPr id="103" name="Shape 103"/>
        <p:cNvGrpSpPr/>
        <p:nvPr/>
      </p:nvGrpSpPr>
      <p:grpSpPr>
        <a:xfrm>
          <a:off x="0" y="0"/>
          <a:ext cx="0" cy="0"/>
          <a:chOff x="0" y="0"/>
          <a:chExt cx="0" cy="0"/>
        </a:xfrm>
      </p:grpSpPr>
      <p:sp>
        <p:nvSpPr>
          <p:cNvPr id="104" name="Google Shape;104;p81"/>
          <p:cNvSpPr txBox="1"/>
          <p:nvPr>
            <p:ph type="title"/>
          </p:nvPr>
        </p:nvSpPr>
        <p:spPr>
          <a:xfrm>
            <a:off x="1446213" y="982132"/>
            <a:ext cx="9296398" cy="2370668"/>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Garamond"/>
              <a:buNone/>
              <a:defRPr b="0"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81"/>
          <p:cNvSpPr txBox="1"/>
          <p:nvPr>
            <p:ph idx="1" type="body"/>
          </p:nvPr>
        </p:nvSpPr>
        <p:spPr>
          <a:xfrm>
            <a:off x="1674812" y="3352800"/>
            <a:ext cx="8839202" cy="584200"/>
          </a:xfrm>
          <a:prstGeom prst="rect">
            <a:avLst/>
          </a:prstGeom>
          <a:noFill/>
          <a:ln>
            <a:noFill/>
          </a:ln>
        </p:spPr>
        <p:txBody>
          <a:bodyPr anchorCtr="0" anchor="ctr" bIns="45700" lIns="91425" spcFirstLastPara="1" rIns="91425" wrap="square" tIns="45700">
            <a:normAutofit/>
          </a:bodyPr>
          <a:lstStyle>
            <a:lvl1pPr indent="-228600" lvl="0" marL="457200" algn="r">
              <a:lnSpc>
                <a:spcPct val="100000"/>
              </a:lnSpc>
              <a:spcBef>
                <a:spcPts val="400"/>
              </a:spcBef>
              <a:spcAft>
                <a:spcPts val="0"/>
              </a:spcAft>
              <a:buSzPts val="2300"/>
              <a:buFont typeface="Garamond"/>
              <a:buNone/>
              <a:defRPr sz="2000"/>
            </a:lvl1pPr>
            <a:lvl2pPr indent="-228600" lvl="1" marL="914400" algn="l">
              <a:lnSpc>
                <a:spcPct val="100000"/>
              </a:lnSpc>
              <a:spcBef>
                <a:spcPts val="600"/>
              </a:spcBef>
              <a:spcAft>
                <a:spcPts val="0"/>
              </a:spcAft>
              <a:buSzPts val="2300"/>
              <a:buFont typeface="Garamond"/>
              <a:buNone/>
              <a:defRPr/>
            </a:lvl2pPr>
            <a:lvl3pPr indent="-228600" lvl="2" marL="1371600" algn="l">
              <a:lnSpc>
                <a:spcPct val="100000"/>
              </a:lnSpc>
              <a:spcBef>
                <a:spcPts val="600"/>
              </a:spcBef>
              <a:spcAft>
                <a:spcPts val="0"/>
              </a:spcAft>
              <a:buSzPts val="2070"/>
              <a:buFont typeface="Garamond"/>
              <a:buNone/>
              <a:defRPr/>
            </a:lvl3pPr>
            <a:lvl4pPr indent="-228600" lvl="3" marL="1828800" algn="l">
              <a:lnSpc>
                <a:spcPct val="100000"/>
              </a:lnSpc>
              <a:spcBef>
                <a:spcPts val="600"/>
              </a:spcBef>
              <a:spcAft>
                <a:spcPts val="0"/>
              </a:spcAft>
              <a:buSzPts val="1840"/>
              <a:buFont typeface="Garamond"/>
              <a:buNone/>
              <a:defRPr/>
            </a:lvl4pPr>
            <a:lvl5pPr indent="-228600" lvl="4" marL="2286000" algn="l">
              <a:lnSpc>
                <a:spcPct val="100000"/>
              </a:lnSpc>
              <a:spcBef>
                <a:spcPts val="600"/>
              </a:spcBef>
              <a:spcAft>
                <a:spcPts val="0"/>
              </a:spcAft>
              <a:buSzPts val="1610"/>
              <a:buFont typeface="Garamond"/>
              <a:buNone/>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106" name="Google Shape;106;p81"/>
          <p:cNvSpPr txBox="1"/>
          <p:nvPr>
            <p:ph idx="2" type="body"/>
          </p:nvPr>
        </p:nvSpPr>
        <p:spPr>
          <a:xfrm>
            <a:off x="1295401" y="4343399"/>
            <a:ext cx="9609666" cy="1532467"/>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2300"/>
              <a:buNone/>
              <a:defRPr sz="20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07" name="Google Shape;107;p8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8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8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
        <p:nvSpPr>
          <p:cNvPr id="110" name="Google Shape;110;p81"/>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chemeClr val="dk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sp>
        <p:nvSpPr>
          <p:cNvPr id="111" name="Google Shape;111;p81"/>
          <p:cNvSpPr txBox="1"/>
          <p:nvPr/>
        </p:nvSpPr>
        <p:spPr>
          <a:xfrm>
            <a:off x="10600267" y="2827870"/>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0"/>
              <a:buFont typeface="Arial"/>
              <a:buNone/>
            </a:pPr>
            <a:r>
              <a:rPr b="0" i="0" lang="en-US" sz="8000" u="none" cap="none" strike="noStrike">
                <a:solidFill>
                  <a:schemeClr val="dk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cxnSp>
        <p:nvCxnSpPr>
          <p:cNvPr id="112" name="Google Shape;112;p81"/>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spTree>
      <p:nvGrpSpPr>
        <p:cNvPr id="113" name="Shape 113"/>
        <p:cNvGrpSpPr/>
        <p:nvPr/>
      </p:nvGrpSpPr>
      <p:grpSpPr>
        <a:xfrm>
          <a:off x="0" y="0"/>
          <a:ext cx="0" cy="0"/>
          <a:chOff x="0" y="0"/>
          <a:chExt cx="0" cy="0"/>
        </a:xfrm>
      </p:grpSpPr>
      <p:sp>
        <p:nvSpPr>
          <p:cNvPr id="114" name="Google Shape;114;p82"/>
          <p:cNvSpPr txBox="1"/>
          <p:nvPr>
            <p:ph type="title"/>
          </p:nvPr>
        </p:nvSpPr>
        <p:spPr>
          <a:xfrm>
            <a:off x="1295402" y="3308581"/>
            <a:ext cx="9609668" cy="1468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262626"/>
              </a:buClr>
              <a:buSzPts val="3200"/>
              <a:buFont typeface="Garamond"/>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82"/>
          <p:cNvSpPr txBox="1"/>
          <p:nvPr>
            <p:ph idx="1" type="body"/>
          </p:nvPr>
        </p:nvSpPr>
        <p:spPr>
          <a:xfrm>
            <a:off x="1295401" y="4777381"/>
            <a:ext cx="96096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SzPts val="2300"/>
              <a:buNone/>
              <a:defRPr sz="20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16" name="Google Shape;116;p8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8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8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showMasterSp="0">
  <p:cSld name="Quote Name Card">
    <p:spTree>
      <p:nvGrpSpPr>
        <p:cNvPr id="119" name="Shape 119"/>
        <p:cNvGrpSpPr/>
        <p:nvPr/>
      </p:nvGrpSpPr>
      <p:grpSpPr>
        <a:xfrm>
          <a:off x="0" y="0"/>
          <a:ext cx="0" cy="0"/>
          <a:chOff x="0" y="0"/>
          <a:chExt cx="0" cy="0"/>
        </a:xfrm>
      </p:grpSpPr>
      <p:sp>
        <p:nvSpPr>
          <p:cNvPr id="120" name="Google Shape;120;p83"/>
          <p:cNvSpPr txBox="1"/>
          <p:nvPr>
            <p:ph type="title"/>
          </p:nvPr>
        </p:nvSpPr>
        <p:spPr>
          <a:xfrm>
            <a:off x="1446213" y="982132"/>
            <a:ext cx="9296398" cy="2243668"/>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Garamond"/>
              <a:buNone/>
              <a:defRPr b="0"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83"/>
          <p:cNvSpPr txBox="1"/>
          <p:nvPr>
            <p:ph idx="1" type="body"/>
          </p:nvPr>
        </p:nvSpPr>
        <p:spPr>
          <a:xfrm>
            <a:off x="1295401" y="3639312"/>
            <a:ext cx="9609668" cy="88696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SzPts val="2760"/>
              <a:buNone/>
              <a:defRPr sz="24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22" name="Google Shape;122;p83"/>
          <p:cNvSpPr txBox="1"/>
          <p:nvPr>
            <p:ph idx="2" type="body"/>
          </p:nvPr>
        </p:nvSpPr>
        <p:spPr>
          <a:xfrm>
            <a:off x="1295401" y="4529667"/>
            <a:ext cx="9609668" cy="1346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2070"/>
              <a:buNone/>
              <a:defRPr sz="18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23" name="Google Shape;123;p8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8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8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p83"/>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chemeClr val="dk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sp>
        <p:nvSpPr>
          <p:cNvPr id="127" name="Google Shape;127;p83"/>
          <p:cNvSpPr txBox="1"/>
          <p:nvPr/>
        </p:nvSpPr>
        <p:spPr>
          <a:xfrm>
            <a:off x="10600267" y="2599261"/>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0"/>
              <a:buFont typeface="Arial"/>
              <a:buNone/>
            </a:pPr>
            <a:r>
              <a:rPr b="0" i="0" lang="en-US" sz="8000" u="none" cap="none" strike="noStrike">
                <a:solidFill>
                  <a:schemeClr val="dk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cxnSp>
        <p:nvCxnSpPr>
          <p:cNvPr id="128" name="Google Shape;128;p83"/>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showMasterSp="0">
  <p:cSld name="True or False">
    <p:spTree>
      <p:nvGrpSpPr>
        <p:cNvPr id="129" name="Shape 129"/>
        <p:cNvGrpSpPr/>
        <p:nvPr/>
      </p:nvGrpSpPr>
      <p:grpSpPr>
        <a:xfrm>
          <a:off x="0" y="0"/>
          <a:ext cx="0" cy="0"/>
          <a:chOff x="0" y="0"/>
          <a:chExt cx="0" cy="0"/>
        </a:xfrm>
      </p:grpSpPr>
      <p:sp>
        <p:nvSpPr>
          <p:cNvPr id="130" name="Google Shape;130;p84"/>
          <p:cNvSpPr txBox="1"/>
          <p:nvPr>
            <p:ph type="title"/>
          </p:nvPr>
        </p:nvSpPr>
        <p:spPr>
          <a:xfrm>
            <a:off x="1295401" y="982132"/>
            <a:ext cx="9609666" cy="2243668"/>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4400"/>
              <a:buFont typeface="Garamond"/>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84"/>
          <p:cNvSpPr txBox="1"/>
          <p:nvPr>
            <p:ph idx="1" type="body"/>
          </p:nvPr>
        </p:nvSpPr>
        <p:spPr>
          <a:xfrm>
            <a:off x="1295401" y="3630168"/>
            <a:ext cx="9609668" cy="84124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SzPts val="3220"/>
              <a:buNone/>
              <a:defRPr sz="28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32" name="Google Shape;132;p84"/>
          <p:cNvSpPr txBox="1"/>
          <p:nvPr>
            <p:ph idx="2" type="body"/>
          </p:nvPr>
        </p:nvSpPr>
        <p:spPr>
          <a:xfrm>
            <a:off x="1295400" y="4470399"/>
            <a:ext cx="9609670" cy="140546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2070"/>
              <a:buNone/>
              <a:defRPr sz="18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33" name="Google Shape;133;p8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8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8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136" name="Google Shape;136;p84"/>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137" name="Shape 137"/>
        <p:cNvGrpSpPr/>
        <p:nvPr/>
      </p:nvGrpSpPr>
      <p:grpSpPr>
        <a:xfrm>
          <a:off x="0" y="0"/>
          <a:ext cx="0" cy="0"/>
          <a:chOff x="0" y="0"/>
          <a:chExt cx="0" cy="0"/>
        </a:xfrm>
      </p:grpSpPr>
      <p:sp>
        <p:nvSpPr>
          <p:cNvPr id="138" name="Google Shape;138;p85"/>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85"/>
          <p:cNvSpPr txBox="1"/>
          <p:nvPr>
            <p:ph idx="1" type="body"/>
          </p:nvPr>
        </p:nvSpPr>
        <p:spPr>
          <a:xfrm rot="5400000">
            <a:off x="4436531" y="-584198"/>
            <a:ext cx="3318936" cy="9601196"/>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140" name="Google Shape;140;p8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8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8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143" name="Google Shape;143;p85"/>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44" name="Shape 144"/>
        <p:cNvGrpSpPr/>
        <p:nvPr/>
      </p:nvGrpSpPr>
      <p:grpSpPr>
        <a:xfrm>
          <a:off x="0" y="0"/>
          <a:ext cx="0" cy="0"/>
          <a:chOff x="0" y="0"/>
          <a:chExt cx="0" cy="0"/>
        </a:xfrm>
      </p:grpSpPr>
      <p:pic>
        <p:nvPicPr>
          <p:cNvPr descr="A picture containing text&#10;&#10;Description automatically generated" id="145" name="Google Shape;145;p86"/>
          <p:cNvPicPr preferRelativeResize="0"/>
          <p:nvPr/>
        </p:nvPicPr>
        <p:blipFill rotWithShape="1">
          <a:blip r:embed="rId2">
            <a:alphaModFix/>
          </a:blip>
          <a:srcRect b="0" l="0" r="0" t="0"/>
          <a:stretch/>
        </p:blipFill>
        <p:spPr>
          <a:xfrm>
            <a:off x="1" y="0"/>
            <a:ext cx="12192000" cy="7320568"/>
          </a:xfrm>
          <a:prstGeom prst="rect">
            <a:avLst/>
          </a:prstGeom>
          <a:noFill/>
          <a:ln>
            <a:noFill/>
          </a:ln>
        </p:spPr>
      </p:pic>
      <p:sp>
        <p:nvSpPr>
          <p:cNvPr id="146" name="Google Shape;146;p86"/>
          <p:cNvSpPr txBox="1"/>
          <p:nvPr>
            <p:ph type="title"/>
          </p:nvPr>
        </p:nvSpPr>
        <p:spPr>
          <a:xfrm rot="5400000">
            <a:off x="7497936" y="2483551"/>
            <a:ext cx="4893735" cy="189089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86"/>
          <p:cNvSpPr txBox="1"/>
          <p:nvPr>
            <p:ph idx="1" type="body"/>
          </p:nvPr>
        </p:nvSpPr>
        <p:spPr>
          <a:xfrm rot="5400000">
            <a:off x="2565043" y="-287514"/>
            <a:ext cx="4893734" cy="7433025"/>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148" name="Google Shape;148;p8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8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8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151" name="Google Shape;151;p86"/>
          <p:cNvCxnSpPr/>
          <p:nvPr/>
        </p:nvCxnSpPr>
        <p:spPr>
          <a:xfrm>
            <a:off x="8863890" y="990600"/>
            <a:ext cx="0" cy="487680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32" name="Shape 32"/>
        <p:cNvGrpSpPr/>
        <p:nvPr/>
      </p:nvGrpSpPr>
      <p:grpSpPr>
        <a:xfrm>
          <a:off x="0" y="0"/>
          <a:ext cx="0" cy="0"/>
          <a:chOff x="0" y="0"/>
          <a:chExt cx="0" cy="0"/>
        </a:xfrm>
      </p:grpSpPr>
      <p:cxnSp>
        <p:nvCxnSpPr>
          <p:cNvPr id="33" name="Google Shape;33;p71"/>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34" name="Google Shape;34;p7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1"/>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36" name="Google Shape;36;p7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7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9" name="Shape 39"/>
        <p:cNvGrpSpPr/>
        <p:nvPr/>
      </p:nvGrpSpPr>
      <p:grpSpPr>
        <a:xfrm>
          <a:off x="0" y="0"/>
          <a:ext cx="0" cy="0"/>
          <a:chOff x="0" y="0"/>
          <a:chExt cx="0" cy="0"/>
        </a:xfrm>
      </p:grpSpPr>
      <p:sp>
        <p:nvSpPr>
          <p:cNvPr id="40" name="Google Shape;40;p72"/>
          <p:cNvSpPr txBox="1"/>
          <p:nvPr>
            <p:ph type="title"/>
          </p:nvPr>
        </p:nvSpPr>
        <p:spPr>
          <a:xfrm>
            <a:off x="2015069" y="1752606"/>
            <a:ext cx="8158688" cy="1822514"/>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262626"/>
              </a:buClr>
              <a:buSzPts val="4400"/>
              <a:buFont typeface="Garamond"/>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72"/>
          <p:cNvSpPr txBox="1"/>
          <p:nvPr>
            <p:ph idx="1" type="body"/>
          </p:nvPr>
        </p:nvSpPr>
        <p:spPr>
          <a:xfrm>
            <a:off x="2015067" y="3846051"/>
            <a:ext cx="8158690" cy="95454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480"/>
              </a:spcBef>
              <a:spcAft>
                <a:spcPts val="0"/>
              </a:spcAft>
              <a:buSzPts val="2760"/>
              <a:buNone/>
              <a:defRPr sz="24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42" name="Google Shape;42;p7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45" name="Google Shape;45;p72"/>
          <p:cNvCxnSpPr/>
          <p:nvPr/>
        </p:nvCxnSpPr>
        <p:spPr>
          <a:xfrm>
            <a:off x="2012723" y="3710585"/>
            <a:ext cx="816338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46" name="Shape 46"/>
        <p:cNvGrpSpPr/>
        <p:nvPr/>
      </p:nvGrpSpPr>
      <p:grpSpPr>
        <a:xfrm>
          <a:off x="0" y="0"/>
          <a:ext cx="0" cy="0"/>
          <a:chOff x="0" y="0"/>
          <a:chExt cx="0" cy="0"/>
        </a:xfrm>
      </p:grpSpPr>
      <p:cxnSp>
        <p:nvCxnSpPr>
          <p:cNvPr id="47" name="Google Shape;47;p73"/>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48" name="Google Shape;48;p7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3"/>
          <p:cNvSpPr txBox="1"/>
          <p:nvPr>
            <p:ph idx="1" type="body"/>
          </p:nvPr>
        </p:nvSpPr>
        <p:spPr>
          <a:xfrm>
            <a:off x="1298448"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50" name="Google Shape;50;p73"/>
          <p:cNvSpPr txBox="1"/>
          <p:nvPr>
            <p:ph idx="2" type="body"/>
          </p:nvPr>
        </p:nvSpPr>
        <p:spPr>
          <a:xfrm>
            <a:off x="6181344"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51" name="Google Shape;51;p7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54" name="Shape 54"/>
        <p:cNvGrpSpPr/>
        <p:nvPr/>
      </p:nvGrpSpPr>
      <p:grpSpPr>
        <a:xfrm>
          <a:off x="0" y="0"/>
          <a:ext cx="0" cy="0"/>
          <a:chOff x="0" y="0"/>
          <a:chExt cx="0" cy="0"/>
        </a:xfrm>
      </p:grpSpPr>
      <p:sp>
        <p:nvSpPr>
          <p:cNvPr id="55" name="Google Shape;55;p74"/>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4"/>
          <p:cNvSpPr txBox="1"/>
          <p:nvPr>
            <p:ph idx="1" type="body"/>
          </p:nvPr>
        </p:nvSpPr>
        <p:spPr>
          <a:xfrm>
            <a:off x="129540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72"/>
              </a:spcBef>
              <a:spcAft>
                <a:spcPts val="0"/>
              </a:spcAft>
              <a:buSzPts val="3220"/>
              <a:buNone/>
              <a:defRPr b="0" sz="2800">
                <a:solidFill>
                  <a:schemeClr val="accent1"/>
                </a:solidFill>
              </a:defRPr>
            </a:lvl1pPr>
            <a:lvl2pPr indent="-228600" lvl="1" marL="914400" algn="l">
              <a:lnSpc>
                <a:spcPct val="100000"/>
              </a:lnSpc>
              <a:spcBef>
                <a:spcPts val="600"/>
              </a:spcBef>
              <a:spcAft>
                <a:spcPts val="0"/>
              </a:spcAft>
              <a:buSzPts val="2300"/>
              <a:buNone/>
              <a:defRPr b="1" sz="2000"/>
            </a:lvl2pPr>
            <a:lvl3pPr indent="-228600" lvl="2" marL="1371600" algn="l">
              <a:lnSpc>
                <a:spcPct val="100000"/>
              </a:lnSpc>
              <a:spcBef>
                <a:spcPts val="600"/>
              </a:spcBef>
              <a:spcAft>
                <a:spcPts val="0"/>
              </a:spcAft>
              <a:buSzPts val="2070"/>
              <a:buNone/>
              <a:defRPr b="1" sz="1800"/>
            </a:lvl3pPr>
            <a:lvl4pPr indent="-228600" lvl="3" marL="1828800" algn="l">
              <a:lnSpc>
                <a:spcPct val="100000"/>
              </a:lnSpc>
              <a:spcBef>
                <a:spcPts val="600"/>
              </a:spcBef>
              <a:spcAft>
                <a:spcPts val="0"/>
              </a:spcAft>
              <a:buSzPts val="1840"/>
              <a:buNone/>
              <a:defRPr b="1" sz="1600"/>
            </a:lvl4pPr>
            <a:lvl5pPr indent="-228600" lvl="4" marL="2286000" algn="l">
              <a:lnSpc>
                <a:spcPct val="100000"/>
              </a:lnSpc>
              <a:spcBef>
                <a:spcPts val="600"/>
              </a:spcBef>
              <a:spcAft>
                <a:spcPts val="0"/>
              </a:spcAft>
              <a:buSzPts val="1840"/>
              <a:buNone/>
              <a:defRPr b="1" sz="1600"/>
            </a:lvl5pPr>
            <a:lvl6pPr indent="-228600" lvl="5" marL="2743200" algn="l">
              <a:lnSpc>
                <a:spcPct val="100000"/>
              </a:lnSpc>
              <a:spcBef>
                <a:spcPts val="600"/>
              </a:spcBef>
              <a:spcAft>
                <a:spcPts val="0"/>
              </a:spcAft>
              <a:buSzPts val="1840"/>
              <a:buNone/>
              <a:defRPr b="1" sz="1600"/>
            </a:lvl6pPr>
            <a:lvl7pPr indent="-228600" lvl="6" marL="3200400" algn="l">
              <a:lnSpc>
                <a:spcPct val="100000"/>
              </a:lnSpc>
              <a:spcBef>
                <a:spcPts val="600"/>
              </a:spcBef>
              <a:spcAft>
                <a:spcPts val="0"/>
              </a:spcAft>
              <a:buSzPts val="1840"/>
              <a:buNone/>
              <a:defRPr b="1" sz="1600"/>
            </a:lvl7pPr>
            <a:lvl8pPr indent="-228600" lvl="7" marL="3657600" algn="l">
              <a:lnSpc>
                <a:spcPct val="100000"/>
              </a:lnSpc>
              <a:spcBef>
                <a:spcPts val="600"/>
              </a:spcBef>
              <a:spcAft>
                <a:spcPts val="0"/>
              </a:spcAft>
              <a:buSzPts val="1840"/>
              <a:buNone/>
              <a:defRPr b="1" sz="1600"/>
            </a:lvl8pPr>
            <a:lvl9pPr indent="-228600" lvl="8" marL="4114800" algn="l">
              <a:lnSpc>
                <a:spcPct val="100000"/>
              </a:lnSpc>
              <a:spcBef>
                <a:spcPts val="600"/>
              </a:spcBef>
              <a:spcAft>
                <a:spcPts val="600"/>
              </a:spcAft>
              <a:buSzPts val="1840"/>
              <a:buNone/>
              <a:defRPr b="1" sz="1600"/>
            </a:lvl9pPr>
          </a:lstStyle>
          <a:p/>
        </p:txBody>
      </p:sp>
      <p:sp>
        <p:nvSpPr>
          <p:cNvPr id="57" name="Google Shape;57;p74"/>
          <p:cNvSpPr txBox="1"/>
          <p:nvPr>
            <p:ph idx="2" type="body"/>
          </p:nvPr>
        </p:nvSpPr>
        <p:spPr>
          <a:xfrm>
            <a:off x="129540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58" name="Google Shape;58;p74"/>
          <p:cNvSpPr txBox="1"/>
          <p:nvPr>
            <p:ph idx="3" type="body"/>
          </p:nvPr>
        </p:nvSpPr>
        <p:spPr>
          <a:xfrm>
            <a:off x="618067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72"/>
              </a:spcBef>
              <a:spcAft>
                <a:spcPts val="0"/>
              </a:spcAft>
              <a:buSzPts val="3220"/>
              <a:buNone/>
              <a:defRPr b="0" sz="2800">
                <a:solidFill>
                  <a:schemeClr val="accent1"/>
                </a:solidFill>
              </a:defRPr>
            </a:lvl1pPr>
            <a:lvl2pPr indent="-228600" lvl="1" marL="914400" algn="l">
              <a:lnSpc>
                <a:spcPct val="100000"/>
              </a:lnSpc>
              <a:spcBef>
                <a:spcPts val="600"/>
              </a:spcBef>
              <a:spcAft>
                <a:spcPts val="0"/>
              </a:spcAft>
              <a:buSzPts val="2300"/>
              <a:buNone/>
              <a:defRPr b="1" sz="2000"/>
            </a:lvl2pPr>
            <a:lvl3pPr indent="-228600" lvl="2" marL="1371600" algn="l">
              <a:lnSpc>
                <a:spcPct val="100000"/>
              </a:lnSpc>
              <a:spcBef>
                <a:spcPts val="600"/>
              </a:spcBef>
              <a:spcAft>
                <a:spcPts val="0"/>
              </a:spcAft>
              <a:buSzPts val="2070"/>
              <a:buNone/>
              <a:defRPr b="1" sz="1800"/>
            </a:lvl3pPr>
            <a:lvl4pPr indent="-228600" lvl="3" marL="1828800" algn="l">
              <a:lnSpc>
                <a:spcPct val="100000"/>
              </a:lnSpc>
              <a:spcBef>
                <a:spcPts val="600"/>
              </a:spcBef>
              <a:spcAft>
                <a:spcPts val="0"/>
              </a:spcAft>
              <a:buSzPts val="1840"/>
              <a:buNone/>
              <a:defRPr b="1" sz="1600"/>
            </a:lvl4pPr>
            <a:lvl5pPr indent="-228600" lvl="4" marL="2286000" algn="l">
              <a:lnSpc>
                <a:spcPct val="100000"/>
              </a:lnSpc>
              <a:spcBef>
                <a:spcPts val="600"/>
              </a:spcBef>
              <a:spcAft>
                <a:spcPts val="0"/>
              </a:spcAft>
              <a:buSzPts val="1840"/>
              <a:buNone/>
              <a:defRPr b="1" sz="1600"/>
            </a:lvl5pPr>
            <a:lvl6pPr indent="-228600" lvl="5" marL="2743200" algn="l">
              <a:lnSpc>
                <a:spcPct val="100000"/>
              </a:lnSpc>
              <a:spcBef>
                <a:spcPts val="600"/>
              </a:spcBef>
              <a:spcAft>
                <a:spcPts val="0"/>
              </a:spcAft>
              <a:buSzPts val="1840"/>
              <a:buNone/>
              <a:defRPr b="1" sz="1600"/>
            </a:lvl6pPr>
            <a:lvl7pPr indent="-228600" lvl="6" marL="3200400" algn="l">
              <a:lnSpc>
                <a:spcPct val="100000"/>
              </a:lnSpc>
              <a:spcBef>
                <a:spcPts val="600"/>
              </a:spcBef>
              <a:spcAft>
                <a:spcPts val="0"/>
              </a:spcAft>
              <a:buSzPts val="1840"/>
              <a:buNone/>
              <a:defRPr b="1" sz="1600"/>
            </a:lvl7pPr>
            <a:lvl8pPr indent="-228600" lvl="7" marL="3657600" algn="l">
              <a:lnSpc>
                <a:spcPct val="100000"/>
              </a:lnSpc>
              <a:spcBef>
                <a:spcPts val="600"/>
              </a:spcBef>
              <a:spcAft>
                <a:spcPts val="0"/>
              </a:spcAft>
              <a:buSzPts val="1840"/>
              <a:buNone/>
              <a:defRPr b="1" sz="1600"/>
            </a:lvl8pPr>
            <a:lvl9pPr indent="-228600" lvl="8" marL="4114800" algn="l">
              <a:lnSpc>
                <a:spcPct val="100000"/>
              </a:lnSpc>
              <a:spcBef>
                <a:spcPts val="600"/>
              </a:spcBef>
              <a:spcAft>
                <a:spcPts val="600"/>
              </a:spcAft>
              <a:buSzPts val="1840"/>
              <a:buNone/>
              <a:defRPr b="1" sz="1600"/>
            </a:lvl9pPr>
          </a:lstStyle>
          <a:p/>
        </p:txBody>
      </p:sp>
      <p:sp>
        <p:nvSpPr>
          <p:cNvPr id="59" name="Google Shape;59;p74"/>
          <p:cNvSpPr txBox="1"/>
          <p:nvPr>
            <p:ph idx="4" type="body"/>
          </p:nvPr>
        </p:nvSpPr>
        <p:spPr>
          <a:xfrm>
            <a:off x="618067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60" name="Google Shape;60;p7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7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7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63" name="Google Shape;63;p74"/>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64" name="Shape 64"/>
        <p:cNvGrpSpPr/>
        <p:nvPr/>
      </p:nvGrpSpPr>
      <p:grpSpPr>
        <a:xfrm>
          <a:off x="0" y="0"/>
          <a:ext cx="0" cy="0"/>
          <a:chOff x="0" y="0"/>
          <a:chExt cx="0" cy="0"/>
        </a:xfrm>
      </p:grpSpPr>
      <p:sp>
        <p:nvSpPr>
          <p:cNvPr id="65" name="Google Shape;65;p75"/>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7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7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7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69" name="Google Shape;69;p75"/>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70" name="Shape 70"/>
        <p:cNvGrpSpPr/>
        <p:nvPr/>
      </p:nvGrpSpPr>
      <p:grpSpPr>
        <a:xfrm>
          <a:off x="0" y="0"/>
          <a:ext cx="0" cy="0"/>
          <a:chOff x="0" y="0"/>
          <a:chExt cx="0" cy="0"/>
        </a:xfrm>
      </p:grpSpPr>
      <p:sp>
        <p:nvSpPr>
          <p:cNvPr id="71" name="Google Shape;71;p7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7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7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74" name="Shape 74"/>
        <p:cNvGrpSpPr/>
        <p:nvPr/>
      </p:nvGrpSpPr>
      <p:grpSpPr>
        <a:xfrm>
          <a:off x="0" y="0"/>
          <a:ext cx="0" cy="0"/>
          <a:chOff x="0" y="0"/>
          <a:chExt cx="0" cy="0"/>
        </a:xfrm>
      </p:grpSpPr>
      <p:sp>
        <p:nvSpPr>
          <p:cNvPr id="75" name="Google Shape;75;p77"/>
          <p:cNvSpPr txBox="1"/>
          <p:nvPr>
            <p:ph type="title"/>
          </p:nvPr>
        </p:nvSpPr>
        <p:spPr>
          <a:xfrm>
            <a:off x="1293811" y="1388534"/>
            <a:ext cx="3718455" cy="1371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262626"/>
              </a:buClr>
              <a:buSzPts val="2400"/>
              <a:buFont typeface="Garamond"/>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77"/>
          <p:cNvSpPr txBox="1"/>
          <p:nvPr>
            <p:ph idx="1" type="body"/>
          </p:nvPr>
        </p:nvSpPr>
        <p:spPr>
          <a:xfrm>
            <a:off x="5418668" y="982131"/>
            <a:ext cx="5469466" cy="4893735"/>
          </a:xfrm>
          <a:prstGeom prst="rect">
            <a:avLst/>
          </a:prstGeom>
          <a:noFill/>
          <a:ln>
            <a:noFill/>
          </a:ln>
        </p:spPr>
        <p:txBody>
          <a:bodyPr anchorCtr="0" anchor="ctr"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77" name="Google Shape;77;p77"/>
          <p:cNvSpPr txBox="1"/>
          <p:nvPr>
            <p:ph idx="2" type="body"/>
          </p:nvPr>
        </p:nvSpPr>
        <p:spPr>
          <a:xfrm>
            <a:off x="1293811" y="3031065"/>
            <a:ext cx="3718455" cy="2438404"/>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320"/>
              </a:spcBef>
              <a:spcAft>
                <a:spcPts val="0"/>
              </a:spcAft>
              <a:buSzPts val="1840"/>
              <a:buNone/>
              <a:defRPr sz="1600"/>
            </a:lvl1pPr>
            <a:lvl2pPr indent="-228600" lvl="1" marL="914400" algn="l">
              <a:lnSpc>
                <a:spcPct val="100000"/>
              </a:lnSpc>
              <a:spcBef>
                <a:spcPts val="600"/>
              </a:spcBef>
              <a:spcAft>
                <a:spcPts val="0"/>
              </a:spcAft>
              <a:buSzPts val="1380"/>
              <a:buNone/>
              <a:defRPr sz="1200"/>
            </a:lvl2pPr>
            <a:lvl3pPr indent="-228600" lvl="2" marL="1371600" algn="l">
              <a:lnSpc>
                <a:spcPct val="100000"/>
              </a:lnSpc>
              <a:spcBef>
                <a:spcPts val="600"/>
              </a:spcBef>
              <a:spcAft>
                <a:spcPts val="0"/>
              </a:spcAft>
              <a:buSzPts val="1150"/>
              <a:buNone/>
              <a:defRPr sz="1000"/>
            </a:lvl3pPr>
            <a:lvl4pPr indent="-228600" lvl="3" marL="1828800" algn="l">
              <a:lnSpc>
                <a:spcPct val="100000"/>
              </a:lnSpc>
              <a:spcBef>
                <a:spcPts val="600"/>
              </a:spcBef>
              <a:spcAft>
                <a:spcPts val="0"/>
              </a:spcAft>
              <a:buSzPts val="1035"/>
              <a:buNone/>
              <a:defRPr sz="900"/>
            </a:lvl4pPr>
            <a:lvl5pPr indent="-228600" lvl="4" marL="2286000" algn="l">
              <a:lnSpc>
                <a:spcPct val="100000"/>
              </a:lnSpc>
              <a:spcBef>
                <a:spcPts val="600"/>
              </a:spcBef>
              <a:spcAft>
                <a:spcPts val="0"/>
              </a:spcAft>
              <a:buSzPts val="1035"/>
              <a:buNone/>
              <a:defRPr sz="900"/>
            </a:lvl5pPr>
            <a:lvl6pPr indent="-228600" lvl="5" marL="2743200" algn="l">
              <a:lnSpc>
                <a:spcPct val="100000"/>
              </a:lnSpc>
              <a:spcBef>
                <a:spcPts val="600"/>
              </a:spcBef>
              <a:spcAft>
                <a:spcPts val="0"/>
              </a:spcAft>
              <a:buSzPts val="1035"/>
              <a:buNone/>
              <a:defRPr sz="900"/>
            </a:lvl6pPr>
            <a:lvl7pPr indent="-228600" lvl="6" marL="3200400" algn="l">
              <a:lnSpc>
                <a:spcPct val="100000"/>
              </a:lnSpc>
              <a:spcBef>
                <a:spcPts val="600"/>
              </a:spcBef>
              <a:spcAft>
                <a:spcPts val="0"/>
              </a:spcAft>
              <a:buSzPts val="1035"/>
              <a:buNone/>
              <a:defRPr sz="900"/>
            </a:lvl7pPr>
            <a:lvl8pPr indent="-228600" lvl="7" marL="3657600" algn="l">
              <a:lnSpc>
                <a:spcPct val="100000"/>
              </a:lnSpc>
              <a:spcBef>
                <a:spcPts val="600"/>
              </a:spcBef>
              <a:spcAft>
                <a:spcPts val="0"/>
              </a:spcAft>
              <a:buSzPts val="1035"/>
              <a:buNone/>
              <a:defRPr sz="900"/>
            </a:lvl8pPr>
            <a:lvl9pPr indent="-228600" lvl="8" marL="4114800" algn="l">
              <a:lnSpc>
                <a:spcPct val="100000"/>
              </a:lnSpc>
              <a:spcBef>
                <a:spcPts val="600"/>
              </a:spcBef>
              <a:spcAft>
                <a:spcPts val="600"/>
              </a:spcAft>
              <a:buSzPts val="1035"/>
              <a:buNone/>
              <a:defRPr sz="900"/>
            </a:lvl9pPr>
          </a:lstStyle>
          <a:p/>
        </p:txBody>
      </p:sp>
      <p:sp>
        <p:nvSpPr>
          <p:cNvPr id="78" name="Google Shape;78;p7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7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7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81" name="Google Shape;81;p77"/>
          <p:cNvCxnSpPr/>
          <p:nvPr/>
        </p:nvCxnSpPr>
        <p:spPr>
          <a:xfrm>
            <a:off x="1396169" y="2912533"/>
            <a:ext cx="35144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82" name="Shape 82"/>
        <p:cNvGrpSpPr/>
        <p:nvPr/>
      </p:nvGrpSpPr>
      <p:grpSpPr>
        <a:xfrm>
          <a:off x="0" y="0"/>
          <a:ext cx="0" cy="0"/>
          <a:chOff x="0" y="0"/>
          <a:chExt cx="0" cy="0"/>
        </a:xfrm>
      </p:grpSpPr>
      <p:sp>
        <p:nvSpPr>
          <p:cNvPr id="83" name="Google Shape;83;p78"/>
          <p:cNvSpPr txBox="1"/>
          <p:nvPr>
            <p:ph type="title"/>
          </p:nvPr>
        </p:nvSpPr>
        <p:spPr>
          <a:xfrm>
            <a:off x="1295399" y="1883832"/>
            <a:ext cx="6241816" cy="1371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262626"/>
              </a:buClr>
              <a:buSzPts val="2800"/>
              <a:buFont typeface="Garamond"/>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78"/>
          <p:cNvSpPr/>
          <p:nvPr>
            <p:ph idx="2" type="pic"/>
          </p:nvPr>
        </p:nvSpPr>
        <p:spPr>
          <a:xfrm>
            <a:off x="8094831" y="1041400"/>
            <a:ext cx="3063347" cy="4775200"/>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85" name="Google Shape;85;p78"/>
          <p:cNvSpPr txBox="1"/>
          <p:nvPr>
            <p:ph idx="1" type="body"/>
          </p:nvPr>
        </p:nvSpPr>
        <p:spPr>
          <a:xfrm>
            <a:off x="1295399" y="3255432"/>
            <a:ext cx="6241816" cy="18288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360"/>
              </a:spcBef>
              <a:spcAft>
                <a:spcPts val="0"/>
              </a:spcAft>
              <a:buSzPts val="2070"/>
              <a:buNone/>
              <a:defRPr sz="1800"/>
            </a:lvl1pPr>
            <a:lvl2pPr indent="-228600" lvl="1" marL="914400" algn="l">
              <a:lnSpc>
                <a:spcPct val="100000"/>
              </a:lnSpc>
              <a:spcBef>
                <a:spcPts val="600"/>
              </a:spcBef>
              <a:spcAft>
                <a:spcPts val="0"/>
              </a:spcAft>
              <a:buSzPts val="1380"/>
              <a:buNone/>
              <a:defRPr sz="1200"/>
            </a:lvl2pPr>
            <a:lvl3pPr indent="-228600" lvl="2" marL="1371600" algn="l">
              <a:lnSpc>
                <a:spcPct val="100000"/>
              </a:lnSpc>
              <a:spcBef>
                <a:spcPts val="600"/>
              </a:spcBef>
              <a:spcAft>
                <a:spcPts val="0"/>
              </a:spcAft>
              <a:buSzPts val="1150"/>
              <a:buNone/>
              <a:defRPr sz="1000"/>
            </a:lvl3pPr>
            <a:lvl4pPr indent="-228600" lvl="3" marL="1828800" algn="l">
              <a:lnSpc>
                <a:spcPct val="100000"/>
              </a:lnSpc>
              <a:spcBef>
                <a:spcPts val="600"/>
              </a:spcBef>
              <a:spcAft>
                <a:spcPts val="0"/>
              </a:spcAft>
              <a:buSzPts val="1035"/>
              <a:buNone/>
              <a:defRPr sz="900"/>
            </a:lvl4pPr>
            <a:lvl5pPr indent="-228600" lvl="4" marL="2286000" algn="l">
              <a:lnSpc>
                <a:spcPct val="100000"/>
              </a:lnSpc>
              <a:spcBef>
                <a:spcPts val="600"/>
              </a:spcBef>
              <a:spcAft>
                <a:spcPts val="0"/>
              </a:spcAft>
              <a:buSzPts val="1035"/>
              <a:buNone/>
              <a:defRPr sz="900"/>
            </a:lvl5pPr>
            <a:lvl6pPr indent="-228600" lvl="5" marL="2743200" algn="l">
              <a:lnSpc>
                <a:spcPct val="100000"/>
              </a:lnSpc>
              <a:spcBef>
                <a:spcPts val="600"/>
              </a:spcBef>
              <a:spcAft>
                <a:spcPts val="0"/>
              </a:spcAft>
              <a:buSzPts val="1035"/>
              <a:buNone/>
              <a:defRPr sz="900"/>
            </a:lvl6pPr>
            <a:lvl7pPr indent="-228600" lvl="6" marL="3200400" algn="l">
              <a:lnSpc>
                <a:spcPct val="100000"/>
              </a:lnSpc>
              <a:spcBef>
                <a:spcPts val="600"/>
              </a:spcBef>
              <a:spcAft>
                <a:spcPts val="0"/>
              </a:spcAft>
              <a:buSzPts val="1035"/>
              <a:buNone/>
              <a:defRPr sz="900"/>
            </a:lvl7pPr>
            <a:lvl8pPr indent="-228600" lvl="7" marL="3657600" algn="l">
              <a:lnSpc>
                <a:spcPct val="100000"/>
              </a:lnSpc>
              <a:spcBef>
                <a:spcPts val="600"/>
              </a:spcBef>
              <a:spcAft>
                <a:spcPts val="0"/>
              </a:spcAft>
              <a:buSzPts val="1035"/>
              <a:buNone/>
              <a:defRPr sz="900"/>
            </a:lvl8pPr>
            <a:lvl9pPr indent="-228600" lvl="8" marL="4114800" algn="l">
              <a:lnSpc>
                <a:spcPct val="100000"/>
              </a:lnSpc>
              <a:spcBef>
                <a:spcPts val="600"/>
              </a:spcBef>
              <a:spcAft>
                <a:spcPts val="600"/>
              </a:spcAft>
              <a:buSzPts val="1035"/>
              <a:buNone/>
              <a:defRPr sz="900"/>
            </a:lvl9pPr>
          </a:lstStyle>
          <a:p/>
        </p:txBody>
      </p:sp>
      <p:sp>
        <p:nvSpPr>
          <p:cNvPr id="86" name="Google Shape;86;p7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7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7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10" Type="http://schemas.openxmlformats.org/officeDocument/2006/relationships/slideLayout" Target="../slideLayouts/slideLayout7.xml"/><Relationship Id="rId21" Type="http://schemas.openxmlformats.org/officeDocument/2006/relationships/theme" Target="../theme/theme1.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5.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80000"/>
          </a:blip>
          <a:stretch>
            <a:fillRect/>
          </a:stretch>
        </a:blipFill>
      </p:bgPr>
    </p:bg>
    <p:spTree>
      <p:nvGrpSpPr>
        <p:cNvPr id="9" name="Shape 9"/>
        <p:cNvGrpSpPr/>
        <p:nvPr/>
      </p:nvGrpSpPr>
      <p:grpSpPr>
        <a:xfrm>
          <a:off x="0" y="0"/>
          <a:ext cx="0" cy="0"/>
          <a:chOff x="0" y="0"/>
          <a:chExt cx="0" cy="0"/>
        </a:xfrm>
      </p:grpSpPr>
      <p:grpSp>
        <p:nvGrpSpPr>
          <p:cNvPr id="10" name="Google Shape;10;p69"/>
          <p:cNvGrpSpPr/>
          <p:nvPr/>
        </p:nvGrpSpPr>
        <p:grpSpPr>
          <a:xfrm>
            <a:off x="-15736" y="0"/>
            <a:ext cx="12229962" cy="6856214"/>
            <a:chOff x="-15736" y="0"/>
            <a:chExt cx="12229962" cy="6856214"/>
          </a:xfrm>
        </p:grpSpPr>
        <p:pic>
          <p:nvPicPr>
            <p:cNvPr descr="HD-PanelContent.png" id="11" name="Google Shape;11;p69"/>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2" name="Google Shape;12;p69"/>
            <p:cNvSpPr/>
            <p:nvPr/>
          </p:nvSpPr>
          <p:spPr>
            <a:xfrm>
              <a:off x="608012" y="609600"/>
              <a:ext cx="10972800" cy="5638800"/>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HDRibbonContent-UniformTrim.png" id="13" name="Google Shape;13;p69"/>
            <p:cNvPicPr preferRelativeResize="0"/>
            <p:nvPr/>
          </p:nvPicPr>
          <p:blipFill rotWithShape="1">
            <a:blip r:embed="rId3">
              <a:alphaModFix/>
            </a:blip>
            <a:srcRect b="0" l="0" r="0" t="0"/>
            <a:stretch/>
          </p:blipFill>
          <p:spPr>
            <a:xfrm>
              <a:off x="-15736" y="3153832"/>
              <a:ext cx="777240" cy="606425"/>
            </a:xfrm>
            <a:prstGeom prst="rect">
              <a:avLst/>
            </a:prstGeom>
            <a:noFill/>
            <a:ln>
              <a:noFill/>
            </a:ln>
          </p:spPr>
        </p:pic>
        <p:pic>
          <p:nvPicPr>
            <p:cNvPr descr="HDRibbonContent-UniformTrim.png" id="14" name="Google Shape;14;p69"/>
            <p:cNvPicPr preferRelativeResize="0"/>
            <p:nvPr/>
          </p:nvPicPr>
          <p:blipFill rotWithShape="1">
            <a:blip r:embed="rId3">
              <a:alphaModFix/>
            </a:blip>
            <a:srcRect b="0" l="0" r="0" t="0"/>
            <a:stretch/>
          </p:blipFill>
          <p:spPr>
            <a:xfrm>
              <a:off x="11436986" y="3153832"/>
              <a:ext cx="777240" cy="606425"/>
            </a:xfrm>
            <a:prstGeom prst="rect">
              <a:avLst/>
            </a:prstGeom>
            <a:noFill/>
            <a:ln>
              <a:noFill/>
            </a:ln>
          </p:spPr>
        </p:pic>
      </p:grpSp>
      <p:sp>
        <p:nvSpPr>
          <p:cNvPr id="15" name="Google Shape;15;p69"/>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6" name="Google Shape;16;p69"/>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403860" lvl="0" marL="457200" marR="0" rtl="0" algn="l">
              <a:lnSpc>
                <a:spcPct val="100000"/>
              </a:lnSpc>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lnSpc>
                <a:spcPct val="100000"/>
              </a:lnSpc>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lnSpc>
                <a:spcPct val="100000"/>
              </a:lnSpc>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lnSpc>
                <a:spcPct val="100000"/>
              </a:lnSpc>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lnSpc>
                <a:spcPct val="100000"/>
              </a:lnSpc>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17" name="Google Shape;17;p69"/>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8" name="Google Shape;18;p69"/>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9" name="Google Shape;19;p69"/>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forms.gle/EKV9Du184pEik7dt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28.png"/><Relationship Id="rId6" Type="http://schemas.openxmlformats.org/officeDocument/2006/relationships/image" Target="../media/image31.png"/><Relationship Id="rId7"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8.png"/><Relationship Id="rId6" Type="http://schemas.openxmlformats.org/officeDocument/2006/relationships/image" Target="../media/image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7.png"/><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1.png"/><Relationship Id="rId4" Type="http://schemas.openxmlformats.org/officeDocument/2006/relationships/image" Target="../media/image43.png"/><Relationship Id="rId5" Type="http://schemas.openxmlformats.org/officeDocument/2006/relationships/image" Target="../media/image4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5.png"/><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47.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4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51.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9.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5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5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5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54.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55.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5" name="Shape 155"/>
        <p:cNvGrpSpPr/>
        <p:nvPr/>
      </p:nvGrpSpPr>
      <p:grpSpPr>
        <a:xfrm>
          <a:off x="0" y="0"/>
          <a:ext cx="0" cy="0"/>
          <a:chOff x="0" y="0"/>
          <a:chExt cx="0" cy="0"/>
        </a:xfrm>
      </p:grpSpPr>
      <p:pic>
        <p:nvPicPr>
          <p:cNvPr id="156" name="Google Shape;156;p1"/>
          <p:cNvPicPr preferRelativeResize="0"/>
          <p:nvPr/>
        </p:nvPicPr>
        <p:blipFill rotWithShape="1">
          <a:blip r:embed="rId3">
            <a:alphaModFix/>
          </a:blip>
          <a:srcRect b="0" l="970" r="-970" t="0"/>
          <a:stretch/>
        </p:blipFill>
        <p:spPr>
          <a:xfrm>
            <a:off x="0" y="82325"/>
            <a:ext cx="12192000" cy="7147150"/>
          </a:xfrm>
          <a:prstGeom prst="rect">
            <a:avLst/>
          </a:prstGeom>
          <a:noFill/>
          <a:ln>
            <a:noFill/>
          </a:ln>
        </p:spPr>
      </p:pic>
      <p:sp>
        <p:nvSpPr>
          <p:cNvPr id="157" name="Google Shape;157;p1"/>
          <p:cNvSpPr txBox="1"/>
          <p:nvPr>
            <p:ph type="ctrTitle"/>
          </p:nvPr>
        </p:nvSpPr>
        <p:spPr>
          <a:xfrm>
            <a:off x="2692398" y="1871131"/>
            <a:ext cx="6815669" cy="1515533"/>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262626"/>
              </a:buClr>
              <a:buSzPts val="5400"/>
              <a:buFont typeface="Garamond"/>
              <a:buNone/>
            </a:pPr>
            <a:r>
              <a:rPr b="1" lang="en-US"/>
              <a:t>Introduction to Operating Systems</a:t>
            </a:r>
            <a:endParaRPr/>
          </a:p>
        </p:txBody>
      </p:sp>
      <p:sp>
        <p:nvSpPr>
          <p:cNvPr id="158" name="Google Shape;158;p1"/>
          <p:cNvSpPr txBox="1"/>
          <p:nvPr>
            <p:ph idx="1" type="subTitle"/>
          </p:nvPr>
        </p:nvSpPr>
        <p:spPr>
          <a:xfrm>
            <a:off x="2692398" y="3657597"/>
            <a:ext cx="6815669" cy="1320802"/>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3680"/>
              <a:buNone/>
            </a:pPr>
            <a:r>
              <a:rPr lang="en-US" sz="3200"/>
              <a:t>Unit 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2" name="Shape 212"/>
        <p:cNvGrpSpPr/>
        <p:nvPr/>
      </p:nvGrpSpPr>
      <p:grpSpPr>
        <a:xfrm>
          <a:off x="0" y="0"/>
          <a:ext cx="0" cy="0"/>
          <a:chOff x="0" y="0"/>
          <a:chExt cx="0" cy="0"/>
        </a:xfrm>
      </p:grpSpPr>
      <p:sp>
        <p:nvSpPr>
          <p:cNvPr id="213" name="Google Shape;213;p10"/>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Characteristics of Operating System</a:t>
            </a:r>
            <a:endParaRPr/>
          </a:p>
        </p:txBody>
      </p:sp>
      <p:sp>
        <p:nvSpPr>
          <p:cNvPr id="214" name="Google Shape;214;p10"/>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SzPts val="2760"/>
              <a:buChar char="•"/>
            </a:pPr>
            <a:r>
              <a:rPr b="1" lang="en-US"/>
              <a:t>Security</a:t>
            </a:r>
            <a:r>
              <a:rPr lang="en-US"/>
              <a:t> − Prevents unauthorized access to programs and data by means of passwords and other similar techniques.</a:t>
            </a:r>
            <a:endParaRPr/>
          </a:p>
          <a:p>
            <a:pPr indent="-285750" lvl="0" marL="285750" rtl="0" algn="just">
              <a:lnSpc>
                <a:spcPct val="100000"/>
              </a:lnSpc>
              <a:spcBef>
                <a:spcPts val="1080"/>
              </a:spcBef>
              <a:spcAft>
                <a:spcPts val="0"/>
              </a:spcAft>
              <a:buSzPts val="2760"/>
              <a:buChar char="•"/>
            </a:pPr>
            <a:r>
              <a:rPr b="1" lang="en-US"/>
              <a:t>Job Accounting</a:t>
            </a:r>
            <a:r>
              <a:rPr lang="en-US"/>
              <a:t> − Keeps track of time and resources used by various jobs and/or users.</a:t>
            </a:r>
            <a:endParaRPr/>
          </a:p>
          <a:p>
            <a:pPr indent="-285750" lvl="0" marL="285750" rtl="0" algn="l">
              <a:lnSpc>
                <a:spcPct val="100000"/>
              </a:lnSpc>
              <a:spcBef>
                <a:spcPts val="1080"/>
              </a:spcBef>
              <a:spcAft>
                <a:spcPts val="0"/>
              </a:spcAft>
              <a:buSzPts val="2760"/>
              <a:buChar char="•"/>
            </a:pPr>
            <a:r>
              <a:rPr b="1" lang="en-US"/>
              <a:t>Control Over System Performance</a:t>
            </a:r>
            <a:r>
              <a:rPr lang="en-US"/>
              <a:t> − Records delays between the request for a service and from the system.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8" name="Shape 218"/>
        <p:cNvGrpSpPr/>
        <p:nvPr/>
      </p:nvGrpSpPr>
      <p:grpSpPr>
        <a:xfrm>
          <a:off x="0" y="0"/>
          <a:ext cx="0" cy="0"/>
          <a:chOff x="0" y="0"/>
          <a:chExt cx="0" cy="0"/>
        </a:xfrm>
      </p:grpSpPr>
      <p:sp>
        <p:nvSpPr>
          <p:cNvPr id="219" name="Google Shape;219;p1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Characteristics of Operating System</a:t>
            </a:r>
            <a:endParaRPr/>
          </a:p>
        </p:txBody>
      </p:sp>
      <p:sp>
        <p:nvSpPr>
          <p:cNvPr id="220" name="Google Shape;220;p11"/>
          <p:cNvSpPr txBox="1"/>
          <p:nvPr>
            <p:ph idx="1" type="body"/>
          </p:nvPr>
        </p:nvSpPr>
        <p:spPr>
          <a:xfrm>
            <a:off x="941294" y="2556932"/>
            <a:ext cx="10434918" cy="3318936"/>
          </a:xfrm>
          <a:prstGeom prst="rect">
            <a:avLst/>
          </a:prstGeom>
          <a:noFill/>
          <a:ln>
            <a:noFill/>
          </a:ln>
        </p:spPr>
        <p:txBody>
          <a:bodyPr anchorCtr="0" anchor="t" bIns="45700" lIns="91425" spcFirstLastPara="1" rIns="91425" wrap="square" tIns="45700">
            <a:noAutofit/>
          </a:bodyPr>
          <a:lstStyle/>
          <a:p>
            <a:pPr indent="-285750" lvl="0" marL="285750" rtl="0" algn="just">
              <a:lnSpc>
                <a:spcPct val="100000"/>
              </a:lnSpc>
              <a:spcBef>
                <a:spcPts val="0"/>
              </a:spcBef>
              <a:spcAft>
                <a:spcPts val="0"/>
              </a:spcAft>
              <a:buSzPts val="2760"/>
              <a:buChar char="•"/>
            </a:pPr>
            <a:r>
              <a:rPr b="1" lang="en-US"/>
              <a:t>Interaction with the Operators</a:t>
            </a:r>
            <a:r>
              <a:rPr lang="en-US"/>
              <a:t> − Interaction may take place via the console of the computer in the form of instructions. The Operating System acknowledges the same, does the corresponding action, and informs the operation by a display screen.</a:t>
            </a:r>
            <a:endParaRPr/>
          </a:p>
          <a:p>
            <a:pPr indent="-285750" lvl="0" marL="285750" rtl="0" algn="just">
              <a:lnSpc>
                <a:spcPct val="100000"/>
              </a:lnSpc>
              <a:spcBef>
                <a:spcPts val="1080"/>
              </a:spcBef>
              <a:spcAft>
                <a:spcPts val="0"/>
              </a:spcAft>
              <a:buSzPts val="2760"/>
              <a:buChar char="•"/>
            </a:pPr>
            <a:r>
              <a:rPr b="1" lang="en-US"/>
              <a:t>Error-detecting Aids</a:t>
            </a:r>
            <a:r>
              <a:rPr lang="en-US"/>
              <a:t> − Production of dumps, traces, error messages, and other debugging and error-detecting methods.</a:t>
            </a:r>
            <a:endParaRPr/>
          </a:p>
          <a:p>
            <a:pPr indent="-285750" lvl="0" marL="285750" rtl="0" algn="just">
              <a:lnSpc>
                <a:spcPct val="100000"/>
              </a:lnSpc>
              <a:spcBef>
                <a:spcPts val="1080"/>
              </a:spcBef>
              <a:spcAft>
                <a:spcPts val="0"/>
              </a:spcAft>
              <a:buSzPts val="2760"/>
              <a:buChar char="•"/>
            </a:pPr>
            <a:r>
              <a:rPr b="1" lang="en-US"/>
              <a:t>Coordination Between Other Software and Users</a:t>
            </a:r>
            <a:r>
              <a:rPr lang="en-US"/>
              <a:t> − Coordination and assignment of compilers, interpreters, assemblers, and other software to the various users of the computer systems.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2"/>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 Operating-System Services</a:t>
            </a:r>
            <a:endParaRPr/>
          </a:p>
        </p:txBody>
      </p:sp>
      <p:sp>
        <p:nvSpPr>
          <p:cNvPr id="226" name="Google Shape;226;p12"/>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2760"/>
              <a:buChar char="•"/>
            </a:pPr>
            <a:r>
              <a:rPr lang="en-US">
                <a:latin typeface="Times New Roman"/>
                <a:ea typeface="Times New Roman"/>
                <a:cs typeface="Times New Roman"/>
                <a:sym typeface="Times New Roman"/>
              </a:rPr>
              <a:t>operating system services are provided for the convenience of the programmer, to make the programming task easier.</a:t>
            </a:r>
            <a:endParaRPr/>
          </a:p>
          <a:p>
            <a:pPr indent="-285750" lvl="0" marL="285750" rtl="0" algn="l">
              <a:lnSpc>
                <a:spcPct val="100000"/>
              </a:lnSpc>
              <a:spcBef>
                <a:spcPts val="1080"/>
              </a:spcBef>
              <a:spcAft>
                <a:spcPts val="0"/>
              </a:spcAft>
              <a:buSzPts val="2760"/>
              <a:buChar char="•"/>
            </a:pPr>
            <a:r>
              <a:rPr b="1" lang="en-US">
                <a:latin typeface="Times New Roman"/>
                <a:ea typeface="Times New Roman"/>
                <a:cs typeface="Times New Roman"/>
                <a:sym typeface="Times New Roman"/>
              </a:rPr>
              <a:t>User interface- </a:t>
            </a:r>
            <a:endParaRPr/>
          </a:p>
          <a:p>
            <a:pPr indent="-285750" lvl="1" marL="742950" rtl="0" algn="l">
              <a:lnSpc>
                <a:spcPct val="100000"/>
              </a:lnSpc>
              <a:spcBef>
                <a:spcPts val="1080"/>
              </a:spcBef>
              <a:spcAft>
                <a:spcPts val="0"/>
              </a:spcAft>
              <a:buSzPts val="2760"/>
              <a:buChar char="•"/>
            </a:pPr>
            <a:r>
              <a:rPr b="1" lang="en-US" sz="2400">
                <a:latin typeface="Times New Roman"/>
                <a:ea typeface="Times New Roman"/>
                <a:cs typeface="Times New Roman"/>
                <a:sym typeface="Times New Roman"/>
              </a:rPr>
              <a:t> command-line interface</a:t>
            </a:r>
            <a:endParaRPr/>
          </a:p>
          <a:p>
            <a:pPr indent="-285750" lvl="1" marL="742950" rtl="0" algn="l">
              <a:lnSpc>
                <a:spcPct val="100000"/>
              </a:lnSpc>
              <a:spcBef>
                <a:spcPts val="1080"/>
              </a:spcBef>
              <a:spcAft>
                <a:spcPts val="0"/>
              </a:spcAft>
              <a:buSzPts val="2760"/>
              <a:buChar char="•"/>
            </a:pPr>
            <a:r>
              <a:rPr b="1" lang="en-US" sz="2400">
                <a:latin typeface="Times New Roman"/>
                <a:ea typeface="Times New Roman"/>
                <a:cs typeface="Times New Roman"/>
                <a:sym typeface="Times New Roman"/>
              </a:rPr>
              <a:t> batch interface</a:t>
            </a:r>
            <a:endParaRPr/>
          </a:p>
          <a:p>
            <a:pPr indent="-285750" lvl="1" marL="742950" rtl="0" algn="l">
              <a:lnSpc>
                <a:spcPct val="100000"/>
              </a:lnSpc>
              <a:spcBef>
                <a:spcPts val="1080"/>
              </a:spcBef>
              <a:spcAft>
                <a:spcPts val="0"/>
              </a:spcAft>
              <a:buSzPts val="2760"/>
              <a:buChar char="•"/>
            </a:pPr>
            <a:r>
              <a:rPr b="1" lang="en-US" sz="2400">
                <a:latin typeface="Times New Roman"/>
                <a:ea typeface="Times New Roman"/>
                <a:cs typeface="Times New Roman"/>
                <a:sym typeface="Times New Roman"/>
              </a:rPr>
              <a:t> graphical user interface (GUI)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 </a:t>
            </a:r>
            <a:endParaRPr/>
          </a:p>
        </p:txBody>
      </p:sp>
      <p:sp>
        <p:nvSpPr>
          <p:cNvPr id="232" name="Google Shape;232;p13"/>
          <p:cNvSpPr txBox="1"/>
          <p:nvPr>
            <p:ph idx="1" type="body"/>
          </p:nvPr>
        </p:nvSpPr>
        <p:spPr>
          <a:xfrm>
            <a:off x="701040" y="716280"/>
            <a:ext cx="10698480" cy="5486400"/>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SzPts val="2760"/>
              <a:buChar char="•"/>
            </a:pPr>
            <a:r>
              <a:rPr b="1" lang="en-US">
                <a:latin typeface="Times New Roman"/>
                <a:ea typeface="Times New Roman"/>
                <a:cs typeface="Times New Roman"/>
                <a:sym typeface="Times New Roman"/>
              </a:rPr>
              <a:t>Program execution. </a:t>
            </a:r>
            <a:r>
              <a:rPr lang="en-US">
                <a:latin typeface="Times New Roman"/>
                <a:ea typeface="Times New Roman"/>
                <a:cs typeface="Times New Roman"/>
                <a:sym typeface="Times New Roman"/>
              </a:rPr>
              <a:t>The system must be able to load a program into memory and to run that program. The program must be able to end its execution, either normally or abnormally (indicating error).</a:t>
            </a:r>
            <a:endParaRPr/>
          </a:p>
          <a:p>
            <a:pPr indent="-285750" lvl="0" marL="285750" rtl="0" algn="l">
              <a:lnSpc>
                <a:spcPct val="100000"/>
              </a:lnSpc>
              <a:spcBef>
                <a:spcPts val="1080"/>
              </a:spcBef>
              <a:spcAft>
                <a:spcPts val="0"/>
              </a:spcAft>
              <a:buSzPts val="2760"/>
              <a:buChar char="•"/>
            </a:pPr>
            <a:r>
              <a:rPr b="1" lang="en-US">
                <a:latin typeface="Times New Roman"/>
                <a:ea typeface="Times New Roman"/>
                <a:cs typeface="Times New Roman"/>
                <a:sym typeface="Times New Roman"/>
              </a:rPr>
              <a:t>I/O operations : </a:t>
            </a:r>
            <a:r>
              <a:rPr lang="en-US">
                <a:latin typeface="Times New Roman"/>
                <a:ea typeface="Times New Roman"/>
                <a:cs typeface="Times New Roman"/>
                <a:sym typeface="Times New Roman"/>
              </a:rPr>
              <a:t>A running program may require I/O, which may involve a ﬁle or an I/O device. For speciﬁc devices, special functions may be desired (such as recording to a CD or DVD drive or blanking a display screen). For efﬁciency and protection, users usually cannot control I/O devices directly. Therefore, the operating system must provide a means to do I/O.</a:t>
            </a:r>
            <a:endParaRPr/>
          </a:p>
          <a:p>
            <a:pPr indent="-285750" lvl="0" marL="285750" rtl="0" algn="l">
              <a:lnSpc>
                <a:spcPct val="100000"/>
              </a:lnSpc>
              <a:spcBef>
                <a:spcPts val="1080"/>
              </a:spcBef>
              <a:spcAft>
                <a:spcPts val="0"/>
              </a:spcAft>
              <a:buSzPts val="2760"/>
              <a:buChar char="•"/>
            </a:pPr>
            <a:r>
              <a:rPr lang="en-US">
                <a:latin typeface="Times New Roman"/>
                <a:ea typeface="Times New Roman"/>
                <a:cs typeface="Times New Roman"/>
                <a:sym typeface="Times New Roman"/>
              </a:rPr>
              <a:t> </a:t>
            </a:r>
            <a:r>
              <a:rPr b="1" lang="en-US">
                <a:latin typeface="Times New Roman"/>
                <a:ea typeface="Times New Roman"/>
                <a:cs typeface="Times New Roman"/>
                <a:sym typeface="Times New Roman"/>
              </a:rPr>
              <a:t>File-system manipulation :</a:t>
            </a:r>
            <a:r>
              <a:rPr lang="en-US">
                <a:latin typeface="Times New Roman"/>
                <a:ea typeface="Times New Roman"/>
                <a:cs typeface="Times New Roman"/>
                <a:sym typeface="Times New Roman"/>
              </a:rPr>
              <a:t> programs need to read and write ﬁles and directories. They also need to create and delete them by name, search for a given ﬁle, and list ﬁle information. Finally, some operating systems include permissions management to allow or deny access to ﬁles or directories based on ﬁle ownership. Many operating systems provide a variety of ﬁle systems, sometimes to allow personal choice and sometimes to provide speciﬁc features or performance characteristics.</a:t>
            </a:r>
            <a:endParaRPr b="1"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4"/>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 </a:t>
            </a:r>
            <a:endParaRPr/>
          </a:p>
        </p:txBody>
      </p:sp>
      <p:sp>
        <p:nvSpPr>
          <p:cNvPr id="238" name="Google Shape;238;p14"/>
          <p:cNvSpPr txBox="1"/>
          <p:nvPr>
            <p:ph idx="1" type="body"/>
          </p:nvPr>
        </p:nvSpPr>
        <p:spPr>
          <a:xfrm>
            <a:off x="792480" y="777240"/>
            <a:ext cx="10104117" cy="5098628"/>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SzPts val="2760"/>
              <a:buChar char="•"/>
            </a:pPr>
            <a:r>
              <a:rPr b="1" lang="en-US">
                <a:latin typeface="Times New Roman"/>
                <a:ea typeface="Times New Roman"/>
                <a:cs typeface="Times New Roman"/>
                <a:sym typeface="Times New Roman"/>
              </a:rPr>
              <a:t>Communications : </a:t>
            </a:r>
            <a:r>
              <a:rPr lang="en-US">
                <a:latin typeface="Times New Roman"/>
                <a:ea typeface="Times New Roman"/>
                <a:cs typeface="Times New Roman"/>
                <a:sym typeface="Times New Roman"/>
              </a:rPr>
              <a:t>one process needs to exchange information with another process. Communications may be implemented via shared memory or message passing.</a:t>
            </a:r>
            <a:endParaRPr/>
          </a:p>
          <a:p>
            <a:pPr indent="-285750" lvl="0" marL="285750" rtl="0" algn="l">
              <a:lnSpc>
                <a:spcPct val="100000"/>
              </a:lnSpc>
              <a:spcBef>
                <a:spcPts val="1080"/>
              </a:spcBef>
              <a:spcAft>
                <a:spcPts val="0"/>
              </a:spcAft>
              <a:buSzPts val="2760"/>
              <a:buChar char="•"/>
            </a:pPr>
            <a:r>
              <a:rPr b="1" lang="en-US">
                <a:latin typeface="Times New Roman"/>
                <a:ea typeface="Times New Roman"/>
                <a:cs typeface="Times New Roman"/>
                <a:sym typeface="Times New Roman"/>
              </a:rPr>
              <a:t>Error detection : </a:t>
            </a:r>
            <a:r>
              <a:rPr lang="en-US">
                <a:latin typeface="Times New Roman"/>
                <a:ea typeface="Times New Roman"/>
                <a:cs typeface="Times New Roman"/>
                <a:sym typeface="Times New Roman"/>
              </a:rPr>
              <a:t> For each type of error, the operating system should take the appropriate action to ensure correct and consistent computing. Sometimes, it has no choice but to halt the system. At other times, it might terminate an error-causing process or return an error code to a process for the process to detect and possibly correct.</a:t>
            </a:r>
            <a:endParaRPr/>
          </a:p>
          <a:p>
            <a:pPr indent="0" lvl="0" marL="0" rtl="0" algn="l">
              <a:lnSpc>
                <a:spcPct val="100000"/>
              </a:lnSpc>
              <a:spcBef>
                <a:spcPts val="1080"/>
              </a:spcBef>
              <a:spcAft>
                <a:spcPts val="0"/>
              </a:spcAft>
              <a:buSzPts val="2760"/>
              <a:buNone/>
            </a:pPr>
            <a:r>
              <a:rPr lang="en-US">
                <a:latin typeface="Times New Roman"/>
                <a:ea typeface="Times New Roman"/>
                <a:cs typeface="Times New Roman"/>
                <a:sym typeface="Times New Roman"/>
              </a:rPr>
              <a:t> For ensuring the </a:t>
            </a:r>
            <a:r>
              <a:rPr b="1" lang="en-US">
                <a:latin typeface="Times New Roman"/>
                <a:ea typeface="Times New Roman"/>
                <a:cs typeface="Times New Roman"/>
                <a:sym typeface="Times New Roman"/>
              </a:rPr>
              <a:t>efficient operation </a:t>
            </a:r>
            <a:r>
              <a:rPr lang="en-US">
                <a:latin typeface="Times New Roman"/>
                <a:ea typeface="Times New Roman"/>
                <a:cs typeface="Times New Roman"/>
                <a:sym typeface="Times New Roman"/>
              </a:rPr>
              <a:t>of the system itself. </a:t>
            </a:r>
            <a:endParaRPr/>
          </a:p>
          <a:p>
            <a:pPr indent="-285750" lvl="0" marL="285750" rtl="0" algn="l">
              <a:lnSpc>
                <a:spcPct val="100000"/>
              </a:lnSpc>
              <a:spcBef>
                <a:spcPts val="1080"/>
              </a:spcBef>
              <a:spcAft>
                <a:spcPts val="0"/>
              </a:spcAft>
              <a:buSzPts val="2760"/>
              <a:buChar char="•"/>
            </a:pPr>
            <a:r>
              <a:rPr lang="en-US">
                <a:latin typeface="Times New Roman"/>
                <a:ea typeface="Times New Roman"/>
                <a:cs typeface="Times New Roman"/>
                <a:sym typeface="Times New Roman"/>
              </a:rPr>
              <a:t> </a:t>
            </a:r>
            <a:r>
              <a:rPr b="1" lang="en-US">
                <a:latin typeface="Times New Roman"/>
                <a:ea typeface="Times New Roman"/>
                <a:cs typeface="Times New Roman"/>
                <a:sym typeface="Times New Roman"/>
              </a:rPr>
              <a:t>Resource allocation :  </a:t>
            </a:r>
            <a:r>
              <a:rPr lang="en-US">
                <a:latin typeface="Times New Roman"/>
                <a:ea typeface="Times New Roman"/>
                <a:cs typeface="Times New Roman"/>
                <a:sym typeface="Times New Roman"/>
              </a:rPr>
              <a:t>in determining how best to use the CPU, operating systems have CPU-scheduling routines that take into account the speed of the CPU, the jobs that must be executed, the number of registers available, and other factors. There may also be routines to allocate printers, USB storage drives, and other peripheral devices.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5"/>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 </a:t>
            </a:r>
            <a:endParaRPr/>
          </a:p>
        </p:txBody>
      </p:sp>
      <p:sp>
        <p:nvSpPr>
          <p:cNvPr id="244" name="Google Shape;244;p15"/>
          <p:cNvSpPr txBox="1"/>
          <p:nvPr>
            <p:ph idx="1" type="body"/>
          </p:nvPr>
        </p:nvSpPr>
        <p:spPr>
          <a:xfrm>
            <a:off x="792480" y="792480"/>
            <a:ext cx="10104117" cy="5083388"/>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2760"/>
              <a:buChar char="•"/>
            </a:pPr>
            <a:r>
              <a:rPr b="1" lang="en-US">
                <a:latin typeface="Times New Roman"/>
                <a:ea typeface="Times New Roman"/>
                <a:cs typeface="Times New Roman"/>
                <a:sym typeface="Times New Roman"/>
              </a:rPr>
              <a:t>Accounting : </a:t>
            </a:r>
            <a:r>
              <a:rPr lang="en-US">
                <a:latin typeface="Times New Roman"/>
                <a:ea typeface="Times New Roman"/>
                <a:cs typeface="Times New Roman"/>
                <a:sym typeface="Times New Roman"/>
              </a:rPr>
              <a:t>We want to keep track of which users use how much and what kinds of computer resources. Usage statistics may be a valuable tool for researchers who wish to reconﬁgure the system to improve computing services.</a:t>
            </a:r>
            <a:endParaRPr/>
          </a:p>
          <a:p>
            <a:pPr indent="-285750" lvl="0" marL="285750" rtl="0" algn="l">
              <a:lnSpc>
                <a:spcPct val="100000"/>
              </a:lnSpc>
              <a:spcBef>
                <a:spcPts val="1080"/>
              </a:spcBef>
              <a:spcAft>
                <a:spcPts val="0"/>
              </a:spcAft>
              <a:buSzPts val="2760"/>
              <a:buChar char="•"/>
            </a:pPr>
            <a:r>
              <a:rPr b="1" lang="en-US">
                <a:latin typeface="Times New Roman"/>
                <a:ea typeface="Times New Roman"/>
                <a:cs typeface="Times New Roman"/>
                <a:sym typeface="Times New Roman"/>
              </a:rPr>
              <a:t>Protection and security : </a:t>
            </a:r>
            <a:endParaRPr/>
          </a:p>
          <a:p>
            <a:pPr indent="-285750" lvl="1" marL="742950" rtl="0" algn="l">
              <a:lnSpc>
                <a:spcPct val="100000"/>
              </a:lnSpc>
              <a:spcBef>
                <a:spcPts val="1080"/>
              </a:spcBef>
              <a:spcAft>
                <a:spcPts val="0"/>
              </a:spcAft>
              <a:buSzPts val="2760"/>
              <a:buChar char="•"/>
            </a:pPr>
            <a:r>
              <a:rPr lang="en-US" sz="2400">
                <a:latin typeface="Times New Roman"/>
                <a:ea typeface="Times New Roman"/>
                <a:cs typeface="Times New Roman"/>
                <a:sym typeface="Times New Roman"/>
              </a:rPr>
              <a:t>requiring each user to authenticate himself or herself to the system</a:t>
            </a:r>
            <a:endParaRPr/>
          </a:p>
          <a:p>
            <a:pPr indent="-285750" lvl="1" marL="742950" rtl="0" algn="l">
              <a:lnSpc>
                <a:spcPct val="100000"/>
              </a:lnSpc>
              <a:spcBef>
                <a:spcPts val="1080"/>
              </a:spcBef>
              <a:spcAft>
                <a:spcPts val="0"/>
              </a:spcAft>
              <a:buSzPts val="2760"/>
              <a:buChar char="•"/>
            </a:pPr>
            <a:r>
              <a:rPr lang="en-US" sz="2400">
                <a:latin typeface="Times New Roman"/>
                <a:ea typeface="Times New Roman"/>
                <a:cs typeface="Times New Roman"/>
                <a:sym typeface="Times New Roman"/>
              </a:rPr>
              <a:t>defending external I/O devices -  invalid access attempts and to recording all such connections for detection of break-ins</a:t>
            </a:r>
            <a:endParaRPr/>
          </a:p>
          <a:p>
            <a:pPr indent="-139700" lvl="1" marL="742950" rtl="0" algn="l">
              <a:lnSpc>
                <a:spcPct val="100000"/>
              </a:lnSpc>
              <a:spcBef>
                <a:spcPts val="1000"/>
              </a:spcBef>
              <a:spcAft>
                <a:spcPts val="0"/>
              </a:spcAft>
              <a:buSzPts val="2300"/>
              <a:buNone/>
            </a:pPr>
            <a:r>
              <a:t/>
            </a:r>
            <a:endParaRPr>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8" name="Shape 248"/>
        <p:cNvGrpSpPr/>
        <p:nvPr/>
      </p:nvGrpSpPr>
      <p:grpSpPr>
        <a:xfrm>
          <a:off x="0" y="0"/>
          <a:ext cx="0" cy="0"/>
          <a:chOff x="0" y="0"/>
          <a:chExt cx="0" cy="0"/>
        </a:xfrm>
      </p:grpSpPr>
      <p:sp>
        <p:nvSpPr>
          <p:cNvPr id="249" name="Google Shape;249;p16"/>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Objectives</a:t>
            </a:r>
            <a:endParaRPr/>
          </a:p>
        </p:txBody>
      </p:sp>
      <p:sp>
        <p:nvSpPr>
          <p:cNvPr id="250" name="Google Shape;250;p16"/>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3680"/>
              <a:buChar char="•"/>
            </a:pPr>
            <a:r>
              <a:rPr lang="en-US" sz="3200">
                <a:latin typeface="Times New Roman"/>
                <a:ea typeface="Times New Roman"/>
                <a:cs typeface="Times New Roman"/>
                <a:sym typeface="Times New Roman"/>
              </a:rPr>
              <a:t> Explain the steps taken by a processor to execute an instruction.  </a:t>
            </a:r>
            <a:endParaRPr/>
          </a:p>
          <a:p>
            <a:pPr indent="-285750" lvl="0" marL="285750" rtl="0" algn="l">
              <a:lnSpc>
                <a:spcPct val="100000"/>
              </a:lnSpc>
              <a:spcBef>
                <a:spcPts val="1240"/>
              </a:spcBef>
              <a:spcAft>
                <a:spcPts val="0"/>
              </a:spcAft>
              <a:buSzPts val="3680"/>
              <a:buChar char="•"/>
            </a:pPr>
            <a:r>
              <a:rPr lang="en-US" sz="3200">
                <a:latin typeface="Times New Roman"/>
                <a:ea typeface="Times New Roman"/>
                <a:cs typeface="Times New Roman"/>
                <a:sym typeface="Times New Roman"/>
              </a:rPr>
              <a:t>Understand the concept of interrupts and how and why a processor uses interrupts.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4" name="Shape 254"/>
        <p:cNvGrpSpPr/>
        <p:nvPr/>
      </p:nvGrpSpPr>
      <p:grpSpPr>
        <a:xfrm>
          <a:off x="0" y="0"/>
          <a:ext cx="0" cy="0"/>
          <a:chOff x="0" y="0"/>
          <a:chExt cx="0" cy="0"/>
        </a:xfrm>
      </p:grpSpPr>
      <p:sp>
        <p:nvSpPr>
          <p:cNvPr id="255" name="Google Shape;255;p17"/>
          <p:cNvSpPr txBox="1"/>
          <p:nvPr>
            <p:ph type="title"/>
          </p:nvPr>
        </p:nvSpPr>
        <p:spPr>
          <a:xfrm>
            <a:off x="748552" y="601133"/>
            <a:ext cx="9601196" cy="75522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262626"/>
              </a:buClr>
              <a:buSzPct val="100000"/>
              <a:buFont typeface="Garamond"/>
              <a:buNone/>
            </a:pPr>
            <a:r>
              <a:rPr lang="en-US"/>
              <a:t>Computer System Organization</a:t>
            </a:r>
            <a:endParaRPr/>
          </a:p>
        </p:txBody>
      </p:sp>
      <p:pic>
        <p:nvPicPr>
          <p:cNvPr descr="https://www.tutorialspoint.com/assets/questions/media/10792/Computer%20System%20Organisation.PNG" id="256" name="Google Shape;256;p17"/>
          <p:cNvPicPr preferRelativeResize="0"/>
          <p:nvPr>
            <p:ph idx="1" type="body"/>
          </p:nvPr>
        </p:nvPicPr>
        <p:blipFill rotWithShape="1">
          <a:blip r:embed="rId3">
            <a:alphaModFix/>
          </a:blip>
          <a:srcRect b="4988" l="5556" r="6895" t="4508"/>
          <a:stretch/>
        </p:blipFill>
        <p:spPr>
          <a:xfrm>
            <a:off x="1386836" y="2111586"/>
            <a:ext cx="9440432" cy="4121573"/>
          </a:xfrm>
          <a:prstGeom prst="rect">
            <a:avLst/>
          </a:prstGeom>
          <a:noFill/>
          <a:ln>
            <a:noFill/>
          </a:ln>
        </p:spPr>
      </p:pic>
      <p:sp>
        <p:nvSpPr>
          <p:cNvPr id="257" name="Google Shape;257;p17"/>
          <p:cNvSpPr/>
          <p:nvPr/>
        </p:nvSpPr>
        <p:spPr>
          <a:xfrm>
            <a:off x="748552" y="1356360"/>
            <a:ext cx="10742408" cy="126188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Times New Roman"/>
                <a:ea typeface="Times New Roman"/>
                <a:cs typeface="Times New Roman"/>
                <a:sym typeface="Times New Roman"/>
              </a:rPr>
              <a:t>Computer system is a combination of many parts such as peripheral devices, secondary memory, CPU etc.</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Garamond"/>
              <a:ea typeface="Garamond"/>
              <a:cs typeface="Garamond"/>
              <a:sym typeface="Garamon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1" name="Shape 261"/>
        <p:cNvGrpSpPr/>
        <p:nvPr/>
      </p:nvGrpSpPr>
      <p:grpSpPr>
        <a:xfrm>
          <a:off x="0" y="0"/>
          <a:ext cx="0" cy="0"/>
          <a:chOff x="0" y="0"/>
          <a:chExt cx="0" cy="0"/>
        </a:xfrm>
      </p:grpSpPr>
      <p:sp>
        <p:nvSpPr>
          <p:cNvPr id="262" name="Google Shape;262;p18"/>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Computer System Organization</a:t>
            </a:r>
            <a:endParaRPr/>
          </a:p>
        </p:txBody>
      </p:sp>
      <p:sp>
        <p:nvSpPr>
          <p:cNvPr id="263" name="Google Shape;263;p18"/>
          <p:cNvSpPr txBox="1"/>
          <p:nvPr>
            <p:ph idx="1" type="body"/>
          </p:nvPr>
        </p:nvSpPr>
        <p:spPr>
          <a:xfrm>
            <a:off x="1036321" y="2450252"/>
            <a:ext cx="9601196" cy="3318936"/>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SzPts val="2760"/>
              <a:buChar char="•"/>
            </a:pPr>
            <a:r>
              <a:rPr lang="en-US">
                <a:solidFill>
                  <a:schemeClr val="dk1"/>
                </a:solidFill>
                <a:latin typeface="Times New Roman"/>
                <a:ea typeface="Times New Roman"/>
                <a:cs typeface="Times New Roman"/>
                <a:sym typeface="Times New Roman"/>
              </a:rPr>
              <a:t>There are multiple device controllers, each is in charge of a particular device such as keyboard, mouse, printer etc.</a:t>
            </a:r>
            <a:endParaRPr/>
          </a:p>
          <a:p>
            <a:pPr indent="-285750" lvl="0" marL="285750" rtl="0" algn="l">
              <a:lnSpc>
                <a:spcPct val="100000"/>
              </a:lnSpc>
              <a:spcBef>
                <a:spcPts val="1080"/>
              </a:spcBef>
              <a:spcAft>
                <a:spcPts val="0"/>
              </a:spcAft>
              <a:buSzPts val="2760"/>
              <a:buChar char="•"/>
            </a:pPr>
            <a:r>
              <a:rPr lang="en-US">
                <a:solidFill>
                  <a:schemeClr val="dk1"/>
                </a:solidFill>
                <a:latin typeface="Times New Roman"/>
                <a:ea typeface="Times New Roman"/>
                <a:cs typeface="Times New Roman"/>
                <a:sym typeface="Times New Roman"/>
              </a:rPr>
              <a:t>There is buffer available for each of the devices. The input and output data can be stored in these buffers.</a:t>
            </a:r>
            <a:endParaRPr/>
          </a:p>
          <a:p>
            <a:pPr indent="-285750" lvl="0" marL="285750" rtl="0" algn="l">
              <a:lnSpc>
                <a:spcPct val="100000"/>
              </a:lnSpc>
              <a:spcBef>
                <a:spcPts val="1080"/>
              </a:spcBef>
              <a:spcAft>
                <a:spcPts val="0"/>
              </a:spcAft>
              <a:buSzPts val="2760"/>
              <a:buChar char="•"/>
            </a:pPr>
            <a:r>
              <a:rPr lang="en-US">
                <a:solidFill>
                  <a:schemeClr val="dk1"/>
                </a:solidFill>
                <a:latin typeface="Times New Roman"/>
                <a:ea typeface="Times New Roman"/>
                <a:cs typeface="Times New Roman"/>
                <a:sym typeface="Times New Roman"/>
              </a:rPr>
              <a:t>The data is moved from memory to the respective device buffers by the CPU for I/O operations and then this data is moved back from the buffers to memory.</a:t>
            </a:r>
            <a:endParaRPr/>
          </a:p>
          <a:p>
            <a:pPr indent="-285750" lvl="0" marL="285750" rtl="0" algn="l">
              <a:lnSpc>
                <a:spcPct val="100000"/>
              </a:lnSpc>
              <a:spcBef>
                <a:spcPts val="1080"/>
              </a:spcBef>
              <a:spcAft>
                <a:spcPts val="0"/>
              </a:spcAft>
              <a:buSzPts val="2760"/>
              <a:buChar char="•"/>
            </a:pPr>
            <a:r>
              <a:rPr lang="en-US">
                <a:solidFill>
                  <a:schemeClr val="dk1"/>
                </a:solidFill>
                <a:latin typeface="Times New Roman"/>
                <a:ea typeface="Times New Roman"/>
                <a:cs typeface="Times New Roman"/>
                <a:sym typeface="Times New Roman"/>
              </a:rPr>
              <a:t>The device controllers use an</a:t>
            </a:r>
            <a:r>
              <a:rPr b="1" lang="en-US" u="sng">
                <a:solidFill>
                  <a:schemeClr val="dk1"/>
                </a:solidFill>
                <a:latin typeface="Times New Roman"/>
                <a:ea typeface="Times New Roman"/>
                <a:cs typeface="Times New Roman"/>
                <a:sym typeface="Times New Roman"/>
              </a:rPr>
              <a:t> interrupt </a:t>
            </a:r>
            <a:r>
              <a:rPr lang="en-US">
                <a:solidFill>
                  <a:schemeClr val="dk1"/>
                </a:solidFill>
                <a:latin typeface="Times New Roman"/>
                <a:ea typeface="Times New Roman"/>
                <a:cs typeface="Times New Roman"/>
                <a:sym typeface="Times New Roman"/>
              </a:rPr>
              <a:t>to inform the CPU that I/O operation is completed.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7" name="Shape 267"/>
        <p:cNvGrpSpPr/>
        <p:nvPr/>
      </p:nvGrpSpPr>
      <p:grpSpPr>
        <a:xfrm>
          <a:off x="0" y="0"/>
          <a:ext cx="0" cy="0"/>
          <a:chOff x="0" y="0"/>
          <a:chExt cx="0" cy="0"/>
        </a:xfrm>
      </p:grpSpPr>
      <p:sp>
        <p:nvSpPr>
          <p:cNvPr id="268" name="Google Shape;268;p19"/>
          <p:cNvSpPr txBox="1"/>
          <p:nvPr>
            <p:ph type="title"/>
          </p:nvPr>
        </p:nvSpPr>
        <p:spPr>
          <a:xfrm>
            <a:off x="914402" y="723053"/>
            <a:ext cx="9601196" cy="41994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262626"/>
              </a:buClr>
              <a:buSzPct val="100000"/>
              <a:buFont typeface="Garamond"/>
              <a:buNone/>
            </a:pPr>
            <a:r>
              <a:rPr lang="en-US"/>
              <a:t> Instruction Execution </a:t>
            </a:r>
            <a:endParaRPr/>
          </a:p>
        </p:txBody>
      </p:sp>
      <p:sp>
        <p:nvSpPr>
          <p:cNvPr id="269" name="Google Shape;269;p19"/>
          <p:cNvSpPr txBox="1"/>
          <p:nvPr>
            <p:ph idx="1" type="body"/>
          </p:nvPr>
        </p:nvSpPr>
        <p:spPr>
          <a:xfrm>
            <a:off x="781050" y="1143001"/>
            <a:ext cx="10763249" cy="4876800"/>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2760"/>
              <a:buChar char="•"/>
            </a:pPr>
            <a:r>
              <a:rPr lang="en-US">
                <a:latin typeface="Times New Roman"/>
                <a:ea typeface="Times New Roman"/>
                <a:cs typeface="Times New Roman"/>
                <a:sym typeface="Times New Roman"/>
              </a:rPr>
              <a:t>  </a:t>
            </a:r>
            <a:r>
              <a:rPr lang="en-US">
                <a:solidFill>
                  <a:schemeClr val="dk1"/>
                </a:solidFill>
                <a:latin typeface="Times New Roman"/>
                <a:ea typeface="Times New Roman"/>
                <a:cs typeface="Times New Roman"/>
                <a:sym typeface="Times New Roman"/>
              </a:rPr>
              <a:t>A program to be executed by a processor consists of a set of instructions stored in memory. </a:t>
            </a:r>
            <a:endParaRPr/>
          </a:p>
          <a:p>
            <a:pPr indent="-285750" lvl="0" marL="285750" rtl="0" algn="l">
              <a:lnSpc>
                <a:spcPct val="100000"/>
              </a:lnSpc>
              <a:spcBef>
                <a:spcPts val="1080"/>
              </a:spcBef>
              <a:spcAft>
                <a:spcPts val="0"/>
              </a:spcAft>
              <a:buSzPts val="2760"/>
              <a:buChar char="•"/>
            </a:pPr>
            <a:r>
              <a:rPr lang="en-US">
                <a:solidFill>
                  <a:schemeClr val="dk1"/>
                </a:solidFill>
                <a:latin typeface="Times New Roman"/>
                <a:ea typeface="Times New Roman"/>
                <a:cs typeface="Times New Roman"/>
                <a:sym typeface="Times New Roman"/>
              </a:rPr>
              <a:t>Instruction processing consists of two steps: </a:t>
            </a:r>
            <a:endParaRPr/>
          </a:p>
          <a:p>
            <a:pPr indent="-285750" lvl="1" marL="742950" rtl="0" algn="l">
              <a:lnSpc>
                <a:spcPct val="100000"/>
              </a:lnSpc>
              <a:spcBef>
                <a:spcPts val="1080"/>
              </a:spcBef>
              <a:spcAft>
                <a:spcPts val="0"/>
              </a:spcAft>
              <a:buSzPts val="2760"/>
              <a:buChar char="•"/>
            </a:pPr>
            <a:r>
              <a:rPr lang="en-US" sz="2400">
                <a:solidFill>
                  <a:schemeClr val="dk1"/>
                </a:solidFill>
                <a:latin typeface="Times New Roman"/>
                <a:ea typeface="Times New Roman"/>
                <a:cs typeface="Times New Roman"/>
                <a:sym typeface="Times New Roman"/>
              </a:rPr>
              <a:t>The  processor reads ( fetches ) instructions from memory one at a time and </a:t>
            </a:r>
            <a:endParaRPr/>
          </a:p>
          <a:p>
            <a:pPr indent="-285750" lvl="1" marL="742950" rtl="0" algn="l">
              <a:lnSpc>
                <a:spcPct val="100000"/>
              </a:lnSpc>
              <a:spcBef>
                <a:spcPts val="1080"/>
              </a:spcBef>
              <a:spcAft>
                <a:spcPts val="0"/>
              </a:spcAft>
              <a:buSzPts val="2760"/>
              <a:buChar char="•"/>
            </a:pPr>
            <a:r>
              <a:rPr lang="en-US" sz="2400">
                <a:solidFill>
                  <a:schemeClr val="dk1"/>
                </a:solidFill>
                <a:latin typeface="Times New Roman"/>
                <a:ea typeface="Times New Roman"/>
                <a:cs typeface="Times New Roman"/>
                <a:sym typeface="Times New Roman"/>
              </a:rPr>
              <a:t>executes each  instruction. </a:t>
            </a:r>
            <a:endParaRPr/>
          </a:p>
          <a:p>
            <a:pPr indent="-285750" lvl="0" marL="285750" rtl="0" algn="l">
              <a:lnSpc>
                <a:spcPct val="100000"/>
              </a:lnSpc>
              <a:spcBef>
                <a:spcPts val="1080"/>
              </a:spcBef>
              <a:spcAft>
                <a:spcPts val="0"/>
              </a:spcAft>
              <a:buSzPts val="2760"/>
              <a:buChar char="•"/>
            </a:pPr>
            <a:r>
              <a:rPr lang="en-US">
                <a:solidFill>
                  <a:schemeClr val="dk1"/>
                </a:solidFill>
                <a:latin typeface="Times New Roman"/>
                <a:ea typeface="Times New Roman"/>
                <a:cs typeface="Times New Roman"/>
                <a:sym typeface="Times New Roman"/>
              </a:rPr>
              <a:t> The processing required for a single instruction is called an  instruction cycle.</a:t>
            </a:r>
            <a:endParaRPr/>
          </a:p>
          <a:p>
            <a:pPr indent="-110490" lvl="0" marL="285750" rtl="0" algn="l">
              <a:lnSpc>
                <a:spcPct val="100000"/>
              </a:lnSpc>
              <a:spcBef>
                <a:spcPts val="1080"/>
              </a:spcBef>
              <a:spcAft>
                <a:spcPts val="0"/>
              </a:spcAft>
              <a:buSzPts val="2760"/>
              <a:buNone/>
            </a:pPr>
            <a:r>
              <a:t/>
            </a:r>
            <a:endParaRPr/>
          </a:p>
        </p:txBody>
      </p:sp>
      <p:pic>
        <p:nvPicPr>
          <p:cNvPr id="270" name="Google Shape;270;p19"/>
          <p:cNvPicPr preferRelativeResize="0"/>
          <p:nvPr/>
        </p:nvPicPr>
        <p:blipFill rotWithShape="1">
          <a:blip r:embed="rId3">
            <a:alphaModFix/>
          </a:blip>
          <a:srcRect b="0" l="0" r="0" t="0"/>
          <a:stretch/>
        </p:blipFill>
        <p:spPr>
          <a:xfrm>
            <a:off x="462322" y="4381500"/>
            <a:ext cx="11400704" cy="20582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2" name="Shape 162"/>
        <p:cNvGrpSpPr/>
        <p:nvPr/>
      </p:nvGrpSpPr>
      <p:grpSpPr>
        <a:xfrm>
          <a:off x="0" y="0"/>
          <a:ext cx="0" cy="0"/>
          <a:chOff x="0" y="0"/>
          <a:chExt cx="0" cy="0"/>
        </a:xfrm>
      </p:grpSpPr>
      <p:sp>
        <p:nvSpPr>
          <p:cNvPr id="163" name="Google Shape;163;p2"/>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  </a:t>
            </a:r>
            <a:endParaRPr/>
          </a:p>
        </p:txBody>
      </p:sp>
      <p:sp>
        <p:nvSpPr>
          <p:cNvPr id="164" name="Google Shape;164;p2"/>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2760"/>
              <a:buChar char="•"/>
            </a:pPr>
            <a:r>
              <a:rPr lang="en-US">
                <a:latin typeface="Times New Roman"/>
                <a:ea typeface="Times New Roman"/>
                <a:cs typeface="Times New Roman"/>
                <a:sym typeface="Times New Roman"/>
              </a:rPr>
              <a:t>Understand the structure and functions of operating systems</a:t>
            </a:r>
            <a:endParaRPr sz="1600">
              <a:latin typeface="Calibri"/>
              <a:ea typeface="Calibri"/>
              <a:cs typeface="Calibri"/>
              <a:sym typeface="Calibri"/>
            </a:endParaRPr>
          </a:p>
          <a:p>
            <a:pPr indent="-285750" lvl="0" marL="285750" rtl="0" algn="l">
              <a:lnSpc>
                <a:spcPct val="100000"/>
              </a:lnSpc>
              <a:spcBef>
                <a:spcPts val="1080"/>
              </a:spcBef>
              <a:spcAft>
                <a:spcPts val="0"/>
              </a:spcAft>
              <a:buSzPts val="2760"/>
              <a:buChar char="•"/>
            </a:pPr>
            <a:r>
              <a:rPr lang="en-US"/>
              <a:t> </a:t>
            </a:r>
            <a:r>
              <a:rPr lang="en-US">
                <a:latin typeface="Times New Roman"/>
                <a:ea typeface="Times New Roman"/>
                <a:cs typeface="Times New Roman"/>
                <a:sym typeface="Times New Roman"/>
              </a:rPr>
              <a:t>Learn about processes and process scheduling in detail.</a:t>
            </a:r>
            <a:endParaRPr sz="1600">
              <a:latin typeface="Calibri"/>
              <a:ea typeface="Calibri"/>
              <a:cs typeface="Calibri"/>
              <a:sym typeface="Calibri"/>
            </a:endParaRPr>
          </a:p>
          <a:p>
            <a:pPr indent="-285750" lvl="0" marL="285750" rtl="0" algn="l">
              <a:lnSpc>
                <a:spcPct val="100000"/>
              </a:lnSpc>
              <a:spcBef>
                <a:spcPts val="1080"/>
              </a:spcBef>
              <a:spcAft>
                <a:spcPts val="0"/>
              </a:spcAft>
              <a:buSzPts val="2760"/>
              <a:buChar char="•"/>
            </a:pPr>
            <a:r>
              <a:rPr lang="en-US">
                <a:latin typeface="Times New Roman"/>
                <a:ea typeface="Times New Roman"/>
                <a:cs typeface="Times New Roman"/>
                <a:sym typeface="Times New Roman"/>
              </a:rPr>
              <a:t>Understand the basics of process synchronization techniques</a:t>
            </a:r>
            <a:endParaRPr sz="1600">
              <a:latin typeface="Calibri"/>
              <a:ea typeface="Calibri"/>
              <a:cs typeface="Calibri"/>
              <a:sym typeface="Calibri"/>
            </a:endParaRPr>
          </a:p>
          <a:p>
            <a:pPr indent="-285750" lvl="0" marL="285750" rtl="0" algn="l">
              <a:lnSpc>
                <a:spcPct val="100000"/>
              </a:lnSpc>
              <a:spcBef>
                <a:spcPts val="1080"/>
              </a:spcBef>
              <a:spcAft>
                <a:spcPts val="0"/>
              </a:spcAft>
              <a:buSzPts val="2760"/>
              <a:buChar char="•"/>
            </a:pPr>
            <a:r>
              <a:rPr lang="en-US">
                <a:latin typeface="Times New Roman"/>
                <a:ea typeface="Times New Roman"/>
                <a:cs typeface="Times New Roman"/>
                <a:sym typeface="Times New Roman"/>
              </a:rPr>
              <a:t>Learn about different  memory management techniques</a:t>
            </a:r>
            <a:endParaRPr sz="1600">
              <a:latin typeface="Calibri"/>
              <a:ea typeface="Calibri"/>
              <a:cs typeface="Calibri"/>
              <a:sym typeface="Calibri"/>
            </a:endParaRPr>
          </a:p>
          <a:p>
            <a:pPr indent="-285750" lvl="0" marL="285750" rtl="0" algn="l">
              <a:lnSpc>
                <a:spcPct val="100000"/>
              </a:lnSpc>
              <a:spcBef>
                <a:spcPts val="1080"/>
              </a:spcBef>
              <a:spcAft>
                <a:spcPts val="0"/>
              </a:spcAft>
              <a:buSzPts val="2760"/>
              <a:buChar char="•"/>
            </a:pPr>
            <a:r>
              <a:rPr lang="en-US">
                <a:latin typeface="Times New Roman"/>
                <a:ea typeface="Times New Roman"/>
                <a:cs typeface="Times New Roman"/>
                <a:sym typeface="Times New Roman"/>
              </a:rPr>
              <a:t>Understand various input, output and file management functions of operating system </a:t>
            </a:r>
            <a:endParaRPr sz="1600">
              <a:latin typeface="Calibri"/>
              <a:ea typeface="Calibri"/>
              <a:cs typeface="Calibri"/>
              <a:sym typeface="Calibri"/>
            </a:endParaRPr>
          </a:p>
        </p:txBody>
      </p:sp>
      <p:sp>
        <p:nvSpPr>
          <p:cNvPr id="165" name="Google Shape;165;p2"/>
          <p:cNvSpPr/>
          <p:nvPr/>
        </p:nvSpPr>
        <p:spPr>
          <a:xfrm>
            <a:off x="4574909" y="1634065"/>
            <a:ext cx="263726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OBJECTIVES  </a:t>
            </a:r>
            <a:endParaRPr b="0" i="0" sz="2800" u="none" cap="none" strike="noStrike">
              <a:solidFill>
                <a:schemeClr val="dk1"/>
              </a:solidFill>
              <a:latin typeface="Garamond"/>
              <a:ea typeface="Garamond"/>
              <a:cs typeface="Garamond"/>
              <a:sym typeface="Garamon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4" name="Shape 274"/>
        <p:cNvGrpSpPr/>
        <p:nvPr/>
      </p:nvGrpSpPr>
      <p:grpSpPr>
        <a:xfrm>
          <a:off x="0" y="0"/>
          <a:ext cx="0" cy="0"/>
          <a:chOff x="0" y="0"/>
          <a:chExt cx="0" cy="0"/>
        </a:xfrm>
      </p:grpSpPr>
      <p:sp>
        <p:nvSpPr>
          <p:cNvPr id="275" name="Google Shape;275;p20"/>
          <p:cNvSpPr txBox="1"/>
          <p:nvPr>
            <p:ph idx="1" type="body"/>
          </p:nvPr>
        </p:nvSpPr>
        <p:spPr>
          <a:xfrm>
            <a:off x="590550" y="552450"/>
            <a:ext cx="11106150" cy="5753100"/>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3220"/>
              <a:buChar char="•"/>
            </a:pPr>
            <a:r>
              <a:rPr lang="en-US" sz="2800">
                <a:solidFill>
                  <a:schemeClr val="dk1"/>
                </a:solidFill>
                <a:latin typeface="Times New Roman"/>
                <a:ea typeface="Times New Roman"/>
                <a:cs typeface="Times New Roman"/>
                <a:sym typeface="Times New Roman"/>
              </a:rPr>
              <a:t>The processor fetches an instruction from memory. Typically, the program counter (PC) holds the address of the next instruction to be fetched. </a:t>
            </a:r>
            <a:endParaRPr/>
          </a:p>
          <a:p>
            <a:pPr indent="-285750" lvl="0" marL="285750" rtl="0" algn="l">
              <a:lnSpc>
                <a:spcPct val="100000"/>
              </a:lnSpc>
              <a:spcBef>
                <a:spcPts val="1160"/>
              </a:spcBef>
              <a:spcAft>
                <a:spcPts val="0"/>
              </a:spcAft>
              <a:buSzPts val="3220"/>
              <a:buChar char="•"/>
            </a:pPr>
            <a:r>
              <a:rPr lang="en-US" sz="2800">
                <a:solidFill>
                  <a:schemeClr val="dk1"/>
                </a:solidFill>
                <a:latin typeface="Times New Roman"/>
                <a:ea typeface="Times New Roman"/>
                <a:cs typeface="Times New Roman"/>
                <a:sym typeface="Times New Roman"/>
              </a:rPr>
              <a:t>Unless instructed otherwise, the processor always increments the PC after each instruction fetch so that it will fetch the next instruction in sequence </a:t>
            </a:r>
            <a:endParaRPr/>
          </a:p>
          <a:p>
            <a:pPr indent="-285750" lvl="0" marL="285750" rtl="0" algn="l">
              <a:lnSpc>
                <a:spcPct val="100000"/>
              </a:lnSpc>
              <a:spcBef>
                <a:spcPts val="1160"/>
              </a:spcBef>
              <a:spcAft>
                <a:spcPts val="0"/>
              </a:spcAft>
              <a:buSzPts val="3220"/>
              <a:buChar char="•"/>
            </a:pPr>
            <a:r>
              <a:rPr lang="en-US" sz="2800">
                <a:solidFill>
                  <a:schemeClr val="dk1"/>
                </a:solidFill>
                <a:latin typeface="Times New Roman"/>
                <a:ea typeface="Times New Roman"/>
                <a:cs typeface="Times New Roman"/>
                <a:sym typeface="Times New Roman"/>
              </a:rPr>
              <a:t>This sequence may be altered, as explained subsequently. </a:t>
            </a:r>
            <a:endParaRPr/>
          </a:p>
          <a:p>
            <a:pPr indent="-285750" lvl="0" marL="285750" rtl="0" algn="l">
              <a:lnSpc>
                <a:spcPct val="100000"/>
              </a:lnSpc>
              <a:spcBef>
                <a:spcPts val="1160"/>
              </a:spcBef>
              <a:spcAft>
                <a:spcPts val="0"/>
              </a:spcAft>
              <a:buSzPts val="3220"/>
              <a:buChar char="•"/>
            </a:pPr>
            <a:r>
              <a:rPr lang="en-US" sz="2800">
                <a:solidFill>
                  <a:schemeClr val="dk1"/>
                </a:solidFill>
                <a:latin typeface="Times New Roman"/>
                <a:ea typeface="Times New Roman"/>
                <a:cs typeface="Times New Roman"/>
                <a:sym typeface="Times New Roman"/>
              </a:rPr>
              <a:t> The  fetched  instruction  is  loaded  into  the  instruction  register  (IR). </a:t>
            </a:r>
            <a:endParaRPr/>
          </a:p>
          <a:p>
            <a:pPr indent="-285750" lvl="0" marL="285750" rtl="0" algn="l">
              <a:lnSpc>
                <a:spcPct val="100000"/>
              </a:lnSpc>
              <a:spcBef>
                <a:spcPts val="1160"/>
              </a:spcBef>
              <a:spcAft>
                <a:spcPts val="0"/>
              </a:spcAft>
              <a:buSzPts val="3220"/>
              <a:buChar char="•"/>
            </a:pPr>
            <a:r>
              <a:rPr lang="en-US" sz="2800">
                <a:solidFill>
                  <a:schemeClr val="dk1"/>
                </a:solidFill>
                <a:latin typeface="Times New Roman"/>
                <a:ea typeface="Times New Roman"/>
                <a:cs typeface="Times New Roman"/>
                <a:sym typeface="Times New Roman"/>
              </a:rPr>
              <a:t> The instruction contains bits that specify the action the processor is to take. The processor interprets the instruction and performs the required action (Processor-memory, Processor-I/O, Data processing, Control). </a:t>
            </a:r>
            <a:endParaRPr/>
          </a:p>
          <a:p>
            <a:pPr indent="-110490" lvl="0" marL="285750" rtl="0" algn="l">
              <a:lnSpc>
                <a:spcPct val="100000"/>
              </a:lnSpc>
              <a:spcBef>
                <a:spcPts val="1080"/>
              </a:spcBef>
              <a:spcAft>
                <a:spcPts val="0"/>
              </a:spcAft>
              <a:buSzPts val="276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9" name="Shape 279"/>
        <p:cNvGrpSpPr/>
        <p:nvPr/>
      </p:nvGrpSpPr>
      <p:grpSpPr>
        <a:xfrm>
          <a:off x="0" y="0"/>
          <a:ext cx="0" cy="0"/>
          <a:chOff x="0" y="0"/>
          <a:chExt cx="0" cy="0"/>
        </a:xfrm>
      </p:grpSpPr>
      <p:sp>
        <p:nvSpPr>
          <p:cNvPr id="280" name="Google Shape;280;p2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 </a:t>
            </a:r>
            <a:endParaRPr/>
          </a:p>
        </p:txBody>
      </p:sp>
      <p:pic>
        <p:nvPicPr>
          <p:cNvPr id="281" name="Google Shape;281;p21"/>
          <p:cNvPicPr preferRelativeResize="0"/>
          <p:nvPr>
            <p:ph idx="1" type="body"/>
          </p:nvPr>
        </p:nvPicPr>
        <p:blipFill rotWithShape="1">
          <a:blip r:embed="rId3">
            <a:alphaModFix/>
          </a:blip>
          <a:srcRect b="13406" l="0" r="0" t="0"/>
          <a:stretch/>
        </p:blipFill>
        <p:spPr>
          <a:xfrm>
            <a:off x="1465351" y="597533"/>
            <a:ext cx="3744209" cy="1795148"/>
          </a:xfrm>
          <a:prstGeom prst="rect">
            <a:avLst/>
          </a:prstGeom>
          <a:noFill/>
          <a:ln>
            <a:noFill/>
          </a:ln>
        </p:spPr>
      </p:pic>
      <p:pic>
        <p:nvPicPr>
          <p:cNvPr id="282" name="Google Shape;282;p21"/>
          <p:cNvPicPr preferRelativeResize="0"/>
          <p:nvPr/>
        </p:nvPicPr>
        <p:blipFill rotWithShape="1">
          <a:blip r:embed="rId4">
            <a:alphaModFix/>
          </a:blip>
          <a:srcRect b="14593" l="0" r="0" t="0"/>
          <a:stretch/>
        </p:blipFill>
        <p:spPr>
          <a:xfrm>
            <a:off x="7147558" y="550627"/>
            <a:ext cx="3636645" cy="1781093"/>
          </a:xfrm>
          <a:prstGeom prst="rect">
            <a:avLst/>
          </a:prstGeom>
          <a:noFill/>
          <a:ln>
            <a:noFill/>
          </a:ln>
        </p:spPr>
      </p:pic>
      <p:pic>
        <p:nvPicPr>
          <p:cNvPr id="283" name="Google Shape;283;p21"/>
          <p:cNvPicPr preferRelativeResize="0"/>
          <p:nvPr/>
        </p:nvPicPr>
        <p:blipFill rotWithShape="1">
          <a:blip r:embed="rId5">
            <a:alphaModFix/>
          </a:blip>
          <a:srcRect b="12808" l="0" r="0" t="0"/>
          <a:stretch/>
        </p:blipFill>
        <p:spPr>
          <a:xfrm>
            <a:off x="1465351" y="2663344"/>
            <a:ext cx="3744209" cy="1746211"/>
          </a:xfrm>
          <a:prstGeom prst="rect">
            <a:avLst/>
          </a:prstGeom>
          <a:noFill/>
          <a:ln>
            <a:noFill/>
          </a:ln>
        </p:spPr>
      </p:pic>
      <p:pic>
        <p:nvPicPr>
          <p:cNvPr id="284" name="Google Shape;284;p21"/>
          <p:cNvPicPr preferRelativeResize="0"/>
          <p:nvPr/>
        </p:nvPicPr>
        <p:blipFill rotWithShape="1">
          <a:blip r:embed="rId6">
            <a:alphaModFix/>
          </a:blip>
          <a:srcRect b="0" l="0" r="0" t="0"/>
          <a:stretch/>
        </p:blipFill>
        <p:spPr>
          <a:xfrm>
            <a:off x="7121838" y="2732328"/>
            <a:ext cx="3636645" cy="1747491"/>
          </a:xfrm>
          <a:prstGeom prst="rect">
            <a:avLst/>
          </a:prstGeom>
          <a:noFill/>
          <a:ln>
            <a:noFill/>
          </a:ln>
        </p:spPr>
      </p:pic>
      <p:pic>
        <p:nvPicPr>
          <p:cNvPr id="285" name="Google Shape;285;p21"/>
          <p:cNvPicPr preferRelativeResize="0"/>
          <p:nvPr/>
        </p:nvPicPr>
        <p:blipFill rotWithShape="1">
          <a:blip r:embed="rId7">
            <a:alphaModFix/>
          </a:blip>
          <a:srcRect b="0" l="0" r="0" t="0"/>
          <a:stretch/>
        </p:blipFill>
        <p:spPr>
          <a:xfrm>
            <a:off x="1499233" y="4680218"/>
            <a:ext cx="3710327" cy="1652588"/>
          </a:xfrm>
          <a:prstGeom prst="rect">
            <a:avLst/>
          </a:prstGeom>
          <a:noFill/>
          <a:ln>
            <a:noFill/>
          </a:ln>
        </p:spPr>
      </p:pic>
      <p:pic>
        <p:nvPicPr>
          <p:cNvPr id="286" name="Google Shape;286;p21"/>
          <p:cNvPicPr preferRelativeResize="0"/>
          <p:nvPr/>
        </p:nvPicPr>
        <p:blipFill rotWithShape="1">
          <a:blip r:embed="rId8">
            <a:alphaModFix/>
          </a:blip>
          <a:srcRect b="0" l="0" r="0" t="0"/>
          <a:stretch/>
        </p:blipFill>
        <p:spPr>
          <a:xfrm>
            <a:off x="7147559" y="4680218"/>
            <a:ext cx="3771006" cy="1652588"/>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20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0" name="Shape 290"/>
        <p:cNvGrpSpPr/>
        <p:nvPr/>
      </p:nvGrpSpPr>
      <p:grpSpPr>
        <a:xfrm>
          <a:off x="0" y="0"/>
          <a:ext cx="0" cy="0"/>
          <a:chOff x="0" y="0"/>
          <a:chExt cx="0" cy="0"/>
        </a:xfrm>
      </p:grpSpPr>
      <p:sp>
        <p:nvSpPr>
          <p:cNvPr id="291" name="Google Shape;291;p22"/>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Computer System Organization</a:t>
            </a:r>
            <a:endParaRPr/>
          </a:p>
        </p:txBody>
      </p:sp>
      <p:sp>
        <p:nvSpPr>
          <p:cNvPr id="292" name="Google Shape;292;p22"/>
          <p:cNvSpPr txBox="1"/>
          <p:nvPr>
            <p:ph idx="1" type="body"/>
          </p:nvPr>
        </p:nvSpPr>
        <p:spPr>
          <a:xfrm>
            <a:off x="770965" y="2556932"/>
            <a:ext cx="4244787" cy="3318936"/>
          </a:xfrm>
          <a:prstGeom prst="rect">
            <a:avLst/>
          </a:prstGeom>
          <a:noFill/>
          <a:ln>
            <a:noFill/>
          </a:ln>
        </p:spPr>
        <p:txBody>
          <a:bodyPr anchorCtr="0" anchor="t" bIns="45700" lIns="91425" spcFirstLastPara="1" rIns="91425" wrap="square" tIns="45700">
            <a:normAutofit/>
          </a:bodyPr>
          <a:lstStyle/>
          <a:p>
            <a:pPr indent="-285750" lvl="0" marL="285750" rtl="0" algn="just">
              <a:lnSpc>
                <a:spcPct val="100000"/>
              </a:lnSpc>
              <a:spcBef>
                <a:spcPts val="0"/>
              </a:spcBef>
              <a:spcAft>
                <a:spcPts val="0"/>
              </a:spcAft>
              <a:buSzPts val="2990"/>
              <a:buChar char="•"/>
            </a:pPr>
            <a:r>
              <a:rPr lang="en-US" sz="2600">
                <a:solidFill>
                  <a:schemeClr val="dk1"/>
                </a:solidFill>
                <a:latin typeface="Times New Roman"/>
                <a:ea typeface="Times New Roman"/>
                <a:cs typeface="Times New Roman"/>
                <a:sym typeface="Times New Roman"/>
              </a:rPr>
              <a:t>An interrupt can be generated by a device or a program to inform the operating system to halt its current activities and focus on something else.</a:t>
            </a:r>
            <a:endParaRPr/>
          </a:p>
        </p:txBody>
      </p:sp>
      <p:pic>
        <p:nvPicPr>
          <p:cNvPr descr="https://www.tutorialspoint.com/assets/questions/media/10792/Interrupt%20Handling.PNG" id="293" name="Google Shape;293;p22"/>
          <p:cNvPicPr preferRelativeResize="0"/>
          <p:nvPr/>
        </p:nvPicPr>
        <p:blipFill rotWithShape="1">
          <a:blip r:embed="rId3">
            <a:alphaModFix/>
          </a:blip>
          <a:srcRect b="6326" l="12757" r="16555" t="5962"/>
          <a:stretch/>
        </p:blipFill>
        <p:spPr>
          <a:xfrm>
            <a:off x="5715001" y="2500656"/>
            <a:ext cx="5634318" cy="3734479"/>
          </a:xfrm>
          <a:prstGeom prst="rect">
            <a:avLst/>
          </a:prstGeom>
          <a:noFill/>
          <a:ln>
            <a:noFill/>
          </a:ln>
        </p:spPr>
      </p:pic>
      <p:sp>
        <p:nvSpPr>
          <p:cNvPr id="294" name="Google Shape;294;p22"/>
          <p:cNvSpPr/>
          <p:nvPr/>
        </p:nvSpPr>
        <p:spPr>
          <a:xfrm>
            <a:off x="5499847" y="2500656"/>
            <a:ext cx="1559858" cy="1116604"/>
          </a:xfrm>
          <a:prstGeom prst="cloudCallout">
            <a:avLst>
              <a:gd fmla="val 117952" name="adj1"/>
              <a:gd fmla="val -644" name="adj2"/>
            </a:avLst>
          </a:prstGeom>
          <a:solidFill>
            <a:schemeClr val="lt1"/>
          </a:solidFill>
          <a:ln cap="flat" cmpd="sng" w="2857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Garamond"/>
                <a:ea typeface="Garamond"/>
                <a:cs typeface="Garamond"/>
                <a:sym typeface="Garamond"/>
              </a:rPr>
              <a:t>Types of Interrupt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8" name="Shape 298"/>
        <p:cNvGrpSpPr/>
        <p:nvPr/>
      </p:nvGrpSpPr>
      <p:grpSpPr>
        <a:xfrm>
          <a:off x="0" y="0"/>
          <a:ext cx="0" cy="0"/>
          <a:chOff x="0" y="0"/>
          <a:chExt cx="0" cy="0"/>
        </a:xfrm>
      </p:grpSpPr>
      <p:sp>
        <p:nvSpPr>
          <p:cNvPr id="299" name="Google Shape;299;p23"/>
          <p:cNvSpPr txBox="1"/>
          <p:nvPr>
            <p:ph type="title"/>
          </p:nvPr>
        </p:nvSpPr>
        <p:spPr>
          <a:xfrm>
            <a:off x="1082042" y="723053"/>
            <a:ext cx="9601196" cy="51138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262626"/>
              </a:buClr>
              <a:buSzPct val="100000"/>
              <a:buFont typeface="Garamond"/>
              <a:buNone/>
            </a:pPr>
            <a:r>
              <a:rPr lang="en-US"/>
              <a:t>Interrupt</a:t>
            </a:r>
            <a:endParaRPr/>
          </a:p>
        </p:txBody>
      </p:sp>
      <p:sp>
        <p:nvSpPr>
          <p:cNvPr id="300" name="Google Shape;300;p23"/>
          <p:cNvSpPr txBox="1"/>
          <p:nvPr>
            <p:ph idx="1" type="body"/>
          </p:nvPr>
        </p:nvSpPr>
        <p:spPr>
          <a:xfrm>
            <a:off x="581027" y="1471083"/>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3220"/>
              <a:buFont typeface="Arial"/>
              <a:buChar char="•"/>
            </a:pPr>
            <a:r>
              <a:rPr lang="en-US" sz="2800">
                <a:solidFill>
                  <a:schemeClr val="dk1"/>
                </a:solidFill>
              </a:rPr>
              <a:t> </a:t>
            </a:r>
            <a:r>
              <a:rPr lang="en-US" sz="2800">
                <a:solidFill>
                  <a:schemeClr val="dk1"/>
                </a:solidFill>
                <a:latin typeface="Times New Roman"/>
                <a:ea typeface="Times New Roman"/>
                <a:cs typeface="Times New Roman"/>
                <a:sym typeface="Times New Roman"/>
              </a:rPr>
              <a:t>Provide a mechanism by which other modules (I/O, memory) may interrupt the normal sequencing of the processor. </a:t>
            </a:r>
            <a:endParaRPr/>
          </a:p>
          <a:p>
            <a:pPr indent="-342900" lvl="0" marL="342900" rtl="0" algn="l">
              <a:lnSpc>
                <a:spcPct val="100000"/>
              </a:lnSpc>
              <a:spcBef>
                <a:spcPts val="1160"/>
              </a:spcBef>
              <a:spcAft>
                <a:spcPts val="0"/>
              </a:spcAft>
              <a:buSzPts val="3220"/>
              <a:buFont typeface="Arial"/>
              <a:buChar char="•"/>
            </a:pPr>
            <a:r>
              <a:rPr lang="en-US" sz="2800">
                <a:solidFill>
                  <a:schemeClr val="dk1"/>
                </a:solidFill>
                <a:latin typeface="Times New Roman"/>
                <a:ea typeface="Times New Roman"/>
                <a:cs typeface="Times New Roman"/>
                <a:sym typeface="Times New Roman"/>
              </a:rPr>
              <a:t>Interrupts are provided primarily as a way to improve processor utilization</a:t>
            </a:r>
            <a:endParaRPr/>
          </a:p>
          <a:p>
            <a:pPr indent="-285750" lvl="0" marL="285750" rtl="0" algn="l">
              <a:lnSpc>
                <a:spcPct val="100000"/>
              </a:lnSpc>
              <a:spcBef>
                <a:spcPts val="1160"/>
              </a:spcBef>
              <a:spcAft>
                <a:spcPts val="0"/>
              </a:spcAft>
              <a:buSzPts val="3220"/>
              <a:buChar char="•"/>
            </a:pPr>
            <a:r>
              <a:rPr lang="en-US" sz="2800">
                <a:solidFill>
                  <a:schemeClr val="dk1"/>
                </a:solidFill>
                <a:latin typeface="Times New Roman"/>
                <a:ea typeface="Times New Roman"/>
                <a:cs typeface="Times New Roman"/>
                <a:sym typeface="Times New Roman"/>
              </a:rPr>
              <a:t> What if  the processor is transferring data to a printer using the instruction cycle scheme ?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4" name="Shape 304"/>
        <p:cNvGrpSpPr/>
        <p:nvPr/>
      </p:nvGrpSpPr>
      <p:grpSpPr>
        <a:xfrm>
          <a:off x="0" y="0"/>
          <a:ext cx="0" cy="0"/>
          <a:chOff x="0" y="0"/>
          <a:chExt cx="0" cy="0"/>
        </a:xfrm>
      </p:grpSpPr>
      <p:sp>
        <p:nvSpPr>
          <p:cNvPr id="305" name="Google Shape;305;p24"/>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 </a:t>
            </a:r>
            <a:endParaRPr/>
          </a:p>
        </p:txBody>
      </p:sp>
      <p:sp>
        <p:nvSpPr>
          <p:cNvPr id="306" name="Google Shape;306;p24"/>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2760"/>
              <a:buChar char="•"/>
            </a:pPr>
            <a:r>
              <a:rPr lang="en-US"/>
              <a:t> </a:t>
            </a:r>
            <a:endParaRPr/>
          </a:p>
        </p:txBody>
      </p:sp>
      <p:pic>
        <p:nvPicPr>
          <p:cNvPr id="307" name="Google Shape;307;p24"/>
          <p:cNvPicPr preferRelativeResize="0"/>
          <p:nvPr/>
        </p:nvPicPr>
        <p:blipFill rotWithShape="1">
          <a:blip r:embed="rId3">
            <a:alphaModFix/>
          </a:blip>
          <a:srcRect b="0" l="0" r="0" t="0"/>
          <a:stretch/>
        </p:blipFill>
        <p:spPr>
          <a:xfrm>
            <a:off x="647700" y="0"/>
            <a:ext cx="10896597" cy="6248400"/>
          </a:xfrm>
          <a:prstGeom prst="rect">
            <a:avLst/>
          </a:prstGeom>
          <a:noFill/>
          <a:ln>
            <a:noFill/>
          </a:ln>
        </p:spPr>
      </p:pic>
      <p:sp>
        <p:nvSpPr>
          <p:cNvPr id="308" name="Google Shape;308;p24"/>
          <p:cNvSpPr/>
          <p:nvPr/>
        </p:nvSpPr>
        <p:spPr>
          <a:xfrm>
            <a:off x="-222885" y="6122257"/>
            <a:ext cx="1194816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The dashed line represents the path of execution followed by the processor;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2" name="Shape 312"/>
        <p:cNvGrpSpPr/>
        <p:nvPr/>
      </p:nvGrpSpPr>
      <p:grpSpPr>
        <a:xfrm>
          <a:off x="0" y="0"/>
          <a:ext cx="0" cy="0"/>
          <a:chOff x="0" y="0"/>
          <a:chExt cx="0" cy="0"/>
        </a:xfrm>
      </p:grpSpPr>
      <p:sp>
        <p:nvSpPr>
          <p:cNvPr id="313" name="Google Shape;313;p25"/>
          <p:cNvSpPr txBox="1"/>
          <p:nvPr>
            <p:ph type="title"/>
          </p:nvPr>
        </p:nvSpPr>
        <p:spPr>
          <a:xfrm>
            <a:off x="1295402" y="982133"/>
            <a:ext cx="9601196" cy="51138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262626"/>
              </a:buClr>
              <a:buSzPct val="100000"/>
              <a:buFont typeface="Garamond"/>
              <a:buNone/>
            </a:pPr>
            <a:r>
              <a:rPr lang="en-US"/>
              <a:t>Interrupts and the Instruction Cycle </a:t>
            </a:r>
            <a:endParaRPr/>
          </a:p>
        </p:txBody>
      </p:sp>
      <p:sp>
        <p:nvSpPr>
          <p:cNvPr id="314" name="Google Shape;314;p25"/>
          <p:cNvSpPr txBox="1"/>
          <p:nvPr>
            <p:ph idx="1" type="body"/>
          </p:nvPr>
        </p:nvSpPr>
        <p:spPr>
          <a:xfrm>
            <a:off x="944881" y="1493521"/>
            <a:ext cx="9601196" cy="3466820"/>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3220"/>
              <a:buChar char="•"/>
            </a:pPr>
            <a:r>
              <a:rPr lang="en-US" sz="2800"/>
              <a:t> To accommodate interrupts, an  interrupt stage  is added to the instruction cycle</a:t>
            </a:r>
            <a:endParaRPr/>
          </a:p>
          <a:p>
            <a:pPr indent="-110490" lvl="0" marL="285750" rtl="0" algn="l">
              <a:lnSpc>
                <a:spcPct val="100000"/>
              </a:lnSpc>
              <a:spcBef>
                <a:spcPts val="1080"/>
              </a:spcBef>
              <a:spcAft>
                <a:spcPts val="0"/>
              </a:spcAft>
              <a:buSzPts val="2760"/>
              <a:buNone/>
            </a:pPr>
            <a:r>
              <a:t/>
            </a:r>
            <a:endParaRPr/>
          </a:p>
        </p:txBody>
      </p:sp>
      <p:pic>
        <p:nvPicPr>
          <p:cNvPr id="315" name="Google Shape;315;p25"/>
          <p:cNvPicPr preferRelativeResize="0"/>
          <p:nvPr/>
        </p:nvPicPr>
        <p:blipFill rotWithShape="1">
          <a:blip r:embed="rId3">
            <a:alphaModFix/>
          </a:blip>
          <a:srcRect b="0" l="0" r="0" t="0"/>
          <a:stretch/>
        </p:blipFill>
        <p:spPr>
          <a:xfrm>
            <a:off x="1162052" y="2612308"/>
            <a:ext cx="10165078" cy="357513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6"/>
          <p:cNvSpPr txBox="1"/>
          <p:nvPr>
            <p:ph type="title"/>
          </p:nvPr>
        </p:nvSpPr>
        <p:spPr>
          <a:xfrm>
            <a:off x="1905000" y="277813"/>
            <a:ext cx="8229600" cy="63658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3600"/>
              <a:buFont typeface="Arial"/>
              <a:buNone/>
            </a:pPr>
            <a:r>
              <a:rPr lang="en-US" sz="3600">
                <a:solidFill>
                  <a:srgbClr val="000000"/>
                </a:solidFill>
                <a:latin typeface="Arial"/>
                <a:ea typeface="Arial"/>
                <a:cs typeface="Arial"/>
                <a:sym typeface="Arial"/>
              </a:rPr>
              <a:t>Interrupts</a:t>
            </a:r>
            <a:endParaRPr/>
          </a:p>
        </p:txBody>
      </p:sp>
      <p:sp>
        <p:nvSpPr>
          <p:cNvPr id="321" name="Google Shape;321;p26"/>
          <p:cNvSpPr txBox="1"/>
          <p:nvPr>
            <p:ph idx="1" type="body"/>
          </p:nvPr>
        </p:nvSpPr>
        <p:spPr>
          <a:xfrm>
            <a:off x="0" y="1020763"/>
            <a:ext cx="6805612" cy="5335588"/>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rgbClr val="000000"/>
              </a:buClr>
              <a:buSzPts val="2400"/>
              <a:buChar char="•"/>
            </a:pPr>
            <a:r>
              <a:rPr b="1" lang="en-US">
                <a:solidFill>
                  <a:srgbClr val="000000"/>
                </a:solidFill>
                <a:latin typeface="Tahoma"/>
                <a:ea typeface="Tahoma"/>
                <a:cs typeface="Tahoma"/>
                <a:sym typeface="Tahoma"/>
              </a:rPr>
              <a:t>Interrupt </a:t>
            </a:r>
            <a:r>
              <a:rPr lang="en-US">
                <a:solidFill>
                  <a:srgbClr val="000000"/>
                </a:solidFill>
                <a:latin typeface="Tahoma"/>
                <a:ea typeface="Tahoma"/>
                <a:cs typeface="Tahoma"/>
                <a:sym typeface="Tahoma"/>
              </a:rPr>
              <a:t>transfers control to the </a:t>
            </a:r>
            <a:r>
              <a:rPr b="1" lang="en-US">
                <a:solidFill>
                  <a:srgbClr val="000000"/>
                </a:solidFill>
                <a:latin typeface="Tahoma"/>
                <a:ea typeface="Tahoma"/>
                <a:cs typeface="Tahoma"/>
                <a:sym typeface="Tahoma"/>
              </a:rPr>
              <a:t>interrupt service routine</a:t>
            </a:r>
            <a:endParaRPr b="1">
              <a:solidFill>
                <a:schemeClr val="dk1"/>
              </a:solidFill>
              <a:latin typeface="Tahoma"/>
              <a:ea typeface="Tahoma"/>
              <a:cs typeface="Tahoma"/>
              <a:sym typeface="Tahoma"/>
            </a:endParaRPr>
          </a:p>
          <a:p>
            <a:pPr indent="-171450" lvl="1" marL="514350" rtl="0" algn="l">
              <a:lnSpc>
                <a:spcPct val="90000"/>
              </a:lnSpc>
              <a:spcBef>
                <a:spcPts val="300"/>
              </a:spcBef>
              <a:spcAft>
                <a:spcPts val="0"/>
              </a:spcAft>
              <a:buClr>
                <a:srgbClr val="000000"/>
              </a:buClr>
              <a:buSzPts val="2000"/>
              <a:buChar char="•"/>
            </a:pPr>
            <a:r>
              <a:rPr lang="en-US">
                <a:solidFill>
                  <a:srgbClr val="000000"/>
                </a:solidFill>
                <a:latin typeface="Tahoma"/>
                <a:ea typeface="Tahoma"/>
                <a:cs typeface="Tahoma"/>
                <a:sym typeface="Tahoma"/>
              </a:rPr>
              <a:t>Interrupt Service Routine: Segments of code that determine action to be taken for interrupt.</a:t>
            </a:r>
            <a:endParaRPr/>
          </a:p>
          <a:p>
            <a:pPr indent="-44450" lvl="1" marL="514350" rtl="0" algn="l">
              <a:lnSpc>
                <a:spcPct val="90000"/>
              </a:lnSpc>
              <a:spcBef>
                <a:spcPts val="300"/>
              </a:spcBef>
              <a:spcAft>
                <a:spcPts val="0"/>
              </a:spcAft>
              <a:buClr>
                <a:srgbClr val="000000"/>
              </a:buClr>
              <a:buSzPts val="2000"/>
              <a:buNone/>
            </a:pPr>
            <a:r>
              <a:t/>
            </a:r>
            <a:endParaRPr>
              <a:solidFill>
                <a:srgbClr val="000000"/>
              </a:solidFill>
              <a:latin typeface="Arial"/>
              <a:ea typeface="Arial"/>
              <a:cs typeface="Arial"/>
              <a:sym typeface="Arial"/>
            </a:endParaRPr>
          </a:p>
          <a:p>
            <a:pPr indent="-171450" lvl="0" marL="171450" rtl="0" algn="l">
              <a:lnSpc>
                <a:spcPct val="100000"/>
              </a:lnSpc>
              <a:spcBef>
                <a:spcPts val="700"/>
              </a:spcBef>
              <a:spcAft>
                <a:spcPts val="0"/>
              </a:spcAft>
              <a:buClr>
                <a:srgbClr val="000000"/>
              </a:buClr>
              <a:buSzPts val="2400"/>
              <a:buChar char="•"/>
            </a:pPr>
            <a:r>
              <a:rPr lang="en-US">
                <a:solidFill>
                  <a:schemeClr val="dk1"/>
                </a:solidFill>
                <a:latin typeface="Tahoma"/>
                <a:ea typeface="Tahoma"/>
                <a:cs typeface="Tahoma"/>
                <a:sym typeface="Tahoma"/>
              </a:rPr>
              <a:t>Determining the type of interrupt</a:t>
            </a:r>
            <a:r>
              <a:rPr lang="en-US" sz="2000">
                <a:solidFill>
                  <a:schemeClr val="dk1"/>
                </a:solidFill>
                <a:latin typeface="Tahoma"/>
                <a:ea typeface="Tahoma"/>
                <a:cs typeface="Tahoma"/>
                <a:sym typeface="Tahoma"/>
              </a:rPr>
              <a:t> </a:t>
            </a:r>
            <a:endParaRPr/>
          </a:p>
          <a:p>
            <a:pPr indent="-171450" lvl="1" marL="514350" rtl="0" algn="l">
              <a:lnSpc>
                <a:spcPct val="100000"/>
              </a:lnSpc>
              <a:spcBef>
                <a:spcPts val="700"/>
              </a:spcBef>
              <a:spcAft>
                <a:spcPts val="0"/>
              </a:spcAft>
              <a:buClr>
                <a:srgbClr val="000000"/>
              </a:buClr>
              <a:buSzPts val="2000"/>
              <a:buChar char="•"/>
            </a:pPr>
            <a:r>
              <a:rPr lang="en-US">
                <a:solidFill>
                  <a:schemeClr val="dk1"/>
                </a:solidFill>
                <a:latin typeface="Tahoma"/>
                <a:ea typeface="Tahoma"/>
                <a:cs typeface="Tahoma"/>
                <a:sym typeface="Tahoma"/>
              </a:rPr>
              <a:t>Polling: same interrupt handler called for all interrupts, which then polls all devices to figure out the reason for the interrupt</a:t>
            </a:r>
            <a:endParaRPr/>
          </a:p>
          <a:p>
            <a:pPr indent="-171450" lvl="1" marL="514350" rtl="0" algn="l">
              <a:lnSpc>
                <a:spcPct val="100000"/>
              </a:lnSpc>
              <a:spcBef>
                <a:spcPts val="700"/>
              </a:spcBef>
              <a:spcAft>
                <a:spcPts val="0"/>
              </a:spcAft>
              <a:buClr>
                <a:srgbClr val="000000"/>
              </a:buClr>
              <a:buSzPts val="2000"/>
              <a:buChar char="•"/>
            </a:pPr>
            <a:r>
              <a:rPr lang="en-US">
                <a:solidFill>
                  <a:schemeClr val="dk1"/>
                </a:solidFill>
                <a:latin typeface="Tahoma"/>
                <a:ea typeface="Tahoma"/>
                <a:cs typeface="Tahoma"/>
                <a:sym typeface="Tahoma"/>
              </a:rPr>
              <a:t>Interrupt Vector Table: different interrupt handlers will be executed for different interrupts</a:t>
            </a:r>
            <a:endParaRPr sz="2000">
              <a:solidFill>
                <a:schemeClr val="dk1"/>
              </a:solidFill>
              <a:latin typeface="Tahoma"/>
              <a:ea typeface="Tahoma"/>
              <a:cs typeface="Tahoma"/>
              <a:sym typeface="Tahoma"/>
            </a:endParaRPr>
          </a:p>
        </p:txBody>
      </p:sp>
      <p:sp>
        <p:nvSpPr>
          <p:cNvPr id="322" name="Google Shape;322;p26"/>
          <p:cNvSpPr txBox="1"/>
          <p:nvPr/>
        </p:nvSpPr>
        <p:spPr>
          <a:xfrm>
            <a:off x="7981950" y="6356351"/>
            <a:ext cx="20574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Times New Roman"/>
                <a:ea typeface="Times New Roman"/>
                <a:cs typeface="Times New Roman"/>
                <a:sym typeface="Times New Roman"/>
              </a:rPr>
              <a:t>‹#›</a:t>
            </a:fld>
            <a:endParaRPr b="0" i="0" sz="1800" u="none" cap="none" strike="noStrike">
              <a:solidFill>
                <a:schemeClr val="dk1"/>
              </a:solidFill>
              <a:latin typeface="Garamond"/>
              <a:ea typeface="Garamond"/>
              <a:cs typeface="Garamond"/>
              <a:sym typeface="Garamond"/>
            </a:endParaRPr>
          </a:p>
        </p:txBody>
      </p:sp>
      <p:pic>
        <p:nvPicPr>
          <p:cNvPr id="323" name="Google Shape;323;p26"/>
          <p:cNvPicPr preferRelativeResize="0"/>
          <p:nvPr/>
        </p:nvPicPr>
        <p:blipFill rotWithShape="1">
          <a:blip r:embed="rId3">
            <a:alphaModFix/>
          </a:blip>
          <a:srcRect b="0" l="0" r="0" t="0"/>
          <a:stretch/>
        </p:blipFill>
        <p:spPr>
          <a:xfrm>
            <a:off x="6805612" y="1631950"/>
            <a:ext cx="5210176" cy="3905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7" name="Shape 327"/>
        <p:cNvGrpSpPr/>
        <p:nvPr/>
      </p:nvGrpSpPr>
      <p:grpSpPr>
        <a:xfrm>
          <a:off x="0" y="0"/>
          <a:ext cx="0" cy="0"/>
          <a:chOff x="0" y="0"/>
          <a:chExt cx="0" cy="0"/>
        </a:xfrm>
      </p:grpSpPr>
      <p:sp>
        <p:nvSpPr>
          <p:cNvPr id="328" name="Google Shape;328;p27"/>
          <p:cNvSpPr txBox="1"/>
          <p:nvPr>
            <p:ph type="title"/>
          </p:nvPr>
        </p:nvSpPr>
        <p:spPr>
          <a:xfrm>
            <a:off x="0" y="285750"/>
            <a:ext cx="4267200" cy="55245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35375"/>
              </a:buClr>
              <a:buSzPct val="100000"/>
              <a:buFont typeface="Garamond"/>
              <a:buNone/>
            </a:pPr>
            <a:r>
              <a:rPr lang="en-US">
                <a:solidFill>
                  <a:srgbClr val="335375"/>
                </a:solidFill>
              </a:rPr>
              <a:t>Interrupt </a:t>
            </a:r>
            <a:br>
              <a:rPr lang="en-US">
                <a:solidFill>
                  <a:srgbClr val="335375"/>
                </a:solidFill>
              </a:rPr>
            </a:br>
            <a:r>
              <a:rPr lang="en-US">
                <a:solidFill>
                  <a:srgbClr val="335375"/>
                </a:solidFill>
              </a:rPr>
              <a:t>Processing </a:t>
            </a:r>
            <a:endParaRPr/>
          </a:p>
        </p:txBody>
      </p:sp>
      <p:pic>
        <p:nvPicPr>
          <p:cNvPr id="329" name="Google Shape;329;p27"/>
          <p:cNvPicPr preferRelativeResize="0"/>
          <p:nvPr>
            <p:ph idx="1" type="body"/>
          </p:nvPr>
        </p:nvPicPr>
        <p:blipFill rotWithShape="1">
          <a:blip r:embed="rId3">
            <a:alphaModFix/>
          </a:blip>
          <a:srcRect b="1328" l="0" r="0" t="0"/>
          <a:stretch/>
        </p:blipFill>
        <p:spPr>
          <a:xfrm>
            <a:off x="2400300" y="0"/>
            <a:ext cx="9791700" cy="6858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8"/>
          <p:cNvSpPr txBox="1"/>
          <p:nvPr>
            <p:ph type="title"/>
          </p:nvPr>
        </p:nvSpPr>
        <p:spPr>
          <a:xfrm>
            <a:off x="1295402" y="255994"/>
            <a:ext cx="7591423"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Evolution of Operating System</a:t>
            </a:r>
            <a:endParaRPr/>
          </a:p>
        </p:txBody>
      </p:sp>
      <p:pic>
        <p:nvPicPr>
          <p:cNvPr descr="Toward Ubiquitous Operating Systems: A Software-Defined Perspective" id="335" name="Google Shape;335;p28"/>
          <p:cNvPicPr preferRelativeResize="0"/>
          <p:nvPr>
            <p:ph idx="1" type="body"/>
          </p:nvPr>
        </p:nvPicPr>
        <p:blipFill rotWithShape="1">
          <a:blip r:embed="rId3">
            <a:alphaModFix/>
          </a:blip>
          <a:srcRect b="0" l="0" r="0" t="0"/>
          <a:stretch/>
        </p:blipFill>
        <p:spPr>
          <a:xfrm>
            <a:off x="981635" y="1546413"/>
            <a:ext cx="10300447" cy="468564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9"/>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Evolution of Operating System</a:t>
            </a:r>
            <a:endParaRPr/>
          </a:p>
        </p:txBody>
      </p:sp>
      <p:sp>
        <p:nvSpPr>
          <p:cNvPr id="341" name="Google Shape;341;p29"/>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2760"/>
              <a:buChar char="•"/>
            </a:pPr>
            <a:r>
              <a:rPr lang="en-US">
                <a:solidFill>
                  <a:schemeClr val="dk1"/>
                </a:solidFill>
              </a:rPr>
              <a:t>Serial Processing </a:t>
            </a:r>
            <a:endParaRPr/>
          </a:p>
          <a:p>
            <a:pPr indent="-285750" lvl="0" marL="285750" rtl="0" algn="l">
              <a:lnSpc>
                <a:spcPct val="100000"/>
              </a:lnSpc>
              <a:spcBef>
                <a:spcPts val="1080"/>
              </a:spcBef>
              <a:spcAft>
                <a:spcPts val="0"/>
              </a:spcAft>
              <a:buSzPts val="2760"/>
              <a:buChar char="•"/>
            </a:pPr>
            <a:r>
              <a:rPr lang="en-US">
                <a:solidFill>
                  <a:schemeClr val="dk1"/>
                </a:solidFill>
              </a:rPr>
              <a:t>Simple Batch Systems</a:t>
            </a:r>
            <a:endParaRPr/>
          </a:p>
          <a:p>
            <a:pPr indent="-285750" lvl="0" marL="285750" rtl="0" algn="l">
              <a:lnSpc>
                <a:spcPct val="100000"/>
              </a:lnSpc>
              <a:spcBef>
                <a:spcPts val="1080"/>
              </a:spcBef>
              <a:spcAft>
                <a:spcPts val="0"/>
              </a:spcAft>
              <a:buSzPts val="2760"/>
              <a:buChar char="•"/>
            </a:pPr>
            <a:r>
              <a:rPr lang="en-US">
                <a:solidFill>
                  <a:schemeClr val="dk1"/>
                </a:solidFill>
              </a:rPr>
              <a:t>Multi Programmed Batch Systems</a:t>
            </a:r>
            <a:endParaRPr/>
          </a:p>
          <a:p>
            <a:pPr indent="-285750" lvl="0" marL="285750" rtl="0" algn="l">
              <a:lnSpc>
                <a:spcPct val="100000"/>
              </a:lnSpc>
              <a:spcBef>
                <a:spcPts val="1080"/>
              </a:spcBef>
              <a:spcAft>
                <a:spcPts val="0"/>
              </a:spcAft>
              <a:buSzPts val="2760"/>
              <a:buChar char="•"/>
            </a:pPr>
            <a:r>
              <a:rPr lang="en-US">
                <a:solidFill>
                  <a:schemeClr val="dk1"/>
                </a:solidFill>
              </a:rPr>
              <a:t>Time-Sharing Systems  </a:t>
            </a:r>
            <a:br>
              <a:rPr lang="en-US">
                <a:solidFill>
                  <a:schemeClr val="dk1"/>
                </a:solidFill>
              </a:rPr>
            </a:br>
            <a:endParaRPr>
              <a:solidFill>
                <a:schemeClr val="dk1"/>
              </a:solidFill>
            </a:endParaRPr>
          </a:p>
          <a:p>
            <a:pPr indent="-285750" lvl="0" marL="285750" rtl="0" algn="l">
              <a:lnSpc>
                <a:spcPct val="100000"/>
              </a:lnSpc>
              <a:spcBef>
                <a:spcPts val="1080"/>
              </a:spcBef>
              <a:spcAft>
                <a:spcPts val="0"/>
              </a:spcAft>
              <a:buSzPts val="2760"/>
              <a:buChar char="•"/>
            </a:pPr>
            <a:r>
              <a:rPr lang="en-US" u="sng">
                <a:solidFill>
                  <a:schemeClr val="dk1"/>
                </a:solidFill>
                <a:hlinkClick r:id="rId3">
                  <a:extLst>
                    <a:ext uri="{A12FA001-AC4F-418D-AE19-62706E023703}">
                      <ahyp:hlinkClr val="tx"/>
                    </a:ext>
                  </a:extLst>
                </a:hlinkClick>
              </a:rPr>
              <a:t>https://forms.gle/EKV9Du184pEik7dt8</a:t>
            </a:r>
            <a:r>
              <a:rPr lang="en-US">
                <a:solidFill>
                  <a:schemeClr val="dk1"/>
                </a:solidFill>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9" name="Shape 169"/>
        <p:cNvGrpSpPr/>
        <p:nvPr/>
      </p:nvGrpSpPr>
      <p:grpSpPr>
        <a:xfrm>
          <a:off x="0" y="0"/>
          <a:ext cx="0" cy="0"/>
          <a:chOff x="0" y="0"/>
          <a:chExt cx="0" cy="0"/>
        </a:xfrm>
      </p:grpSpPr>
      <p:sp>
        <p:nvSpPr>
          <p:cNvPr id="170" name="Google Shape;170;p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 </a:t>
            </a:r>
            <a:endParaRPr/>
          </a:p>
        </p:txBody>
      </p:sp>
      <p:sp>
        <p:nvSpPr>
          <p:cNvPr id="171" name="Google Shape;171;p3"/>
          <p:cNvSpPr txBox="1"/>
          <p:nvPr>
            <p:ph idx="1" type="body"/>
          </p:nvPr>
        </p:nvSpPr>
        <p:spPr>
          <a:xfrm>
            <a:off x="485774" y="982131"/>
            <a:ext cx="11287125" cy="5290081"/>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2300"/>
              <a:buChar char="•"/>
            </a:pPr>
            <a:r>
              <a:rPr b="1" lang="en-US" sz="2000"/>
              <a:t>Course Outcomes </a:t>
            </a:r>
            <a:r>
              <a:rPr lang="en-US" sz="2000"/>
              <a:t>Upon successful completion of this course, students are expected to have the ability to: </a:t>
            </a:r>
            <a:endParaRPr/>
          </a:p>
          <a:p>
            <a:pPr indent="-285750" lvl="0" marL="285750" rtl="0" algn="l">
              <a:lnSpc>
                <a:spcPct val="100000"/>
              </a:lnSpc>
              <a:spcBef>
                <a:spcPts val="1000"/>
              </a:spcBef>
              <a:spcAft>
                <a:spcPts val="0"/>
              </a:spcAft>
              <a:buSzPts val="2300"/>
              <a:buChar char="•"/>
            </a:pPr>
            <a:r>
              <a:rPr lang="en-US" sz="2000"/>
              <a:t>• Describe and explain the fundamental components of a computer operating system. </a:t>
            </a:r>
            <a:endParaRPr/>
          </a:p>
          <a:p>
            <a:pPr indent="-285750" lvl="0" marL="285750" rtl="0" algn="l">
              <a:lnSpc>
                <a:spcPct val="100000"/>
              </a:lnSpc>
              <a:spcBef>
                <a:spcPts val="1000"/>
              </a:spcBef>
              <a:spcAft>
                <a:spcPts val="0"/>
              </a:spcAft>
              <a:buSzPts val="2300"/>
              <a:buChar char="•"/>
            </a:pPr>
            <a:r>
              <a:rPr lang="en-US" sz="2000"/>
              <a:t>• Define, restate, discuss, and explain the policies for scheduling, deadlocks, memory management, synchronization, system calls, and file systems</a:t>
            </a:r>
            <a:endParaRPr/>
          </a:p>
          <a:p>
            <a:pPr indent="-285750" lvl="0" marL="285750" rtl="0" algn="l">
              <a:lnSpc>
                <a:spcPct val="100000"/>
              </a:lnSpc>
              <a:spcBef>
                <a:spcPts val="1000"/>
              </a:spcBef>
              <a:spcAft>
                <a:spcPts val="0"/>
              </a:spcAft>
              <a:buSzPts val="2300"/>
              <a:buChar char="•"/>
            </a:pPr>
            <a:r>
              <a:rPr lang="en-US" sz="2000"/>
              <a:t> • Describe and extrapolate the interactions among the various components of computing systems. [ABET (a), (i), (j), (k)] Assessment: Students will take midterm exams, final exams, and homework. </a:t>
            </a:r>
            <a:endParaRPr/>
          </a:p>
          <a:p>
            <a:pPr indent="-285750" lvl="0" marL="285750" rtl="0" algn="l">
              <a:lnSpc>
                <a:spcPct val="100000"/>
              </a:lnSpc>
              <a:spcBef>
                <a:spcPts val="1000"/>
              </a:spcBef>
              <a:spcAft>
                <a:spcPts val="0"/>
              </a:spcAft>
              <a:buSzPts val="2300"/>
              <a:buChar char="•"/>
            </a:pPr>
            <a:r>
              <a:rPr lang="en-US" sz="2000"/>
              <a:t>• Design and construct the following OS components: System calls, Schedulers, Memory management systems, Virtual Memory and Paging systems</a:t>
            </a:r>
            <a:endParaRPr/>
          </a:p>
          <a:p>
            <a:pPr indent="-285750" lvl="0" marL="285750" rtl="0" algn="l">
              <a:lnSpc>
                <a:spcPct val="100000"/>
              </a:lnSpc>
              <a:spcBef>
                <a:spcPts val="1000"/>
              </a:spcBef>
              <a:spcAft>
                <a:spcPts val="0"/>
              </a:spcAft>
              <a:buSzPts val="2300"/>
              <a:buChar char="•"/>
            </a:pPr>
            <a:r>
              <a:rPr lang="en-US" sz="2000"/>
              <a:t>• Illustrate, construct, compose and design solutions via C/C++ programs</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descr="Evolution of Windows OS - Jeewantha Lahiru - Medium" id="346" name="Google Shape;346;p30"/>
          <p:cNvPicPr preferRelativeResize="0"/>
          <p:nvPr>
            <p:ph idx="1" type="body"/>
          </p:nvPr>
        </p:nvPicPr>
        <p:blipFill rotWithShape="1">
          <a:blip r:embed="rId3">
            <a:alphaModFix/>
          </a:blip>
          <a:srcRect b="26716" l="10322" r="10469" t="23431"/>
          <a:stretch/>
        </p:blipFill>
        <p:spPr>
          <a:xfrm>
            <a:off x="993663" y="1463973"/>
            <a:ext cx="10010512" cy="349799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1"/>
          <p:cNvSpPr txBox="1"/>
          <p:nvPr/>
        </p:nvSpPr>
        <p:spPr>
          <a:xfrm>
            <a:off x="4648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aramond"/>
              <a:ea typeface="Garamond"/>
              <a:cs typeface="Garamond"/>
              <a:sym typeface="Garamond"/>
            </a:endParaRPr>
          </a:p>
        </p:txBody>
      </p:sp>
      <p:sp>
        <p:nvSpPr>
          <p:cNvPr id="352" name="Google Shape;352;p31"/>
          <p:cNvSpPr txBox="1"/>
          <p:nvPr/>
        </p:nvSpPr>
        <p:spPr>
          <a:xfrm>
            <a:off x="8255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lt2"/>
                </a:solidFill>
                <a:latin typeface="Arial"/>
                <a:ea typeface="Arial"/>
                <a:cs typeface="Arial"/>
                <a:sym typeface="Arial"/>
              </a:rPr>
              <a:t>‹#›</a:t>
            </a:fld>
            <a:endParaRPr b="0" i="0" sz="1800" u="none" cap="none" strike="noStrike">
              <a:solidFill>
                <a:schemeClr val="dk1"/>
              </a:solidFill>
              <a:latin typeface="Garamond"/>
              <a:ea typeface="Garamond"/>
              <a:cs typeface="Garamond"/>
              <a:sym typeface="Garamond"/>
            </a:endParaRPr>
          </a:p>
        </p:txBody>
      </p:sp>
      <p:sp>
        <p:nvSpPr>
          <p:cNvPr id="353" name="Google Shape;353;p31"/>
          <p:cNvSpPr txBox="1"/>
          <p:nvPr>
            <p:ph type="title"/>
          </p:nvPr>
        </p:nvSpPr>
        <p:spPr>
          <a:xfrm>
            <a:off x="1930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Arial Black"/>
              <a:buNone/>
            </a:pPr>
            <a:r>
              <a:rPr lang="en-US" sz="3200">
                <a:solidFill>
                  <a:schemeClr val="dk2"/>
                </a:solidFill>
                <a:latin typeface="Arial Black"/>
                <a:ea typeface="Arial Black"/>
                <a:cs typeface="Arial Black"/>
                <a:sym typeface="Arial Black"/>
              </a:rPr>
              <a:t>Operating System Spectrum</a:t>
            </a:r>
            <a:endParaRPr/>
          </a:p>
        </p:txBody>
      </p:sp>
      <p:sp>
        <p:nvSpPr>
          <p:cNvPr id="354" name="Google Shape;354;p31"/>
          <p:cNvSpPr txBox="1"/>
          <p:nvPr>
            <p:ph idx="1" type="body"/>
          </p:nvPr>
        </p:nvSpPr>
        <p:spPr>
          <a:xfrm>
            <a:off x="1905000" y="1485900"/>
            <a:ext cx="8255000" cy="46101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800"/>
              <a:buFont typeface="Arial"/>
              <a:buChar char="●"/>
            </a:pPr>
            <a:r>
              <a:rPr lang="en-US" sz="2800">
                <a:solidFill>
                  <a:schemeClr val="dk1"/>
                </a:solidFill>
                <a:latin typeface="Tahoma"/>
                <a:ea typeface="Tahoma"/>
                <a:cs typeface="Tahoma"/>
                <a:sym typeface="Tahoma"/>
              </a:rPr>
              <a:t>Monitors and Small Kernels</a:t>
            </a:r>
            <a:endParaRPr/>
          </a:p>
          <a:p>
            <a:pPr indent="-228600" lvl="2" marL="1143000" rtl="0" algn="l">
              <a:lnSpc>
                <a:spcPct val="100000"/>
              </a:lnSpc>
              <a:spcBef>
                <a:spcPts val="400"/>
              </a:spcBef>
              <a:spcAft>
                <a:spcPts val="0"/>
              </a:spcAft>
              <a:buClr>
                <a:schemeClr val="accent2"/>
              </a:buClr>
              <a:buSzPts val="2000"/>
              <a:buFont typeface="Arial"/>
              <a:buChar char="●"/>
            </a:pPr>
            <a:r>
              <a:rPr lang="en-US" sz="2000">
                <a:solidFill>
                  <a:schemeClr val="dk1"/>
                </a:solidFill>
                <a:latin typeface="Tahoma"/>
                <a:ea typeface="Tahoma"/>
                <a:cs typeface="Tahoma"/>
                <a:sym typeface="Tahoma"/>
              </a:rPr>
              <a:t>special purpose and embedded systems, real-time systems</a:t>
            </a:r>
            <a:endParaRPr/>
          </a:p>
          <a:p>
            <a:pPr indent="-342900" lvl="0" marL="342900" rtl="0" algn="l">
              <a:lnSpc>
                <a:spcPct val="100000"/>
              </a:lnSpc>
              <a:spcBef>
                <a:spcPts val="560"/>
              </a:spcBef>
              <a:spcAft>
                <a:spcPts val="0"/>
              </a:spcAft>
              <a:buClr>
                <a:schemeClr val="accent2"/>
              </a:buClr>
              <a:buSzPts val="2800"/>
              <a:buFont typeface="Arial"/>
              <a:buChar char="●"/>
            </a:pPr>
            <a:r>
              <a:rPr lang="en-US" sz="2800">
                <a:solidFill>
                  <a:schemeClr val="dk1"/>
                </a:solidFill>
                <a:latin typeface="Tahoma"/>
                <a:ea typeface="Tahoma"/>
                <a:cs typeface="Tahoma"/>
                <a:sym typeface="Tahoma"/>
              </a:rPr>
              <a:t>Batch and multiprogramming</a:t>
            </a:r>
            <a:endParaRPr/>
          </a:p>
          <a:p>
            <a:pPr indent="-342900" lvl="0" marL="342900" rtl="0" algn="l">
              <a:lnSpc>
                <a:spcPct val="100000"/>
              </a:lnSpc>
              <a:spcBef>
                <a:spcPts val="560"/>
              </a:spcBef>
              <a:spcAft>
                <a:spcPts val="0"/>
              </a:spcAft>
              <a:buClr>
                <a:schemeClr val="accent2"/>
              </a:buClr>
              <a:buSzPts val="2800"/>
              <a:buFont typeface="Arial"/>
              <a:buChar char="●"/>
            </a:pPr>
            <a:r>
              <a:rPr lang="en-US" sz="2800">
                <a:solidFill>
                  <a:schemeClr val="dk1"/>
                </a:solidFill>
                <a:latin typeface="Tahoma"/>
                <a:ea typeface="Tahoma"/>
                <a:cs typeface="Tahoma"/>
                <a:sym typeface="Tahoma"/>
              </a:rPr>
              <a:t>Timesharing</a:t>
            </a:r>
            <a:endParaRPr/>
          </a:p>
          <a:p>
            <a:pPr indent="-228600" lvl="2" marL="1143000" rtl="0" algn="l">
              <a:lnSpc>
                <a:spcPct val="100000"/>
              </a:lnSpc>
              <a:spcBef>
                <a:spcPts val="400"/>
              </a:spcBef>
              <a:spcAft>
                <a:spcPts val="0"/>
              </a:spcAft>
              <a:buClr>
                <a:schemeClr val="accent2"/>
              </a:buClr>
              <a:buSzPts val="2000"/>
              <a:buFont typeface="Arial"/>
              <a:buChar char="●"/>
            </a:pPr>
            <a:r>
              <a:rPr lang="en-US" sz="2000">
                <a:solidFill>
                  <a:schemeClr val="dk1"/>
                </a:solidFill>
                <a:latin typeface="Tahoma"/>
                <a:ea typeface="Tahoma"/>
                <a:cs typeface="Tahoma"/>
                <a:sym typeface="Tahoma"/>
              </a:rPr>
              <a:t>workstations, servers, minicomputers, timeframes</a:t>
            </a:r>
            <a:endParaRPr/>
          </a:p>
          <a:p>
            <a:pPr indent="-342900" lvl="0" marL="342900" rtl="0" algn="l">
              <a:lnSpc>
                <a:spcPct val="100000"/>
              </a:lnSpc>
              <a:spcBef>
                <a:spcPts val="560"/>
              </a:spcBef>
              <a:spcAft>
                <a:spcPts val="0"/>
              </a:spcAft>
              <a:buClr>
                <a:schemeClr val="accent2"/>
              </a:buClr>
              <a:buSzPts val="2800"/>
              <a:buFont typeface="Arial"/>
              <a:buChar char="●"/>
            </a:pPr>
            <a:r>
              <a:rPr lang="en-US" sz="2800">
                <a:solidFill>
                  <a:schemeClr val="dk1"/>
                </a:solidFill>
                <a:latin typeface="Tahoma"/>
                <a:ea typeface="Tahoma"/>
                <a:cs typeface="Tahoma"/>
                <a:sym typeface="Tahoma"/>
              </a:rPr>
              <a:t>Transaction systems</a:t>
            </a:r>
            <a:endParaRPr/>
          </a:p>
          <a:p>
            <a:pPr indent="-342900" lvl="0" marL="342900" rtl="0" algn="l">
              <a:lnSpc>
                <a:spcPct val="100000"/>
              </a:lnSpc>
              <a:spcBef>
                <a:spcPts val="560"/>
              </a:spcBef>
              <a:spcAft>
                <a:spcPts val="0"/>
              </a:spcAft>
              <a:buClr>
                <a:schemeClr val="accent2"/>
              </a:buClr>
              <a:buSzPts val="2800"/>
              <a:buFont typeface="Arial"/>
              <a:buChar char="●"/>
            </a:pPr>
            <a:r>
              <a:rPr lang="en-US" sz="2800">
                <a:solidFill>
                  <a:schemeClr val="dk1"/>
                </a:solidFill>
                <a:latin typeface="Tahoma"/>
                <a:ea typeface="Tahoma"/>
                <a:cs typeface="Tahoma"/>
                <a:sym typeface="Tahoma"/>
              </a:rPr>
              <a:t>Personal Computing Systems</a:t>
            </a:r>
            <a:endParaRPr/>
          </a:p>
          <a:p>
            <a:pPr indent="-342900" lvl="0" marL="342900" rtl="0" algn="l">
              <a:lnSpc>
                <a:spcPct val="100000"/>
              </a:lnSpc>
              <a:spcBef>
                <a:spcPts val="560"/>
              </a:spcBef>
              <a:spcAft>
                <a:spcPts val="0"/>
              </a:spcAft>
              <a:buClr>
                <a:schemeClr val="accent2"/>
              </a:buClr>
              <a:buSzPts val="2800"/>
              <a:buFont typeface="Arial"/>
              <a:buChar char="●"/>
            </a:pPr>
            <a:r>
              <a:rPr lang="en-US" sz="2800">
                <a:solidFill>
                  <a:schemeClr val="dk1"/>
                </a:solidFill>
                <a:latin typeface="Tahoma"/>
                <a:ea typeface="Tahoma"/>
                <a:cs typeface="Tahoma"/>
                <a:sym typeface="Tahoma"/>
              </a:rPr>
              <a:t>Mobile Platforms, devices (of all sizes)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2"/>
          <p:cNvSpPr txBox="1"/>
          <p:nvPr/>
        </p:nvSpPr>
        <p:spPr>
          <a:xfrm>
            <a:off x="8255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lt2"/>
                </a:solidFill>
                <a:latin typeface="Arial"/>
                <a:ea typeface="Arial"/>
                <a:cs typeface="Arial"/>
                <a:sym typeface="Arial"/>
              </a:rPr>
              <a:t>‹#›</a:t>
            </a:fld>
            <a:endParaRPr b="0" i="0" sz="1800" u="none" cap="none" strike="noStrike">
              <a:solidFill>
                <a:schemeClr val="dk1"/>
              </a:solidFill>
              <a:latin typeface="Garamond"/>
              <a:ea typeface="Garamond"/>
              <a:cs typeface="Garamond"/>
              <a:sym typeface="Garamond"/>
            </a:endParaRPr>
          </a:p>
        </p:txBody>
      </p:sp>
      <p:sp>
        <p:nvSpPr>
          <p:cNvPr id="360" name="Google Shape;360;p32"/>
          <p:cNvSpPr txBox="1"/>
          <p:nvPr>
            <p:ph type="title"/>
          </p:nvPr>
        </p:nvSpPr>
        <p:spPr>
          <a:xfrm>
            <a:off x="1905000" y="519113"/>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Early Systems - Bare Machine (1950s)</a:t>
            </a:r>
            <a:endParaRPr/>
          </a:p>
        </p:txBody>
      </p:sp>
      <p:sp>
        <p:nvSpPr>
          <p:cNvPr id="361" name="Google Shape;361;p32"/>
          <p:cNvSpPr txBox="1"/>
          <p:nvPr>
            <p:ph idx="1" type="body"/>
          </p:nvPr>
        </p:nvSpPr>
        <p:spPr>
          <a:xfrm>
            <a:off x="1905000" y="1676400"/>
            <a:ext cx="8255000" cy="4419600"/>
          </a:xfrm>
          <a:prstGeom prst="rect">
            <a:avLst/>
          </a:prstGeom>
          <a:noFill/>
          <a:ln>
            <a:noFill/>
          </a:ln>
        </p:spPr>
        <p:txBody>
          <a:bodyPr anchorCtr="0" anchor="t" bIns="45700" lIns="91425" spcFirstLastPara="1" rIns="91425" wrap="square" tIns="45700">
            <a:noAutofit/>
          </a:bodyPr>
          <a:lstStyle/>
          <a:p>
            <a:pPr indent="-190500" lvl="0" marL="342900" rtl="0" algn="l">
              <a:lnSpc>
                <a:spcPct val="100000"/>
              </a:lnSpc>
              <a:spcBef>
                <a:spcPts val="0"/>
              </a:spcBef>
              <a:spcAft>
                <a:spcPts val="0"/>
              </a:spcAft>
              <a:buClr>
                <a:schemeClr val="accent2"/>
              </a:buClr>
              <a:buSzPts val="2400"/>
              <a:buNone/>
            </a:pPr>
            <a:r>
              <a:t/>
            </a:r>
            <a:endParaRPr>
              <a:solidFill>
                <a:schemeClr val="dk1"/>
              </a:solidFill>
              <a:latin typeface="Tahoma"/>
              <a:ea typeface="Tahoma"/>
              <a:cs typeface="Tahoma"/>
              <a:sym typeface="Tahoma"/>
            </a:endParaRPr>
          </a:p>
          <a:p>
            <a:pPr indent="-342900" lvl="0" marL="342900" rtl="0" algn="l">
              <a:lnSpc>
                <a:spcPct val="100000"/>
              </a:lnSpc>
              <a:spcBef>
                <a:spcPts val="480"/>
              </a:spcBef>
              <a:spcAft>
                <a:spcPts val="0"/>
              </a:spcAft>
              <a:buClr>
                <a:schemeClr val="accent2"/>
              </a:buClr>
              <a:buSzPts val="2400"/>
              <a:buFont typeface="Arial"/>
              <a:buChar char="●"/>
            </a:pPr>
            <a:r>
              <a:rPr lang="en-US">
                <a:solidFill>
                  <a:schemeClr val="dk1"/>
                </a:solidFill>
                <a:latin typeface="Tahoma"/>
                <a:ea typeface="Tahoma"/>
                <a:cs typeface="Tahoma"/>
                <a:sym typeface="Tahoma"/>
              </a:rPr>
              <a:t>Structure</a:t>
            </a:r>
            <a:endParaRPr/>
          </a:p>
          <a:p>
            <a:pPr indent="-228600" lvl="2" marL="1143000" rtl="0" algn="l">
              <a:lnSpc>
                <a:spcPct val="100000"/>
              </a:lnSpc>
              <a:spcBef>
                <a:spcPts val="360"/>
              </a:spcBef>
              <a:spcAft>
                <a:spcPts val="0"/>
              </a:spcAft>
              <a:buClr>
                <a:schemeClr val="accent2"/>
              </a:buClr>
              <a:buSzPts val="1800"/>
              <a:buFont typeface="Arial"/>
              <a:buChar char="●"/>
            </a:pPr>
            <a:r>
              <a:rPr lang="en-US">
                <a:solidFill>
                  <a:schemeClr val="dk1"/>
                </a:solidFill>
                <a:latin typeface="Tahoma"/>
                <a:ea typeface="Tahoma"/>
                <a:cs typeface="Tahoma"/>
                <a:sym typeface="Tahoma"/>
              </a:rPr>
              <a:t>Large machines run from console</a:t>
            </a:r>
            <a:endParaRPr/>
          </a:p>
          <a:p>
            <a:pPr indent="-228600" lvl="2" marL="1143000" rtl="0" algn="l">
              <a:lnSpc>
                <a:spcPct val="100000"/>
              </a:lnSpc>
              <a:spcBef>
                <a:spcPts val="360"/>
              </a:spcBef>
              <a:spcAft>
                <a:spcPts val="0"/>
              </a:spcAft>
              <a:buClr>
                <a:schemeClr val="accent2"/>
              </a:buClr>
              <a:buSzPts val="1800"/>
              <a:buFont typeface="Arial"/>
              <a:buChar char="●"/>
            </a:pPr>
            <a:r>
              <a:rPr lang="en-US">
                <a:solidFill>
                  <a:schemeClr val="dk1"/>
                </a:solidFill>
                <a:latin typeface="Tahoma"/>
                <a:ea typeface="Tahoma"/>
                <a:cs typeface="Tahoma"/>
                <a:sym typeface="Tahoma"/>
              </a:rPr>
              <a:t>Single user system</a:t>
            </a:r>
            <a:endParaRPr/>
          </a:p>
          <a:p>
            <a:pPr indent="-228600" lvl="3" marL="1600200" rtl="0" algn="l">
              <a:lnSpc>
                <a:spcPct val="100000"/>
              </a:lnSpc>
              <a:spcBef>
                <a:spcPts val="320"/>
              </a:spcBef>
              <a:spcAft>
                <a:spcPts val="0"/>
              </a:spcAft>
              <a:buClr>
                <a:schemeClr val="accent2"/>
              </a:buClr>
              <a:buSzPts val="1600"/>
              <a:buFont typeface="Tahoma"/>
              <a:buChar char="•"/>
            </a:pPr>
            <a:r>
              <a:rPr lang="en-US">
                <a:solidFill>
                  <a:schemeClr val="dk1"/>
                </a:solidFill>
                <a:latin typeface="Tahoma"/>
                <a:ea typeface="Tahoma"/>
                <a:cs typeface="Tahoma"/>
                <a:sym typeface="Tahoma"/>
              </a:rPr>
              <a:t>Programmer/User as operator</a:t>
            </a:r>
            <a:endParaRPr/>
          </a:p>
          <a:p>
            <a:pPr indent="-228600" lvl="2" marL="1143000" rtl="0" algn="l">
              <a:lnSpc>
                <a:spcPct val="100000"/>
              </a:lnSpc>
              <a:spcBef>
                <a:spcPts val="360"/>
              </a:spcBef>
              <a:spcAft>
                <a:spcPts val="0"/>
              </a:spcAft>
              <a:buClr>
                <a:schemeClr val="accent2"/>
              </a:buClr>
              <a:buSzPts val="1800"/>
              <a:buFont typeface="Arial"/>
              <a:buChar char="●"/>
            </a:pPr>
            <a:r>
              <a:rPr lang="en-US">
                <a:solidFill>
                  <a:schemeClr val="dk1"/>
                </a:solidFill>
                <a:latin typeface="Tahoma"/>
                <a:ea typeface="Tahoma"/>
                <a:cs typeface="Tahoma"/>
                <a:sym typeface="Tahoma"/>
              </a:rPr>
              <a:t>Paper tape or punched cards</a:t>
            </a:r>
            <a:endParaRPr/>
          </a:p>
          <a:p>
            <a:pPr indent="-342900" lvl="0" marL="342900" rtl="0" algn="l">
              <a:lnSpc>
                <a:spcPct val="100000"/>
              </a:lnSpc>
              <a:spcBef>
                <a:spcPts val="480"/>
              </a:spcBef>
              <a:spcAft>
                <a:spcPts val="0"/>
              </a:spcAft>
              <a:buClr>
                <a:schemeClr val="accent2"/>
              </a:buClr>
              <a:buSzPts val="2400"/>
              <a:buFont typeface="Arial"/>
              <a:buChar char="●"/>
            </a:pPr>
            <a:r>
              <a:rPr lang="en-US">
                <a:solidFill>
                  <a:schemeClr val="dk1"/>
                </a:solidFill>
                <a:latin typeface="Tahoma"/>
                <a:ea typeface="Tahoma"/>
                <a:cs typeface="Tahoma"/>
                <a:sym typeface="Tahoma"/>
              </a:rPr>
              <a:t>Early software </a:t>
            </a:r>
            <a:endParaRPr/>
          </a:p>
          <a:p>
            <a:pPr indent="-228600" lvl="2" marL="1143000" rtl="0" algn="l">
              <a:lnSpc>
                <a:spcPct val="100000"/>
              </a:lnSpc>
              <a:spcBef>
                <a:spcPts val="360"/>
              </a:spcBef>
              <a:spcAft>
                <a:spcPts val="0"/>
              </a:spcAft>
              <a:buClr>
                <a:schemeClr val="accent2"/>
              </a:buClr>
              <a:buSzPts val="1800"/>
              <a:buFont typeface="Arial"/>
              <a:buChar char="●"/>
            </a:pPr>
            <a:r>
              <a:rPr lang="en-US">
                <a:solidFill>
                  <a:schemeClr val="dk1"/>
                </a:solidFill>
                <a:latin typeface="Tahoma"/>
                <a:ea typeface="Tahoma"/>
                <a:cs typeface="Tahoma"/>
                <a:sym typeface="Tahoma"/>
              </a:rPr>
              <a:t>Assemblers, compilers, linkers, loaders, device drivers, libraries of common subroutines.</a:t>
            </a:r>
            <a:endParaRPr/>
          </a:p>
          <a:p>
            <a:pPr indent="-342900" lvl="0" marL="342900" rtl="0" algn="l">
              <a:lnSpc>
                <a:spcPct val="100000"/>
              </a:lnSpc>
              <a:spcBef>
                <a:spcPts val="480"/>
              </a:spcBef>
              <a:spcAft>
                <a:spcPts val="0"/>
              </a:spcAft>
              <a:buClr>
                <a:schemeClr val="accent2"/>
              </a:buClr>
              <a:buSzPts val="2400"/>
              <a:buFont typeface="Arial"/>
              <a:buChar char="●"/>
            </a:pPr>
            <a:r>
              <a:rPr lang="en-US">
                <a:solidFill>
                  <a:schemeClr val="dk1"/>
                </a:solidFill>
                <a:latin typeface="Tahoma"/>
                <a:ea typeface="Tahoma"/>
                <a:cs typeface="Tahoma"/>
                <a:sym typeface="Tahoma"/>
              </a:rPr>
              <a:t>Secure execution </a:t>
            </a:r>
            <a:endParaRPr/>
          </a:p>
          <a:p>
            <a:pPr indent="-342900" lvl="0" marL="342900" rtl="0" algn="l">
              <a:lnSpc>
                <a:spcPct val="100000"/>
              </a:lnSpc>
              <a:spcBef>
                <a:spcPts val="480"/>
              </a:spcBef>
              <a:spcAft>
                <a:spcPts val="0"/>
              </a:spcAft>
              <a:buClr>
                <a:schemeClr val="accent2"/>
              </a:buClr>
              <a:buSzPts val="2400"/>
              <a:buFont typeface="Arial"/>
              <a:buChar char="●"/>
            </a:pPr>
            <a:r>
              <a:rPr lang="en-US">
                <a:solidFill>
                  <a:schemeClr val="dk1"/>
                </a:solidFill>
                <a:latin typeface="Tahoma"/>
                <a:ea typeface="Tahoma"/>
                <a:cs typeface="Tahoma"/>
                <a:sym typeface="Tahoma"/>
              </a:rPr>
              <a:t>Inefficient use of expensive resources</a:t>
            </a:r>
            <a:endParaRPr/>
          </a:p>
          <a:p>
            <a:pPr indent="-228600" lvl="2" marL="1143000" rtl="0" algn="l">
              <a:lnSpc>
                <a:spcPct val="100000"/>
              </a:lnSpc>
              <a:spcBef>
                <a:spcPts val="360"/>
              </a:spcBef>
              <a:spcAft>
                <a:spcPts val="0"/>
              </a:spcAft>
              <a:buClr>
                <a:schemeClr val="accent2"/>
              </a:buClr>
              <a:buSzPts val="1800"/>
              <a:buFont typeface="Arial"/>
              <a:buChar char="●"/>
            </a:pPr>
            <a:r>
              <a:rPr lang="en-US">
                <a:solidFill>
                  <a:schemeClr val="dk1"/>
                </a:solidFill>
                <a:latin typeface="Tahoma"/>
                <a:ea typeface="Tahoma"/>
                <a:cs typeface="Tahoma"/>
                <a:sym typeface="Tahoma"/>
              </a:rPr>
              <a:t>Low CPU utilization, high setup time.</a:t>
            </a:r>
            <a:endParaRPr/>
          </a:p>
        </p:txBody>
      </p:sp>
      <p:pic>
        <p:nvPicPr>
          <p:cNvPr descr="IBM 701 Electronic analytical control unit" id="362" name="Google Shape;362;p32"/>
          <p:cNvPicPr preferRelativeResize="0"/>
          <p:nvPr/>
        </p:nvPicPr>
        <p:blipFill rotWithShape="1">
          <a:blip r:embed="rId3">
            <a:alphaModFix/>
          </a:blip>
          <a:srcRect b="0" l="0" r="0" t="0"/>
          <a:stretch/>
        </p:blipFill>
        <p:spPr>
          <a:xfrm>
            <a:off x="7239000" y="2166937"/>
            <a:ext cx="2895600" cy="2176462"/>
          </a:xfrm>
          <a:prstGeom prst="rect">
            <a:avLst/>
          </a:prstGeom>
          <a:noFill/>
          <a:ln>
            <a:noFill/>
          </a:ln>
        </p:spPr>
      </p:pic>
      <p:sp>
        <p:nvSpPr>
          <p:cNvPr id="363" name="Google Shape;363;p32"/>
          <p:cNvSpPr txBox="1"/>
          <p:nvPr/>
        </p:nvSpPr>
        <p:spPr>
          <a:xfrm>
            <a:off x="8077200" y="4067176"/>
            <a:ext cx="2051050" cy="276225"/>
          </a:xfrm>
          <a:prstGeom prst="rect">
            <a:avLst/>
          </a:prstGeom>
          <a:solidFill>
            <a:srgbClr val="FFEB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1" lang="en-US" sz="1200" u="none" cap="none" strike="noStrike">
                <a:solidFill>
                  <a:schemeClr val="dk1"/>
                </a:solidFill>
                <a:latin typeface="Times New Roman"/>
                <a:ea typeface="Times New Roman"/>
                <a:cs typeface="Times New Roman"/>
                <a:sym typeface="Times New Roman"/>
              </a:rPr>
              <a:t>From John Ousterhout slides</a:t>
            </a:r>
            <a:endParaRPr b="0" i="0" sz="1800" u="none" cap="none" strike="noStrike">
              <a:solidFill>
                <a:schemeClr val="dk1"/>
              </a:solidFill>
              <a:latin typeface="Garamond"/>
              <a:ea typeface="Garamond"/>
              <a:cs typeface="Garamond"/>
              <a:sym typeface="Garamond"/>
            </a:endParaRPr>
          </a:p>
        </p:txBody>
      </p:sp>
      <p:sp>
        <p:nvSpPr>
          <p:cNvPr id="364" name="Google Shape;364;p32"/>
          <p:cNvSpPr txBox="1"/>
          <p:nvPr/>
        </p:nvSpPr>
        <p:spPr>
          <a:xfrm>
            <a:off x="1981200" y="1676400"/>
            <a:ext cx="7543800" cy="461962"/>
          </a:xfrm>
          <a:prstGeom prst="rect">
            <a:avLst/>
          </a:prstGeom>
          <a:solidFill>
            <a:srgbClr val="FFEB99"/>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Hardware</a:t>
            </a:r>
            <a:r>
              <a:rPr b="0" i="0" lang="en-US" sz="2400" u="none" cap="none" strike="noStrike">
                <a:solidFill>
                  <a:schemeClr val="dk1"/>
                </a:solidFill>
                <a:latin typeface="Times New Roman"/>
                <a:ea typeface="Times New Roman"/>
                <a:cs typeface="Times New Roman"/>
                <a:sym typeface="Times New Roman"/>
              </a:rPr>
              <a:t> – </a:t>
            </a:r>
            <a:r>
              <a:rPr b="1" i="1" lang="en-US" sz="2400" u="none" cap="none" strike="noStrike">
                <a:solidFill>
                  <a:srgbClr val="FF0000"/>
                </a:solidFill>
                <a:latin typeface="Times New Roman"/>
                <a:ea typeface="Times New Roman"/>
                <a:cs typeface="Times New Roman"/>
                <a:sym typeface="Times New Roman"/>
              </a:rPr>
              <a:t>expensive</a:t>
            </a:r>
            <a:r>
              <a:rPr b="1" i="1" lang="en-US" sz="2400" u="none" cap="none" strike="noStrike">
                <a:solidFill>
                  <a:srgbClr val="0070C0"/>
                </a:solidFill>
                <a:latin typeface="Times New Roman"/>
                <a:ea typeface="Times New Roman"/>
                <a:cs typeface="Times New Roman"/>
                <a:sym typeface="Times New Roman"/>
              </a:rPr>
              <a:t> </a:t>
            </a:r>
            <a:r>
              <a:rPr b="0" i="0" lang="en-US" sz="2400" u="none" cap="none" strike="noStrike">
                <a:solidFill>
                  <a:schemeClr val="dk1"/>
                </a:solidFill>
                <a:latin typeface="Times New Roman"/>
                <a:ea typeface="Times New Roman"/>
                <a:cs typeface="Times New Roman"/>
                <a:sym typeface="Times New Roman"/>
              </a:rPr>
              <a:t>; </a:t>
            </a:r>
            <a:r>
              <a:rPr b="1" i="0" lang="en-US" sz="2400" u="none" cap="none" strike="noStrike">
                <a:solidFill>
                  <a:schemeClr val="dk1"/>
                </a:solidFill>
                <a:latin typeface="Times New Roman"/>
                <a:ea typeface="Times New Roman"/>
                <a:cs typeface="Times New Roman"/>
                <a:sym typeface="Times New Roman"/>
              </a:rPr>
              <a:t>Human – </a:t>
            </a:r>
            <a:r>
              <a:rPr b="1" i="1" lang="en-US" sz="2400" u="none" cap="none" strike="noStrike">
                <a:solidFill>
                  <a:srgbClr val="002060"/>
                </a:solidFill>
                <a:latin typeface="Times New Roman"/>
                <a:ea typeface="Times New Roman"/>
                <a:cs typeface="Times New Roman"/>
                <a:sym typeface="Times New Roman"/>
              </a:rPr>
              <a:t>cheap</a:t>
            </a:r>
            <a:endParaRPr b="0" i="0" sz="1800" u="none" cap="none" strike="noStrike">
              <a:solidFill>
                <a:schemeClr val="dk1"/>
              </a:solidFill>
              <a:latin typeface="Garamond"/>
              <a:ea typeface="Garamond"/>
              <a:cs typeface="Garamond"/>
              <a:sym typeface="Garamon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3"/>
          <p:cNvSpPr txBox="1"/>
          <p:nvPr>
            <p:ph type="title"/>
          </p:nvPr>
        </p:nvSpPr>
        <p:spPr>
          <a:xfrm>
            <a:off x="742950" y="228600"/>
            <a:ext cx="895985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Simple Batch Systems (1960’s)</a:t>
            </a:r>
            <a:endParaRPr/>
          </a:p>
        </p:txBody>
      </p:sp>
      <p:sp>
        <p:nvSpPr>
          <p:cNvPr id="370" name="Google Shape;370;p33"/>
          <p:cNvSpPr txBox="1"/>
          <p:nvPr>
            <p:ph idx="1" type="body"/>
          </p:nvPr>
        </p:nvSpPr>
        <p:spPr>
          <a:xfrm>
            <a:off x="1447799" y="1471613"/>
            <a:ext cx="9439275" cy="4614862"/>
          </a:xfrm>
          <a:prstGeom prst="rect">
            <a:avLst/>
          </a:prstGeom>
          <a:noFill/>
          <a:ln cap="flat" cmpd="sng" w="9525">
            <a:solidFill>
              <a:srgbClr val="FF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000"/>
              <a:buFont typeface="Arial"/>
              <a:buChar char="●"/>
            </a:pPr>
            <a:r>
              <a:rPr lang="en-US" sz="2000">
                <a:solidFill>
                  <a:schemeClr val="dk1"/>
                </a:solidFill>
                <a:latin typeface="Tahoma"/>
                <a:ea typeface="Tahoma"/>
                <a:cs typeface="Tahoma"/>
                <a:sym typeface="Tahoma"/>
              </a:rPr>
              <a:t>Reduce setup time by batching jobs with similar requirements.</a:t>
            </a:r>
            <a:endParaRPr/>
          </a:p>
          <a:p>
            <a:pPr indent="-342900" lvl="0" marL="342900" rtl="0" algn="l">
              <a:lnSpc>
                <a:spcPct val="100000"/>
              </a:lnSpc>
              <a:spcBef>
                <a:spcPts val="400"/>
              </a:spcBef>
              <a:spcAft>
                <a:spcPts val="0"/>
              </a:spcAft>
              <a:buClr>
                <a:schemeClr val="accent2"/>
              </a:buClr>
              <a:buSzPts val="2000"/>
              <a:buFont typeface="Arial"/>
              <a:buChar char="●"/>
            </a:pPr>
            <a:r>
              <a:rPr lang="en-US" sz="2000">
                <a:solidFill>
                  <a:schemeClr val="dk1"/>
                </a:solidFill>
                <a:latin typeface="Tahoma"/>
                <a:ea typeface="Tahoma"/>
                <a:cs typeface="Tahoma"/>
                <a:sym typeface="Tahoma"/>
              </a:rPr>
              <a:t>Add a card reader, Hire an operator</a:t>
            </a:r>
            <a:endParaRPr/>
          </a:p>
          <a:p>
            <a:pPr indent="-215900" lvl="0" marL="342900" rtl="0" algn="l">
              <a:lnSpc>
                <a:spcPct val="100000"/>
              </a:lnSpc>
              <a:spcBef>
                <a:spcPts val="400"/>
              </a:spcBef>
              <a:spcAft>
                <a:spcPts val="0"/>
              </a:spcAft>
              <a:buClr>
                <a:schemeClr val="accent2"/>
              </a:buClr>
              <a:buSzPts val="2000"/>
              <a:buFont typeface="Arial"/>
              <a:buNone/>
            </a:pPr>
            <a:r>
              <a:t/>
            </a:r>
            <a:endParaRPr/>
          </a:p>
          <a:p>
            <a:pPr indent="-285750" lvl="1" marL="742950" rtl="0" algn="l">
              <a:lnSpc>
                <a:spcPct val="100000"/>
              </a:lnSpc>
              <a:spcBef>
                <a:spcPts val="360"/>
              </a:spcBef>
              <a:spcAft>
                <a:spcPts val="0"/>
              </a:spcAft>
              <a:buClr>
                <a:schemeClr val="accent2"/>
              </a:buClr>
              <a:buSzPts val="1800"/>
              <a:buFont typeface="Arial"/>
              <a:buChar char="●"/>
            </a:pPr>
            <a:r>
              <a:rPr lang="en-US" sz="1800">
                <a:solidFill>
                  <a:schemeClr val="dk1"/>
                </a:solidFill>
                <a:latin typeface="Tahoma"/>
                <a:ea typeface="Tahoma"/>
                <a:cs typeface="Tahoma"/>
                <a:sym typeface="Tahoma"/>
              </a:rPr>
              <a:t>User is NOT the operator</a:t>
            </a:r>
            <a:endParaRPr/>
          </a:p>
          <a:p>
            <a:pPr indent="-285750" lvl="1" marL="742950" rtl="0" algn="l">
              <a:lnSpc>
                <a:spcPct val="100000"/>
              </a:lnSpc>
              <a:spcBef>
                <a:spcPts val="360"/>
              </a:spcBef>
              <a:spcAft>
                <a:spcPts val="0"/>
              </a:spcAft>
              <a:buClr>
                <a:schemeClr val="accent2"/>
              </a:buClr>
              <a:buSzPts val="1800"/>
              <a:buFont typeface="Arial"/>
              <a:buChar char="●"/>
            </a:pPr>
            <a:r>
              <a:rPr lang="en-US" sz="1800">
                <a:solidFill>
                  <a:schemeClr val="dk1"/>
                </a:solidFill>
                <a:latin typeface="Tahoma"/>
                <a:ea typeface="Tahoma"/>
                <a:cs typeface="Tahoma"/>
                <a:sym typeface="Tahoma"/>
              </a:rPr>
              <a:t>Automatic job sequencing </a:t>
            </a:r>
            <a:endParaRPr/>
          </a:p>
          <a:p>
            <a:pPr indent="-228600" lvl="2" marL="1143000" rtl="0" algn="l">
              <a:lnSpc>
                <a:spcPct val="100000"/>
              </a:lnSpc>
              <a:spcBef>
                <a:spcPts val="320"/>
              </a:spcBef>
              <a:spcAft>
                <a:spcPts val="0"/>
              </a:spcAft>
              <a:buClr>
                <a:schemeClr val="accent2"/>
              </a:buClr>
              <a:buSzPts val="1600"/>
              <a:buFont typeface="Arial"/>
              <a:buChar char="●"/>
            </a:pPr>
            <a:r>
              <a:rPr lang="en-US" sz="1600">
                <a:solidFill>
                  <a:schemeClr val="dk1"/>
                </a:solidFill>
                <a:latin typeface="Tahoma"/>
                <a:ea typeface="Tahoma"/>
                <a:cs typeface="Tahoma"/>
                <a:sym typeface="Tahoma"/>
              </a:rPr>
              <a:t>Forms a rudimentary OS.</a:t>
            </a:r>
            <a:endParaRPr/>
          </a:p>
          <a:p>
            <a:pPr indent="-228600" lvl="2" marL="1143000" rtl="0" algn="l">
              <a:lnSpc>
                <a:spcPct val="100000"/>
              </a:lnSpc>
              <a:spcBef>
                <a:spcPts val="320"/>
              </a:spcBef>
              <a:spcAft>
                <a:spcPts val="0"/>
              </a:spcAft>
              <a:buClr>
                <a:schemeClr val="accent2"/>
              </a:buClr>
              <a:buSzPts val="1600"/>
              <a:buNone/>
            </a:pPr>
            <a:r>
              <a:t/>
            </a:r>
            <a:endParaRPr sz="1600">
              <a:solidFill>
                <a:schemeClr val="dk1"/>
              </a:solidFill>
              <a:latin typeface="Tahoma"/>
              <a:ea typeface="Tahoma"/>
              <a:cs typeface="Tahoma"/>
              <a:sym typeface="Tahoma"/>
            </a:endParaRPr>
          </a:p>
          <a:p>
            <a:pPr indent="-228600" lvl="2" marL="1143000" rtl="0" algn="l">
              <a:lnSpc>
                <a:spcPct val="100000"/>
              </a:lnSpc>
              <a:spcBef>
                <a:spcPts val="320"/>
              </a:spcBef>
              <a:spcAft>
                <a:spcPts val="0"/>
              </a:spcAft>
              <a:buClr>
                <a:schemeClr val="accent2"/>
              </a:buClr>
              <a:buSzPts val="1600"/>
              <a:buNone/>
            </a:pPr>
            <a:r>
              <a:t/>
            </a:r>
            <a:endParaRPr sz="1600">
              <a:solidFill>
                <a:schemeClr val="dk1"/>
              </a:solidFill>
              <a:latin typeface="Tahoma"/>
              <a:ea typeface="Tahoma"/>
              <a:cs typeface="Tahoma"/>
              <a:sym typeface="Tahoma"/>
            </a:endParaRPr>
          </a:p>
          <a:p>
            <a:pPr indent="-285750" lvl="1" marL="742950" rtl="0" algn="l">
              <a:lnSpc>
                <a:spcPct val="100000"/>
              </a:lnSpc>
              <a:spcBef>
                <a:spcPts val="360"/>
              </a:spcBef>
              <a:spcAft>
                <a:spcPts val="0"/>
              </a:spcAft>
              <a:buClr>
                <a:schemeClr val="accent2"/>
              </a:buClr>
              <a:buSzPts val="1800"/>
              <a:buFont typeface="Arial"/>
              <a:buChar char="●"/>
            </a:pPr>
            <a:r>
              <a:rPr lang="en-US" sz="1800">
                <a:solidFill>
                  <a:schemeClr val="dk1"/>
                </a:solidFill>
                <a:latin typeface="Tahoma"/>
                <a:ea typeface="Tahoma"/>
                <a:cs typeface="Tahoma"/>
                <a:sym typeface="Tahoma"/>
              </a:rPr>
              <a:t>Resident Monitor </a:t>
            </a:r>
            <a:endParaRPr/>
          </a:p>
          <a:p>
            <a:pPr indent="-228600" lvl="2" marL="1143000" rtl="0" algn="l">
              <a:lnSpc>
                <a:spcPct val="100000"/>
              </a:lnSpc>
              <a:spcBef>
                <a:spcPts val="320"/>
              </a:spcBef>
              <a:spcAft>
                <a:spcPts val="0"/>
              </a:spcAft>
              <a:buClr>
                <a:schemeClr val="accent2"/>
              </a:buClr>
              <a:buSzPts val="1600"/>
              <a:buFont typeface="Arial"/>
              <a:buChar char="●"/>
            </a:pPr>
            <a:r>
              <a:rPr lang="en-US" sz="1600">
                <a:solidFill>
                  <a:schemeClr val="dk1"/>
                </a:solidFill>
                <a:latin typeface="Tahoma"/>
                <a:ea typeface="Tahoma"/>
                <a:cs typeface="Tahoma"/>
                <a:sym typeface="Tahoma"/>
              </a:rPr>
              <a:t>Holds initial control, control transfers to job and then back to monitor.</a:t>
            </a:r>
            <a:endParaRPr/>
          </a:p>
          <a:p>
            <a:pPr indent="-285750" lvl="1" marL="742950" rtl="0" algn="l">
              <a:lnSpc>
                <a:spcPct val="100000"/>
              </a:lnSpc>
              <a:spcBef>
                <a:spcPts val="360"/>
              </a:spcBef>
              <a:spcAft>
                <a:spcPts val="0"/>
              </a:spcAft>
              <a:buClr>
                <a:schemeClr val="accent2"/>
              </a:buClr>
              <a:buSzPts val="1800"/>
              <a:buFont typeface="Arial"/>
              <a:buChar char="●"/>
            </a:pPr>
            <a:r>
              <a:rPr lang="en-US" sz="1800">
                <a:solidFill>
                  <a:schemeClr val="dk1"/>
                </a:solidFill>
                <a:latin typeface="Tahoma"/>
                <a:ea typeface="Tahoma"/>
                <a:cs typeface="Tahoma"/>
                <a:sym typeface="Tahoma"/>
              </a:rPr>
              <a:t>Problem </a:t>
            </a:r>
            <a:endParaRPr/>
          </a:p>
          <a:p>
            <a:pPr indent="-228600" lvl="2" marL="1143000" rtl="0" algn="l">
              <a:lnSpc>
                <a:spcPct val="100000"/>
              </a:lnSpc>
              <a:spcBef>
                <a:spcPts val="320"/>
              </a:spcBef>
              <a:spcAft>
                <a:spcPts val="0"/>
              </a:spcAft>
              <a:buClr>
                <a:schemeClr val="accent2"/>
              </a:buClr>
              <a:buSzPts val="1600"/>
              <a:buFont typeface="Arial"/>
              <a:buChar char="●"/>
            </a:pPr>
            <a:r>
              <a:rPr lang="en-US" sz="1600">
                <a:solidFill>
                  <a:schemeClr val="dk1"/>
                </a:solidFill>
                <a:latin typeface="Tahoma"/>
                <a:ea typeface="Tahoma"/>
                <a:cs typeface="Tahoma"/>
                <a:sym typeface="Tahoma"/>
              </a:rPr>
              <a:t>Need to distinguish job from job and data from program.</a:t>
            </a:r>
            <a:endParaRPr/>
          </a:p>
        </p:txBody>
      </p:sp>
      <p:sp>
        <p:nvSpPr>
          <p:cNvPr id="371" name="Google Shape;371;p33"/>
          <p:cNvSpPr txBox="1"/>
          <p:nvPr/>
        </p:nvSpPr>
        <p:spPr>
          <a:xfrm>
            <a:off x="8255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lt2"/>
                </a:solidFill>
                <a:latin typeface="Arial"/>
                <a:ea typeface="Arial"/>
                <a:cs typeface="Arial"/>
                <a:sym typeface="Arial"/>
              </a:rPr>
              <a:t>‹#›</a:t>
            </a:fld>
            <a:endParaRPr b="0" i="0" sz="1800" u="none" cap="none" strike="noStrike">
              <a:solidFill>
                <a:schemeClr val="dk1"/>
              </a:solidFill>
              <a:latin typeface="Garamond"/>
              <a:ea typeface="Garamond"/>
              <a:cs typeface="Garamond"/>
              <a:sym typeface="Garamond"/>
            </a:endParaRPr>
          </a:p>
        </p:txBody>
      </p:sp>
      <p:pic>
        <p:nvPicPr>
          <p:cNvPr descr="http://www.computer-history.info/Page4.dir/pages/IBM.7090.dir/images/ibm.7090.jpg" id="372" name="Google Shape;372;p33"/>
          <p:cNvPicPr preferRelativeResize="0"/>
          <p:nvPr/>
        </p:nvPicPr>
        <p:blipFill rotWithShape="1">
          <a:blip r:embed="rId3">
            <a:alphaModFix/>
          </a:blip>
          <a:srcRect b="0" l="0" r="0" t="0"/>
          <a:stretch/>
        </p:blipFill>
        <p:spPr>
          <a:xfrm>
            <a:off x="7869237" y="1814513"/>
            <a:ext cx="3017837" cy="1981200"/>
          </a:xfrm>
          <a:prstGeom prst="rect">
            <a:avLst/>
          </a:prstGeom>
          <a:noFill/>
          <a:ln>
            <a:noFill/>
          </a:ln>
        </p:spPr>
      </p:pic>
      <p:sp>
        <p:nvSpPr>
          <p:cNvPr id="373" name="Google Shape;373;p33"/>
          <p:cNvSpPr txBox="1"/>
          <p:nvPr/>
        </p:nvSpPr>
        <p:spPr>
          <a:xfrm>
            <a:off x="8077200" y="3657601"/>
            <a:ext cx="2051050" cy="276225"/>
          </a:xfrm>
          <a:prstGeom prst="rect">
            <a:avLst/>
          </a:prstGeom>
          <a:solidFill>
            <a:srgbClr val="FFEB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1" lang="en-US" sz="1200" u="none" cap="none" strike="noStrike">
                <a:solidFill>
                  <a:schemeClr val="dk1"/>
                </a:solidFill>
                <a:latin typeface="Times New Roman"/>
                <a:ea typeface="Times New Roman"/>
                <a:cs typeface="Times New Roman"/>
                <a:sym typeface="Times New Roman"/>
              </a:rPr>
              <a:t>From John Ousterhout slides</a:t>
            </a:r>
            <a:endParaRPr b="0" i="0" sz="1800" u="none" cap="none" strike="noStrike">
              <a:solidFill>
                <a:schemeClr val="dk1"/>
              </a:solidFill>
              <a:latin typeface="Garamond"/>
              <a:ea typeface="Garamond"/>
              <a:cs typeface="Garamond"/>
              <a:sym typeface="Garamon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4"/>
          <p:cNvSpPr txBox="1"/>
          <p:nvPr/>
        </p:nvSpPr>
        <p:spPr>
          <a:xfrm>
            <a:off x="8255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lt2"/>
                </a:solidFill>
                <a:latin typeface="Arial"/>
                <a:ea typeface="Arial"/>
                <a:cs typeface="Arial"/>
                <a:sym typeface="Arial"/>
              </a:rPr>
              <a:t>‹#›</a:t>
            </a:fld>
            <a:endParaRPr b="0" i="0" sz="1800" u="none" cap="none" strike="noStrike">
              <a:solidFill>
                <a:schemeClr val="dk1"/>
              </a:solidFill>
              <a:latin typeface="Garamond"/>
              <a:ea typeface="Garamond"/>
              <a:cs typeface="Garamond"/>
              <a:sym typeface="Garamond"/>
            </a:endParaRPr>
          </a:p>
        </p:txBody>
      </p:sp>
      <p:sp>
        <p:nvSpPr>
          <p:cNvPr id="379" name="Google Shape;379;p34"/>
          <p:cNvSpPr txBox="1"/>
          <p:nvPr>
            <p:ph type="title"/>
          </p:nvPr>
        </p:nvSpPr>
        <p:spPr>
          <a:xfrm>
            <a:off x="1930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Supervisor/Operator Control</a:t>
            </a:r>
            <a:endParaRPr/>
          </a:p>
        </p:txBody>
      </p:sp>
      <p:sp>
        <p:nvSpPr>
          <p:cNvPr id="380" name="Google Shape;380;p34"/>
          <p:cNvSpPr txBox="1"/>
          <p:nvPr>
            <p:ph idx="1" type="body"/>
          </p:nvPr>
        </p:nvSpPr>
        <p:spPr>
          <a:xfrm>
            <a:off x="1905000" y="1676400"/>
            <a:ext cx="8255000" cy="4419600"/>
          </a:xfrm>
          <a:prstGeom prst="rect">
            <a:avLst/>
          </a:prstGeom>
          <a:noFill/>
          <a:ln>
            <a:noFill/>
          </a:ln>
        </p:spPr>
        <p:txBody>
          <a:bodyPr anchorCtr="0" anchor="t" bIns="45700" lIns="91425" spcFirstLastPara="1" rIns="91425" wrap="square" tIns="45700">
            <a:noAutofit/>
          </a:bodyPr>
          <a:lstStyle/>
          <a:p>
            <a:pPr indent="-285750" lvl="1" marL="742950" rtl="0" algn="l">
              <a:lnSpc>
                <a:spcPct val="100000"/>
              </a:lnSpc>
              <a:spcBef>
                <a:spcPts val="0"/>
              </a:spcBef>
              <a:spcAft>
                <a:spcPts val="0"/>
              </a:spcAft>
              <a:buClr>
                <a:schemeClr val="accent2"/>
              </a:buClr>
              <a:buSzPts val="2400"/>
              <a:buFont typeface="Arial"/>
              <a:buChar char="●"/>
            </a:pPr>
            <a:r>
              <a:rPr lang="en-US" sz="2400">
                <a:solidFill>
                  <a:schemeClr val="dk1"/>
                </a:solidFill>
                <a:latin typeface="Tahoma"/>
                <a:ea typeface="Tahoma"/>
                <a:cs typeface="Tahoma"/>
                <a:sym typeface="Tahoma"/>
              </a:rPr>
              <a:t>Secure monitor that controls job processing</a:t>
            </a:r>
            <a:endParaRPr/>
          </a:p>
          <a:p>
            <a:pPr indent="-228600" lvl="2" marL="1143000" rtl="0" algn="l">
              <a:lnSpc>
                <a:spcPct val="100000"/>
              </a:lnSpc>
              <a:spcBef>
                <a:spcPts val="320"/>
              </a:spcBef>
              <a:spcAft>
                <a:spcPts val="0"/>
              </a:spcAft>
              <a:buClr>
                <a:schemeClr val="accent2"/>
              </a:buClr>
              <a:buSzPts val="1600"/>
              <a:buFont typeface="Arial"/>
              <a:buChar char="●"/>
            </a:pPr>
            <a:r>
              <a:rPr lang="en-US" sz="1600">
                <a:solidFill>
                  <a:schemeClr val="dk1"/>
                </a:solidFill>
                <a:latin typeface="Tahoma"/>
                <a:ea typeface="Tahoma"/>
                <a:cs typeface="Tahoma"/>
                <a:sym typeface="Tahoma"/>
              </a:rPr>
              <a:t>Special cards indicate what to do.</a:t>
            </a:r>
            <a:endParaRPr/>
          </a:p>
          <a:p>
            <a:pPr indent="-228600" lvl="2" marL="1143000" rtl="0" algn="l">
              <a:lnSpc>
                <a:spcPct val="100000"/>
              </a:lnSpc>
              <a:spcBef>
                <a:spcPts val="320"/>
              </a:spcBef>
              <a:spcAft>
                <a:spcPts val="0"/>
              </a:spcAft>
              <a:buClr>
                <a:schemeClr val="accent2"/>
              </a:buClr>
              <a:buSzPts val="1600"/>
              <a:buFont typeface="Arial"/>
              <a:buChar char="●"/>
            </a:pPr>
            <a:r>
              <a:rPr lang="en-US" sz="1600">
                <a:solidFill>
                  <a:schemeClr val="dk1"/>
                </a:solidFill>
                <a:latin typeface="Tahoma"/>
                <a:ea typeface="Tahoma"/>
                <a:cs typeface="Tahoma"/>
                <a:sym typeface="Tahoma"/>
              </a:rPr>
              <a:t>User program prevented from performing I/O</a:t>
            </a:r>
            <a:endParaRPr/>
          </a:p>
          <a:p>
            <a:pPr indent="-285750" lvl="1" marL="742950" rtl="0" algn="l">
              <a:lnSpc>
                <a:spcPct val="100000"/>
              </a:lnSpc>
              <a:spcBef>
                <a:spcPts val="480"/>
              </a:spcBef>
              <a:spcAft>
                <a:spcPts val="0"/>
              </a:spcAft>
              <a:buClr>
                <a:schemeClr val="accent2"/>
              </a:buClr>
              <a:buSzPts val="2400"/>
              <a:buFont typeface="Arial"/>
              <a:buChar char="●"/>
            </a:pPr>
            <a:r>
              <a:rPr lang="en-US" sz="2400">
                <a:solidFill>
                  <a:schemeClr val="dk1"/>
                </a:solidFill>
                <a:latin typeface="Tahoma"/>
                <a:ea typeface="Tahoma"/>
                <a:cs typeface="Tahoma"/>
                <a:sym typeface="Tahoma"/>
              </a:rPr>
              <a:t>Separate user from computer</a:t>
            </a:r>
            <a:endParaRPr/>
          </a:p>
          <a:p>
            <a:pPr indent="-228600" lvl="2" marL="1143000" rtl="0" algn="l">
              <a:lnSpc>
                <a:spcPct val="100000"/>
              </a:lnSpc>
              <a:spcBef>
                <a:spcPts val="320"/>
              </a:spcBef>
              <a:spcAft>
                <a:spcPts val="0"/>
              </a:spcAft>
              <a:buClr>
                <a:schemeClr val="accent2"/>
              </a:buClr>
              <a:buSzPts val="1600"/>
              <a:buFont typeface="Arial"/>
              <a:buChar char="●"/>
            </a:pPr>
            <a:r>
              <a:rPr lang="en-US" sz="1600">
                <a:solidFill>
                  <a:schemeClr val="dk1"/>
                </a:solidFill>
                <a:latin typeface="Tahoma"/>
                <a:ea typeface="Tahoma"/>
                <a:cs typeface="Tahoma"/>
                <a:sym typeface="Tahoma"/>
              </a:rPr>
              <a:t>User submits card deck</a:t>
            </a:r>
            <a:endParaRPr/>
          </a:p>
          <a:p>
            <a:pPr indent="-228600" lvl="2" marL="1143000" rtl="0" algn="l">
              <a:lnSpc>
                <a:spcPct val="100000"/>
              </a:lnSpc>
              <a:spcBef>
                <a:spcPts val="320"/>
              </a:spcBef>
              <a:spcAft>
                <a:spcPts val="0"/>
              </a:spcAft>
              <a:buClr>
                <a:schemeClr val="accent2"/>
              </a:buClr>
              <a:buSzPts val="1600"/>
              <a:buFont typeface="Arial"/>
              <a:buChar char="●"/>
            </a:pPr>
            <a:r>
              <a:rPr lang="en-US" sz="1600">
                <a:solidFill>
                  <a:schemeClr val="dk1"/>
                </a:solidFill>
                <a:latin typeface="Tahoma"/>
                <a:ea typeface="Tahoma"/>
                <a:cs typeface="Tahoma"/>
                <a:sym typeface="Tahoma"/>
              </a:rPr>
              <a:t>cards put on tape</a:t>
            </a:r>
            <a:endParaRPr/>
          </a:p>
          <a:p>
            <a:pPr indent="-228600" lvl="2" marL="1143000" rtl="0" algn="l">
              <a:lnSpc>
                <a:spcPct val="100000"/>
              </a:lnSpc>
              <a:spcBef>
                <a:spcPts val="320"/>
              </a:spcBef>
              <a:spcAft>
                <a:spcPts val="0"/>
              </a:spcAft>
              <a:buClr>
                <a:schemeClr val="accent2"/>
              </a:buClr>
              <a:buSzPts val="1600"/>
              <a:buFont typeface="Arial"/>
              <a:buChar char="●"/>
            </a:pPr>
            <a:r>
              <a:rPr lang="en-US" sz="1600">
                <a:solidFill>
                  <a:schemeClr val="dk1"/>
                </a:solidFill>
                <a:latin typeface="Tahoma"/>
                <a:ea typeface="Tahoma"/>
                <a:cs typeface="Tahoma"/>
                <a:sym typeface="Tahoma"/>
              </a:rPr>
              <a:t>tape processed by operator</a:t>
            </a:r>
            <a:endParaRPr/>
          </a:p>
          <a:p>
            <a:pPr indent="-228600" lvl="2" marL="1143000" rtl="0" algn="l">
              <a:lnSpc>
                <a:spcPct val="100000"/>
              </a:lnSpc>
              <a:spcBef>
                <a:spcPts val="320"/>
              </a:spcBef>
              <a:spcAft>
                <a:spcPts val="0"/>
              </a:spcAft>
              <a:buClr>
                <a:schemeClr val="accent2"/>
              </a:buClr>
              <a:buSzPts val="1600"/>
              <a:buFont typeface="Arial"/>
              <a:buChar char="●"/>
            </a:pPr>
            <a:r>
              <a:rPr lang="en-US" sz="1600">
                <a:solidFill>
                  <a:schemeClr val="dk1"/>
                </a:solidFill>
                <a:latin typeface="Tahoma"/>
                <a:ea typeface="Tahoma"/>
                <a:cs typeface="Tahoma"/>
                <a:sym typeface="Tahoma"/>
              </a:rPr>
              <a:t>output written to tape</a:t>
            </a:r>
            <a:endParaRPr/>
          </a:p>
          <a:p>
            <a:pPr indent="-228600" lvl="2" marL="1143000" rtl="0" algn="l">
              <a:lnSpc>
                <a:spcPct val="100000"/>
              </a:lnSpc>
              <a:spcBef>
                <a:spcPts val="320"/>
              </a:spcBef>
              <a:spcAft>
                <a:spcPts val="0"/>
              </a:spcAft>
              <a:buClr>
                <a:schemeClr val="accent2"/>
              </a:buClr>
              <a:buSzPts val="1600"/>
              <a:buFont typeface="Arial"/>
              <a:buChar char="●"/>
            </a:pPr>
            <a:r>
              <a:rPr lang="en-US" sz="1600">
                <a:solidFill>
                  <a:schemeClr val="dk1"/>
                </a:solidFill>
                <a:latin typeface="Tahoma"/>
                <a:ea typeface="Tahoma"/>
                <a:cs typeface="Tahoma"/>
                <a:sym typeface="Tahoma"/>
              </a:rPr>
              <a:t>tape printed on printer</a:t>
            </a:r>
            <a:endParaRPr/>
          </a:p>
          <a:p>
            <a:pPr indent="-285750" lvl="1" marL="742950" rtl="0" algn="l">
              <a:lnSpc>
                <a:spcPct val="100000"/>
              </a:lnSpc>
              <a:spcBef>
                <a:spcPts val="480"/>
              </a:spcBef>
              <a:spcAft>
                <a:spcPts val="0"/>
              </a:spcAft>
              <a:buClr>
                <a:schemeClr val="accent2"/>
              </a:buClr>
              <a:buSzPts val="2400"/>
              <a:buFont typeface="Arial"/>
              <a:buChar char="●"/>
            </a:pPr>
            <a:r>
              <a:rPr lang="en-US" sz="2400">
                <a:solidFill>
                  <a:srgbClr val="C00000"/>
                </a:solidFill>
                <a:latin typeface="Tahoma"/>
                <a:ea typeface="Tahoma"/>
                <a:cs typeface="Tahoma"/>
                <a:sym typeface="Tahoma"/>
              </a:rPr>
              <a:t>Problems</a:t>
            </a:r>
            <a:endParaRPr/>
          </a:p>
          <a:p>
            <a:pPr indent="-228600" lvl="2" marL="1143000" rtl="0" algn="l">
              <a:lnSpc>
                <a:spcPct val="100000"/>
              </a:lnSpc>
              <a:spcBef>
                <a:spcPts val="360"/>
              </a:spcBef>
              <a:spcAft>
                <a:spcPts val="0"/>
              </a:spcAft>
              <a:buClr>
                <a:schemeClr val="accent2"/>
              </a:buClr>
              <a:buSzPts val="1800"/>
              <a:buFont typeface="Arial"/>
              <a:buChar char="●"/>
            </a:pPr>
            <a:r>
              <a:rPr lang="en-US">
                <a:solidFill>
                  <a:srgbClr val="C00000"/>
                </a:solidFill>
                <a:latin typeface="Tahoma"/>
                <a:ea typeface="Tahoma"/>
                <a:cs typeface="Tahoma"/>
                <a:sym typeface="Tahoma"/>
              </a:rPr>
              <a:t>Long turnaround time - up to 2 DAYS!!!</a:t>
            </a:r>
            <a:endParaRPr/>
          </a:p>
          <a:p>
            <a:pPr indent="-228600" lvl="2" marL="1143000" rtl="0" algn="l">
              <a:lnSpc>
                <a:spcPct val="100000"/>
              </a:lnSpc>
              <a:spcBef>
                <a:spcPts val="400"/>
              </a:spcBef>
              <a:spcAft>
                <a:spcPts val="0"/>
              </a:spcAft>
              <a:buClr>
                <a:schemeClr val="accent2"/>
              </a:buClr>
              <a:buSzPts val="1800"/>
              <a:buFont typeface="Arial"/>
              <a:buChar char="●"/>
            </a:pPr>
            <a:r>
              <a:rPr lang="en-US">
                <a:solidFill>
                  <a:srgbClr val="C00000"/>
                </a:solidFill>
                <a:latin typeface="Tahoma"/>
                <a:ea typeface="Tahoma"/>
                <a:cs typeface="Tahoma"/>
                <a:sym typeface="Tahoma"/>
              </a:rPr>
              <a:t>Low CPU utilization</a:t>
            </a:r>
            <a:r>
              <a:rPr lang="en-US" sz="2000">
                <a:solidFill>
                  <a:srgbClr val="C00000"/>
                </a:solidFill>
                <a:latin typeface="Tahoma"/>
                <a:ea typeface="Tahoma"/>
                <a:cs typeface="Tahoma"/>
                <a:sym typeface="Tahoma"/>
              </a:rPr>
              <a:t> </a:t>
            </a:r>
            <a:endParaRPr/>
          </a:p>
          <a:p>
            <a:pPr indent="-228600" lvl="3" marL="1600200" rtl="0" algn="l">
              <a:lnSpc>
                <a:spcPct val="100000"/>
              </a:lnSpc>
              <a:spcBef>
                <a:spcPts val="320"/>
              </a:spcBef>
              <a:spcAft>
                <a:spcPts val="0"/>
              </a:spcAft>
              <a:buClr>
                <a:schemeClr val="accent2"/>
              </a:buClr>
              <a:buSzPts val="1600"/>
              <a:buFont typeface="Tahoma"/>
              <a:buChar char="•"/>
            </a:pPr>
            <a:r>
              <a:rPr lang="en-US">
                <a:solidFill>
                  <a:srgbClr val="C00000"/>
                </a:solidFill>
                <a:latin typeface="Tahoma"/>
                <a:ea typeface="Tahoma"/>
                <a:cs typeface="Tahoma"/>
                <a:sym typeface="Tahoma"/>
              </a:rPr>
              <a:t>I/O and CPU could not overlap;   slow mechanical devices.</a:t>
            </a:r>
            <a:endParaRPr/>
          </a:p>
        </p:txBody>
      </p:sp>
      <p:pic>
        <p:nvPicPr>
          <p:cNvPr descr="http://www.computer-history.info/Page4.dir/pages/IBM.7090.dir/images/Picture.9.jpg" id="381" name="Google Shape;381;p34"/>
          <p:cNvPicPr preferRelativeResize="0"/>
          <p:nvPr/>
        </p:nvPicPr>
        <p:blipFill rotWithShape="1">
          <a:blip r:embed="rId3">
            <a:alphaModFix/>
          </a:blip>
          <a:srcRect b="0" l="0" r="0" t="0"/>
          <a:stretch/>
        </p:blipFill>
        <p:spPr>
          <a:xfrm>
            <a:off x="6781800" y="2667000"/>
            <a:ext cx="3200400" cy="2432050"/>
          </a:xfrm>
          <a:prstGeom prst="rect">
            <a:avLst/>
          </a:prstGeom>
          <a:noFill/>
          <a:ln>
            <a:noFill/>
          </a:ln>
        </p:spPr>
      </p:pic>
      <p:sp>
        <p:nvSpPr>
          <p:cNvPr id="382" name="Google Shape;382;p34"/>
          <p:cNvSpPr txBox="1"/>
          <p:nvPr/>
        </p:nvSpPr>
        <p:spPr>
          <a:xfrm>
            <a:off x="8915401" y="2667001"/>
            <a:ext cx="1057275" cy="338137"/>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Times New Roman"/>
                <a:ea typeface="Times New Roman"/>
                <a:cs typeface="Times New Roman"/>
                <a:sym typeface="Times New Roman"/>
              </a:rPr>
              <a:t>IBM 7094</a:t>
            </a:r>
            <a:endParaRPr b="0" i="0" sz="1800" u="none" cap="none" strike="noStrike">
              <a:solidFill>
                <a:schemeClr val="dk1"/>
              </a:solidFill>
              <a:latin typeface="Garamond"/>
              <a:ea typeface="Garamond"/>
              <a:cs typeface="Garamond"/>
              <a:sym typeface="Garamond"/>
            </a:endParaRPr>
          </a:p>
        </p:txBody>
      </p:sp>
      <p:sp>
        <p:nvSpPr>
          <p:cNvPr id="383" name="Google Shape;383;p34"/>
          <p:cNvSpPr txBox="1"/>
          <p:nvPr/>
        </p:nvSpPr>
        <p:spPr>
          <a:xfrm>
            <a:off x="6781800" y="4800601"/>
            <a:ext cx="2051050" cy="276225"/>
          </a:xfrm>
          <a:prstGeom prst="rect">
            <a:avLst/>
          </a:prstGeom>
          <a:solidFill>
            <a:srgbClr val="FFEB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1" lang="en-US" sz="1200" u="none" cap="none" strike="noStrike">
                <a:solidFill>
                  <a:schemeClr val="dk1"/>
                </a:solidFill>
                <a:latin typeface="Times New Roman"/>
                <a:ea typeface="Times New Roman"/>
                <a:cs typeface="Times New Roman"/>
                <a:sym typeface="Times New Roman"/>
              </a:rPr>
              <a:t>From John Ousterhout slides</a:t>
            </a:r>
            <a:endParaRPr b="0" i="0" sz="1800" u="none" cap="none" strike="noStrike">
              <a:solidFill>
                <a:schemeClr val="dk1"/>
              </a:solidFill>
              <a:latin typeface="Garamond"/>
              <a:ea typeface="Garamond"/>
              <a:cs typeface="Garamond"/>
              <a:sym typeface="Garamon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5"/>
          <p:cNvSpPr txBox="1"/>
          <p:nvPr/>
        </p:nvSpPr>
        <p:spPr>
          <a:xfrm>
            <a:off x="8255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lt2"/>
                </a:solidFill>
                <a:latin typeface="Arial"/>
                <a:ea typeface="Arial"/>
                <a:cs typeface="Arial"/>
                <a:sym typeface="Arial"/>
              </a:rPr>
              <a:t>‹#›</a:t>
            </a:fld>
            <a:endParaRPr b="0" i="0" sz="1800" u="none" cap="none" strike="noStrike">
              <a:solidFill>
                <a:schemeClr val="dk1"/>
              </a:solidFill>
              <a:latin typeface="Garamond"/>
              <a:ea typeface="Garamond"/>
              <a:cs typeface="Garamond"/>
              <a:sym typeface="Garamond"/>
            </a:endParaRPr>
          </a:p>
        </p:txBody>
      </p:sp>
      <p:sp>
        <p:nvSpPr>
          <p:cNvPr id="389" name="Google Shape;389;p35"/>
          <p:cNvSpPr txBox="1"/>
          <p:nvPr>
            <p:ph type="title"/>
          </p:nvPr>
        </p:nvSpPr>
        <p:spPr>
          <a:xfrm>
            <a:off x="1930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Batch Systems - Issues</a:t>
            </a:r>
            <a:endParaRPr/>
          </a:p>
        </p:txBody>
      </p:sp>
      <p:sp>
        <p:nvSpPr>
          <p:cNvPr id="390" name="Google Shape;390;p35"/>
          <p:cNvSpPr txBox="1"/>
          <p:nvPr>
            <p:ph idx="1" type="body"/>
          </p:nvPr>
        </p:nvSpPr>
        <p:spPr>
          <a:xfrm>
            <a:off x="1905000" y="1676400"/>
            <a:ext cx="8255000" cy="4419600"/>
          </a:xfrm>
          <a:prstGeom prst="rect">
            <a:avLst/>
          </a:prstGeom>
          <a:noFill/>
          <a:ln>
            <a:noFill/>
          </a:ln>
        </p:spPr>
        <p:txBody>
          <a:bodyPr anchorCtr="0" anchor="t" bIns="45700" lIns="91425" spcFirstLastPara="1" rIns="91425" wrap="square" tIns="45700">
            <a:noAutofit/>
          </a:bodyPr>
          <a:lstStyle/>
          <a:p>
            <a:pPr indent="-285750" lvl="1" marL="742950" rtl="0" algn="l">
              <a:lnSpc>
                <a:spcPct val="100000"/>
              </a:lnSpc>
              <a:spcBef>
                <a:spcPts val="0"/>
              </a:spcBef>
              <a:spcAft>
                <a:spcPts val="0"/>
              </a:spcAft>
              <a:buClr>
                <a:schemeClr val="accent2"/>
              </a:buClr>
              <a:buSzPts val="2400"/>
              <a:buFont typeface="Arial"/>
              <a:buChar char="●"/>
            </a:pPr>
            <a:r>
              <a:rPr lang="en-US" sz="2400">
                <a:solidFill>
                  <a:schemeClr val="dk1"/>
                </a:solidFill>
                <a:latin typeface="Tahoma"/>
                <a:ea typeface="Tahoma"/>
                <a:cs typeface="Tahoma"/>
                <a:sym typeface="Tahoma"/>
              </a:rPr>
              <a:t>Solutions to speed up I/O:</a:t>
            </a:r>
            <a:endParaRPr/>
          </a:p>
          <a:p>
            <a:pPr indent="-285750" lvl="1" marL="742950" rtl="0" algn="l">
              <a:lnSpc>
                <a:spcPct val="100000"/>
              </a:lnSpc>
              <a:spcBef>
                <a:spcPts val="360"/>
              </a:spcBef>
              <a:spcAft>
                <a:spcPts val="0"/>
              </a:spcAft>
              <a:buClr>
                <a:schemeClr val="accent2"/>
              </a:buClr>
              <a:buSzPts val="1800"/>
              <a:buFont typeface="Arial"/>
              <a:buChar char="●"/>
            </a:pPr>
            <a:r>
              <a:rPr lang="en-US" sz="1800">
                <a:solidFill>
                  <a:schemeClr val="dk1"/>
                </a:solidFill>
                <a:latin typeface="Tahoma"/>
                <a:ea typeface="Tahoma"/>
                <a:cs typeface="Tahoma"/>
                <a:sym typeface="Tahoma"/>
              </a:rPr>
              <a:t>Offline Processing</a:t>
            </a:r>
            <a:endParaRPr/>
          </a:p>
          <a:p>
            <a:pPr indent="-228600" lvl="2" marL="1143000" rtl="0" algn="l">
              <a:lnSpc>
                <a:spcPct val="100000"/>
              </a:lnSpc>
              <a:spcBef>
                <a:spcPts val="320"/>
              </a:spcBef>
              <a:spcAft>
                <a:spcPts val="0"/>
              </a:spcAft>
              <a:buClr>
                <a:schemeClr val="accent2"/>
              </a:buClr>
              <a:buSzPts val="1600"/>
              <a:buFont typeface="Arial"/>
              <a:buChar char="●"/>
            </a:pPr>
            <a:r>
              <a:rPr lang="en-US" sz="1600">
                <a:solidFill>
                  <a:schemeClr val="dk1"/>
                </a:solidFill>
                <a:latin typeface="Tahoma"/>
                <a:ea typeface="Tahoma"/>
                <a:cs typeface="Tahoma"/>
                <a:sym typeface="Tahoma"/>
              </a:rPr>
              <a:t>load jobs into memory from tapes, card reading and line printing are done offline.</a:t>
            </a:r>
            <a:endParaRPr/>
          </a:p>
          <a:p>
            <a:pPr indent="-285750" lvl="1" marL="742950" rtl="0" algn="l">
              <a:lnSpc>
                <a:spcPct val="100000"/>
              </a:lnSpc>
              <a:spcBef>
                <a:spcPts val="360"/>
              </a:spcBef>
              <a:spcAft>
                <a:spcPts val="0"/>
              </a:spcAft>
              <a:buClr>
                <a:schemeClr val="accent2"/>
              </a:buClr>
              <a:buSzPts val="1800"/>
              <a:buFont typeface="Arial"/>
              <a:buChar char="●"/>
            </a:pPr>
            <a:r>
              <a:rPr lang="en-US" sz="1800">
                <a:solidFill>
                  <a:schemeClr val="dk1"/>
                </a:solidFill>
                <a:latin typeface="Tahoma"/>
                <a:ea typeface="Tahoma"/>
                <a:cs typeface="Tahoma"/>
                <a:sym typeface="Tahoma"/>
              </a:rPr>
              <a:t>Spooling </a:t>
            </a:r>
            <a:endParaRPr/>
          </a:p>
          <a:p>
            <a:pPr indent="-228600" lvl="2" marL="1143000" rtl="0" algn="l">
              <a:lnSpc>
                <a:spcPct val="100000"/>
              </a:lnSpc>
              <a:spcBef>
                <a:spcPts val="320"/>
              </a:spcBef>
              <a:spcAft>
                <a:spcPts val="0"/>
              </a:spcAft>
              <a:buClr>
                <a:schemeClr val="accent2"/>
              </a:buClr>
              <a:buSzPts val="1600"/>
              <a:buFont typeface="Arial"/>
              <a:buChar char="●"/>
            </a:pPr>
            <a:r>
              <a:rPr lang="en-US" sz="1600">
                <a:solidFill>
                  <a:schemeClr val="dk1"/>
                </a:solidFill>
                <a:latin typeface="Tahoma"/>
                <a:ea typeface="Tahoma"/>
                <a:cs typeface="Tahoma"/>
                <a:sym typeface="Tahoma"/>
              </a:rPr>
              <a:t>Use disk (random access device) as large storage for reading as many input files as  possible and storing output files until output devices are ready to accept them.</a:t>
            </a:r>
            <a:endParaRPr/>
          </a:p>
          <a:p>
            <a:pPr indent="-228600" lvl="2" marL="1143000" rtl="0" algn="l">
              <a:lnSpc>
                <a:spcPct val="100000"/>
              </a:lnSpc>
              <a:spcBef>
                <a:spcPts val="320"/>
              </a:spcBef>
              <a:spcAft>
                <a:spcPts val="0"/>
              </a:spcAft>
              <a:buClr>
                <a:schemeClr val="accent2"/>
              </a:buClr>
              <a:buSzPts val="1600"/>
              <a:buFont typeface="Arial"/>
              <a:buChar char="●"/>
            </a:pPr>
            <a:r>
              <a:rPr lang="en-US" sz="1600">
                <a:solidFill>
                  <a:schemeClr val="dk1"/>
                </a:solidFill>
                <a:latin typeface="Tahoma"/>
                <a:ea typeface="Tahoma"/>
                <a:cs typeface="Tahoma"/>
                <a:sym typeface="Tahoma"/>
              </a:rPr>
              <a:t>Allows overlap -  I/O of one job with computation of another.</a:t>
            </a:r>
            <a:endParaRPr/>
          </a:p>
          <a:p>
            <a:pPr indent="-228600" lvl="2" marL="1143000" rtl="0" algn="l">
              <a:lnSpc>
                <a:spcPct val="100000"/>
              </a:lnSpc>
              <a:spcBef>
                <a:spcPts val="320"/>
              </a:spcBef>
              <a:spcAft>
                <a:spcPts val="0"/>
              </a:spcAft>
              <a:buClr>
                <a:schemeClr val="accent2"/>
              </a:buClr>
              <a:buSzPts val="1600"/>
              <a:buFont typeface="Arial"/>
              <a:buChar char="●"/>
            </a:pPr>
            <a:r>
              <a:rPr lang="en-US" sz="1600">
                <a:solidFill>
                  <a:schemeClr val="dk1"/>
                </a:solidFill>
                <a:latin typeface="Tahoma"/>
                <a:ea typeface="Tahoma"/>
                <a:cs typeface="Tahoma"/>
                <a:sym typeface="Tahoma"/>
              </a:rPr>
              <a:t>Introduces notion of a job pool that allows OS choose next job to run so as to increase CPU utilization.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36"/>
          <p:cNvSpPr txBox="1"/>
          <p:nvPr/>
        </p:nvSpPr>
        <p:spPr>
          <a:xfrm>
            <a:off x="8255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lt2"/>
                </a:solidFill>
                <a:latin typeface="Arial"/>
                <a:ea typeface="Arial"/>
                <a:cs typeface="Arial"/>
                <a:sym typeface="Arial"/>
              </a:rPr>
              <a:t>‹#›</a:t>
            </a:fld>
            <a:endParaRPr b="0" i="0" sz="1800" u="none" cap="none" strike="noStrike">
              <a:solidFill>
                <a:schemeClr val="dk1"/>
              </a:solidFill>
              <a:latin typeface="Garamond"/>
              <a:ea typeface="Garamond"/>
              <a:cs typeface="Garamond"/>
              <a:sym typeface="Garamond"/>
            </a:endParaRPr>
          </a:p>
        </p:txBody>
      </p:sp>
      <p:sp>
        <p:nvSpPr>
          <p:cNvPr id="396" name="Google Shape;396;p36"/>
          <p:cNvSpPr txBox="1"/>
          <p:nvPr>
            <p:ph type="title"/>
          </p:nvPr>
        </p:nvSpPr>
        <p:spPr>
          <a:xfrm>
            <a:off x="1930400" y="228600"/>
            <a:ext cx="7772400" cy="55245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Speeding up I/O</a:t>
            </a:r>
            <a:endParaRPr/>
          </a:p>
        </p:txBody>
      </p:sp>
      <p:pic>
        <p:nvPicPr>
          <p:cNvPr descr="img9" id="397" name="Google Shape;397;p36"/>
          <p:cNvPicPr preferRelativeResize="0"/>
          <p:nvPr>
            <p:ph idx="1" type="body"/>
          </p:nvPr>
        </p:nvPicPr>
        <p:blipFill rotWithShape="1">
          <a:blip r:embed="rId3">
            <a:alphaModFix/>
          </a:blip>
          <a:srcRect b="0" l="0" r="0" t="0"/>
          <a:stretch/>
        </p:blipFill>
        <p:spPr>
          <a:xfrm>
            <a:off x="2843213" y="1114425"/>
            <a:ext cx="5411787" cy="49625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7"/>
          <p:cNvSpPr txBox="1"/>
          <p:nvPr/>
        </p:nvSpPr>
        <p:spPr>
          <a:xfrm>
            <a:off x="8255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lt2"/>
                </a:solidFill>
                <a:latin typeface="Arial"/>
                <a:ea typeface="Arial"/>
                <a:cs typeface="Arial"/>
                <a:sym typeface="Arial"/>
              </a:rPr>
              <a:t>‹#›</a:t>
            </a:fld>
            <a:endParaRPr b="0" i="0" sz="1800" u="none" cap="none" strike="noStrike">
              <a:solidFill>
                <a:schemeClr val="dk1"/>
              </a:solidFill>
              <a:latin typeface="Garamond"/>
              <a:ea typeface="Garamond"/>
              <a:cs typeface="Garamond"/>
              <a:sym typeface="Garamond"/>
            </a:endParaRPr>
          </a:p>
        </p:txBody>
      </p:sp>
      <p:sp>
        <p:nvSpPr>
          <p:cNvPr id="403" name="Google Shape;403;p37"/>
          <p:cNvSpPr txBox="1"/>
          <p:nvPr>
            <p:ph type="title"/>
          </p:nvPr>
        </p:nvSpPr>
        <p:spPr>
          <a:xfrm>
            <a:off x="1603375" y="676275"/>
            <a:ext cx="898525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Batch Systems - I/O completion</a:t>
            </a:r>
            <a:endParaRPr/>
          </a:p>
        </p:txBody>
      </p:sp>
      <p:sp>
        <p:nvSpPr>
          <p:cNvPr id="404" name="Google Shape;404;p37"/>
          <p:cNvSpPr txBox="1"/>
          <p:nvPr>
            <p:ph idx="1" type="body"/>
          </p:nvPr>
        </p:nvSpPr>
        <p:spPr>
          <a:xfrm>
            <a:off x="842963" y="2000250"/>
            <a:ext cx="9317037" cy="40957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800"/>
              <a:buFont typeface="Arial"/>
              <a:buChar char="●"/>
            </a:pPr>
            <a:r>
              <a:rPr lang="en-US" sz="2800">
                <a:solidFill>
                  <a:schemeClr val="dk1"/>
                </a:solidFill>
                <a:latin typeface="Tahoma"/>
                <a:ea typeface="Tahoma"/>
                <a:cs typeface="Tahoma"/>
                <a:sym typeface="Tahoma"/>
              </a:rPr>
              <a:t>How do we know that I/O is complete?</a:t>
            </a:r>
            <a:endParaRPr/>
          </a:p>
          <a:p>
            <a:pPr indent="-285750" lvl="1" marL="742950" rtl="0" algn="l">
              <a:lnSpc>
                <a:spcPct val="100000"/>
              </a:lnSpc>
              <a:spcBef>
                <a:spcPts val="480"/>
              </a:spcBef>
              <a:spcAft>
                <a:spcPts val="0"/>
              </a:spcAft>
              <a:buClr>
                <a:schemeClr val="accent2"/>
              </a:buClr>
              <a:buSzPts val="2400"/>
              <a:buFont typeface="Arial"/>
              <a:buChar char="●"/>
            </a:pPr>
            <a:r>
              <a:rPr lang="en-US" sz="2400">
                <a:solidFill>
                  <a:schemeClr val="dk1"/>
                </a:solidFill>
                <a:latin typeface="Tahoma"/>
                <a:ea typeface="Tahoma"/>
                <a:cs typeface="Tahoma"/>
                <a:sym typeface="Tahoma"/>
              </a:rPr>
              <a:t>Polling:</a:t>
            </a:r>
            <a:endParaRPr/>
          </a:p>
          <a:p>
            <a:pPr indent="-228600" lvl="2" marL="1143000" rtl="0" algn="l">
              <a:lnSpc>
                <a:spcPct val="100000"/>
              </a:lnSpc>
              <a:spcBef>
                <a:spcPts val="400"/>
              </a:spcBef>
              <a:spcAft>
                <a:spcPts val="0"/>
              </a:spcAft>
              <a:buClr>
                <a:schemeClr val="accent2"/>
              </a:buClr>
              <a:buSzPts val="2000"/>
              <a:buFont typeface="Arial"/>
              <a:buChar char="●"/>
            </a:pPr>
            <a:r>
              <a:rPr lang="en-US" sz="2000">
                <a:solidFill>
                  <a:schemeClr val="dk1"/>
                </a:solidFill>
                <a:latin typeface="Tahoma"/>
                <a:ea typeface="Tahoma"/>
                <a:cs typeface="Tahoma"/>
                <a:sym typeface="Tahoma"/>
              </a:rPr>
              <a:t>Device sets a flag when it is busy.</a:t>
            </a:r>
            <a:endParaRPr/>
          </a:p>
          <a:p>
            <a:pPr indent="-228600" lvl="2" marL="1143000" rtl="0" algn="l">
              <a:lnSpc>
                <a:spcPct val="100000"/>
              </a:lnSpc>
              <a:spcBef>
                <a:spcPts val="400"/>
              </a:spcBef>
              <a:spcAft>
                <a:spcPts val="0"/>
              </a:spcAft>
              <a:buClr>
                <a:schemeClr val="accent2"/>
              </a:buClr>
              <a:buSzPts val="2000"/>
              <a:buFont typeface="Arial"/>
              <a:buChar char="●"/>
            </a:pPr>
            <a:r>
              <a:rPr lang="en-US" sz="2000">
                <a:solidFill>
                  <a:schemeClr val="dk1"/>
                </a:solidFill>
                <a:latin typeface="Tahoma"/>
                <a:ea typeface="Tahoma"/>
                <a:cs typeface="Tahoma"/>
                <a:sym typeface="Tahoma"/>
              </a:rPr>
              <a:t>Program tests the flag in a loop waiting for completion of I/O.</a:t>
            </a:r>
            <a:endParaRPr/>
          </a:p>
          <a:p>
            <a:pPr indent="-285750" lvl="1" marL="742950" rtl="0" algn="l">
              <a:lnSpc>
                <a:spcPct val="100000"/>
              </a:lnSpc>
              <a:spcBef>
                <a:spcPts val="480"/>
              </a:spcBef>
              <a:spcAft>
                <a:spcPts val="0"/>
              </a:spcAft>
              <a:buClr>
                <a:schemeClr val="accent2"/>
              </a:buClr>
              <a:buSzPts val="2400"/>
              <a:buFont typeface="Arial"/>
              <a:buChar char="●"/>
            </a:pPr>
            <a:r>
              <a:rPr lang="en-US" sz="2400">
                <a:solidFill>
                  <a:schemeClr val="dk1"/>
                </a:solidFill>
                <a:latin typeface="Tahoma"/>
                <a:ea typeface="Tahoma"/>
                <a:cs typeface="Tahoma"/>
                <a:sym typeface="Tahoma"/>
              </a:rPr>
              <a:t>Interrupts:</a:t>
            </a:r>
            <a:endParaRPr/>
          </a:p>
          <a:p>
            <a:pPr indent="-228600" lvl="2" marL="1143000" rtl="0" algn="l">
              <a:lnSpc>
                <a:spcPct val="100000"/>
              </a:lnSpc>
              <a:spcBef>
                <a:spcPts val="400"/>
              </a:spcBef>
              <a:spcAft>
                <a:spcPts val="0"/>
              </a:spcAft>
              <a:buClr>
                <a:schemeClr val="accent2"/>
              </a:buClr>
              <a:buSzPts val="2000"/>
              <a:buFont typeface="Arial"/>
              <a:buChar char="●"/>
            </a:pPr>
            <a:r>
              <a:rPr lang="en-US" sz="2000">
                <a:solidFill>
                  <a:schemeClr val="dk1"/>
                </a:solidFill>
                <a:latin typeface="Tahoma"/>
                <a:ea typeface="Tahoma"/>
                <a:cs typeface="Tahoma"/>
                <a:sym typeface="Tahoma"/>
              </a:rPr>
              <a:t>On completion of I/O, device forces CPU to jump to a specific instruction address that contains the interrupt service routine.</a:t>
            </a:r>
            <a:endParaRPr/>
          </a:p>
          <a:p>
            <a:pPr indent="-228600" lvl="2" marL="1143000" rtl="0" algn="l">
              <a:lnSpc>
                <a:spcPct val="100000"/>
              </a:lnSpc>
              <a:spcBef>
                <a:spcPts val="400"/>
              </a:spcBef>
              <a:spcAft>
                <a:spcPts val="0"/>
              </a:spcAft>
              <a:buClr>
                <a:schemeClr val="accent2"/>
              </a:buClr>
              <a:buSzPts val="2000"/>
              <a:buFont typeface="Arial"/>
              <a:buChar char="●"/>
            </a:pPr>
            <a:r>
              <a:rPr lang="en-US" sz="2000">
                <a:solidFill>
                  <a:schemeClr val="dk1"/>
                </a:solidFill>
                <a:latin typeface="Tahoma"/>
                <a:ea typeface="Tahoma"/>
                <a:cs typeface="Tahoma"/>
                <a:sym typeface="Tahoma"/>
              </a:rPr>
              <a:t>After the interrupt has been processed, CPU returns to code it was executing prior to servicing the interrupt.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8"/>
          <p:cNvSpPr txBox="1"/>
          <p:nvPr/>
        </p:nvSpPr>
        <p:spPr>
          <a:xfrm>
            <a:off x="8255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lt2"/>
                </a:solidFill>
                <a:latin typeface="Arial"/>
                <a:ea typeface="Arial"/>
                <a:cs typeface="Arial"/>
                <a:sym typeface="Arial"/>
              </a:rPr>
              <a:t>‹#›</a:t>
            </a:fld>
            <a:endParaRPr b="0" i="0" sz="1800" u="none" cap="none" strike="noStrike">
              <a:solidFill>
                <a:schemeClr val="dk1"/>
              </a:solidFill>
              <a:latin typeface="Garamond"/>
              <a:ea typeface="Garamond"/>
              <a:cs typeface="Garamond"/>
              <a:sym typeface="Garamond"/>
            </a:endParaRPr>
          </a:p>
        </p:txBody>
      </p:sp>
      <p:sp>
        <p:nvSpPr>
          <p:cNvPr id="410" name="Google Shape;410;p38"/>
          <p:cNvSpPr txBox="1"/>
          <p:nvPr>
            <p:ph type="title"/>
          </p:nvPr>
        </p:nvSpPr>
        <p:spPr>
          <a:xfrm>
            <a:off x="1930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Multiprogramming</a:t>
            </a:r>
            <a:endParaRPr/>
          </a:p>
        </p:txBody>
      </p:sp>
      <p:sp>
        <p:nvSpPr>
          <p:cNvPr id="411" name="Google Shape;411;p38"/>
          <p:cNvSpPr txBox="1"/>
          <p:nvPr>
            <p:ph idx="1" type="body"/>
          </p:nvPr>
        </p:nvSpPr>
        <p:spPr>
          <a:xfrm>
            <a:off x="1011237" y="1371600"/>
            <a:ext cx="10004426" cy="4724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800"/>
              <a:buFont typeface="Arial"/>
              <a:buChar char="●"/>
            </a:pPr>
            <a:r>
              <a:rPr lang="en-US" sz="2800">
                <a:solidFill>
                  <a:schemeClr val="dk1"/>
                </a:solidFill>
                <a:latin typeface="Tahoma"/>
                <a:ea typeface="Tahoma"/>
                <a:cs typeface="Tahoma"/>
                <a:sym typeface="Tahoma"/>
              </a:rPr>
              <a:t>Use interrupts to run multiple programs simultaneously</a:t>
            </a:r>
            <a:endParaRPr/>
          </a:p>
          <a:p>
            <a:pPr indent="-228600" lvl="2" marL="1143000" rtl="0" algn="l">
              <a:lnSpc>
                <a:spcPct val="100000"/>
              </a:lnSpc>
              <a:spcBef>
                <a:spcPts val="400"/>
              </a:spcBef>
              <a:spcAft>
                <a:spcPts val="0"/>
              </a:spcAft>
              <a:buClr>
                <a:schemeClr val="accent2"/>
              </a:buClr>
              <a:buSzPts val="2000"/>
              <a:buFont typeface="Arial"/>
              <a:buChar char="●"/>
            </a:pPr>
            <a:r>
              <a:rPr lang="en-US" sz="2000">
                <a:solidFill>
                  <a:schemeClr val="dk1"/>
                </a:solidFill>
                <a:latin typeface="Tahoma"/>
                <a:ea typeface="Tahoma"/>
                <a:cs typeface="Tahoma"/>
                <a:sym typeface="Tahoma"/>
              </a:rPr>
              <a:t>When a program performs I/O, instead of polling, execute another program till interrupt is received.</a:t>
            </a:r>
            <a:endParaRPr/>
          </a:p>
          <a:p>
            <a:pPr indent="-101600" lvl="2" marL="1143000" rtl="0" algn="l">
              <a:lnSpc>
                <a:spcPct val="100000"/>
              </a:lnSpc>
              <a:spcBef>
                <a:spcPts val="400"/>
              </a:spcBef>
              <a:spcAft>
                <a:spcPts val="0"/>
              </a:spcAft>
              <a:buClr>
                <a:schemeClr val="accent2"/>
              </a:buClr>
              <a:buSzPts val="2000"/>
              <a:buFont typeface="Arial"/>
              <a:buNone/>
            </a:pPr>
            <a:r>
              <a:t/>
            </a:r>
            <a:endParaRPr/>
          </a:p>
          <a:p>
            <a:pPr indent="-342900" lvl="0" marL="342900" rtl="0" algn="l">
              <a:lnSpc>
                <a:spcPct val="100000"/>
              </a:lnSpc>
              <a:spcBef>
                <a:spcPts val="560"/>
              </a:spcBef>
              <a:spcAft>
                <a:spcPts val="0"/>
              </a:spcAft>
              <a:buClr>
                <a:schemeClr val="accent2"/>
              </a:buClr>
              <a:buSzPts val="2800"/>
              <a:buFont typeface="Arial"/>
              <a:buChar char="●"/>
            </a:pPr>
            <a:r>
              <a:rPr lang="en-US" sz="2800">
                <a:solidFill>
                  <a:schemeClr val="dk1"/>
                </a:solidFill>
                <a:latin typeface="Tahoma"/>
                <a:ea typeface="Tahoma"/>
                <a:cs typeface="Tahoma"/>
                <a:sym typeface="Tahoma"/>
              </a:rPr>
              <a:t>Requires secure memory, I/O for each program.</a:t>
            </a:r>
            <a:endParaRPr/>
          </a:p>
          <a:p>
            <a:pPr indent="-165100" lvl="0" marL="342900" rtl="0" algn="l">
              <a:lnSpc>
                <a:spcPct val="100000"/>
              </a:lnSpc>
              <a:spcBef>
                <a:spcPts val="560"/>
              </a:spcBef>
              <a:spcAft>
                <a:spcPts val="0"/>
              </a:spcAft>
              <a:buClr>
                <a:schemeClr val="accent2"/>
              </a:buClr>
              <a:buSzPts val="2800"/>
              <a:buFont typeface="Arial"/>
              <a:buNone/>
            </a:pPr>
            <a:r>
              <a:t/>
            </a:r>
            <a:endParaRPr/>
          </a:p>
          <a:p>
            <a:pPr indent="-342900" lvl="0" marL="342900" rtl="0" algn="l">
              <a:lnSpc>
                <a:spcPct val="100000"/>
              </a:lnSpc>
              <a:spcBef>
                <a:spcPts val="560"/>
              </a:spcBef>
              <a:spcAft>
                <a:spcPts val="0"/>
              </a:spcAft>
              <a:buClr>
                <a:schemeClr val="accent2"/>
              </a:buClr>
              <a:buSzPts val="2800"/>
              <a:buFont typeface="Arial"/>
              <a:buChar char="●"/>
            </a:pPr>
            <a:r>
              <a:rPr lang="en-US" sz="2800">
                <a:solidFill>
                  <a:schemeClr val="dk1"/>
                </a:solidFill>
                <a:latin typeface="Tahoma"/>
                <a:ea typeface="Tahoma"/>
                <a:cs typeface="Tahoma"/>
                <a:sym typeface="Tahoma"/>
              </a:rPr>
              <a:t>Requires intervention if program loops indefinitely.</a:t>
            </a:r>
            <a:endParaRPr/>
          </a:p>
          <a:p>
            <a:pPr indent="-165100" lvl="0" marL="342900" rtl="0" algn="l">
              <a:lnSpc>
                <a:spcPct val="100000"/>
              </a:lnSpc>
              <a:spcBef>
                <a:spcPts val="560"/>
              </a:spcBef>
              <a:spcAft>
                <a:spcPts val="0"/>
              </a:spcAft>
              <a:buClr>
                <a:schemeClr val="accent2"/>
              </a:buClr>
              <a:buSzPts val="2800"/>
              <a:buFont typeface="Arial"/>
              <a:buNone/>
            </a:pPr>
            <a:r>
              <a:t/>
            </a:r>
            <a:endParaRPr/>
          </a:p>
          <a:p>
            <a:pPr indent="-342900" lvl="0" marL="342900" rtl="0" algn="l">
              <a:lnSpc>
                <a:spcPct val="100000"/>
              </a:lnSpc>
              <a:spcBef>
                <a:spcPts val="560"/>
              </a:spcBef>
              <a:spcAft>
                <a:spcPts val="0"/>
              </a:spcAft>
              <a:buClr>
                <a:schemeClr val="accent2"/>
              </a:buClr>
              <a:buSzPts val="2800"/>
              <a:buFont typeface="Arial"/>
              <a:buChar char="●"/>
            </a:pPr>
            <a:r>
              <a:rPr lang="en-US" sz="2800">
                <a:solidFill>
                  <a:schemeClr val="dk1"/>
                </a:solidFill>
                <a:latin typeface="Tahoma"/>
                <a:ea typeface="Tahoma"/>
                <a:cs typeface="Tahoma"/>
                <a:sym typeface="Tahoma"/>
              </a:rPr>
              <a:t>Requires CPU scheduling to choose the next job to run.</a:t>
            </a:r>
            <a:endParaRPr/>
          </a:p>
          <a:p>
            <a:pPr indent="-165100" lvl="0" marL="342900" rtl="0" algn="l">
              <a:lnSpc>
                <a:spcPct val="100000"/>
              </a:lnSpc>
              <a:spcBef>
                <a:spcPts val="560"/>
              </a:spcBef>
              <a:spcAft>
                <a:spcPts val="0"/>
              </a:spcAft>
              <a:buSzPts val="2800"/>
              <a:buNone/>
            </a:pPr>
            <a:r>
              <a:t/>
            </a:r>
            <a:endParaRPr sz="2800">
              <a:solidFill>
                <a:schemeClr val="dk1"/>
              </a:solidFill>
              <a:latin typeface="Tahoma"/>
              <a:ea typeface="Tahoma"/>
              <a:cs typeface="Tahoma"/>
              <a:sym typeface="Tahom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9"/>
          <p:cNvSpPr txBox="1"/>
          <p:nvPr/>
        </p:nvSpPr>
        <p:spPr>
          <a:xfrm>
            <a:off x="8255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lt2"/>
                </a:solidFill>
                <a:latin typeface="Arial"/>
                <a:ea typeface="Arial"/>
                <a:cs typeface="Arial"/>
                <a:sym typeface="Arial"/>
              </a:rPr>
              <a:t>‹#›</a:t>
            </a:fld>
            <a:endParaRPr b="0" i="0" sz="1800" u="none" cap="none" strike="noStrike">
              <a:solidFill>
                <a:schemeClr val="dk1"/>
              </a:solidFill>
              <a:latin typeface="Garamond"/>
              <a:ea typeface="Garamond"/>
              <a:cs typeface="Garamond"/>
              <a:sym typeface="Garamond"/>
            </a:endParaRPr>
          </a:p>
        </p:txBody>
      </p:sp>
      <p:sp>
        <p:nvSpPr>
          <p:cNvPr id="417" name="Google Shape;417;p39"/>
          <p:cNvSpPr txBox="1"/>
          <p:nvPr>
            <p:ph type="title"/>
          </p:nvPr>
        </p:nvSpPr>
        <p:spPr>
          <a:xfrm>
            <a:off x="1930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Timesharing</a:t>
            </a:r>
            <a:endParaRPr/>
          </a:p>
        </p:txBody>
      </p:sp>
      <p:sp>
        <p:nvSpPr>
          <p:cNvPr id="418" name="Google Shape;418;p39"/>
          <p:cNvSpPr txBox="1"/>
          <p:nvPr>
            <p:ph idx="1" type="body"/>
          </p:nvPr>
        </p:nvSpPr>
        <p:spPr>
          <a:xfrm>
            <a:off x="900113" y="2214562"/>
            <a:ext cx="10329862" cy="3871913"/>
          </a:xfrm>
          <a:prstGeom prst="rect">
            <a:avLst/>
          </a:prstGeom>
          <a:noFill/>
          <a:ln>
            <a:noFill/>
          </a:ln>
        </p:spPr>
        <p:txBody>
          <a:bodyPr anchorCtr="0" anchor="t" bIns="45700" lIns="91425" spcFirstLastPara="1" rIns="91425" wrap="square" tIns="45700">
            <a:noAutofit/>
          </a:bodyPr>
          <a:lstStyle/>
          <a:p>
            <a:pPr indent="-165100" lvl="0" marL="342900" rtl="0" algn="l">
              <a:lnSpc>
                <a:spcPct val="100000"/>
              </a:lnSpc>
              <a:spcBef>
                <a:spcPts val="0"/>
              </a:spcBef>
              <a:spcAft>
                <a:spcPts val="0"/>
              </a:spcAft>
              <a:buClr>
                <a:schemeClr val="accent2"/>
              </a:buClr>
              <a:buSzPts val="2800"/>
              <a:buNone/>
            </a:pPr>
            <a:r>
              <a:t/>
            </a:r>
            <a:endParaRPr sz="2800">
              <a:solidFill>
                <a:schemeClr val="dk1"/>
              </a:solidFill>
              <a:latin typeface="Tahoma"/>
              <a:ea typeface="Tahoma"/>
              <a:cs typeface="Tahoma"/>
              <a:sym typeface="Tahoma"/>
            </a:endParaRPr>
          </a:p>
          <a:p>
            <a:pPr indent="-342900" lvl="0" marL="342900" rtl="0" algn="l">
              <a:lnSpc>
                <a:spcPct val="100000"/>
              </a:lnSpc>
              <a:spcBef>
                <a:spcPts val="560"/>
              </a:spcBef>
              <a:spcAft>
                <a:spcPts val="0"/>
              </a:spcAft>
              <a:buClr>
                <a:schemeClr val="accent2"/>
              </a:buClr>
              <a:buSzPts val="2800"/>
              <a:buFont typeface="Arial"/>
              <a:buChar char="●"/>
            </a:pPr>
            <a:r>
              <a:rPr lang="en-US" sz="2800">
                <a:solidFill>
                  <a:schemeClr val="dk1"/>
                </a:solidFill>
                <a:latin typeface="Tahoma"/>
                <a:ea typeface="Tahoma"/>
                <a:cs typeface="Tahoma"/>
                <a:sym typeface="Tahoma"/>
              </a:rPr>
              <a:t>Programs queued for execution in FIFO order.</a:t>
            </a:r>
            <a:endParaRPr/>
          </a:p>
          <a:p>
            <a:pPr indent="-342900" lvl="0" marL="342900" rtl="0" algn="l">
              <a:lnSpc>
                <a:spcPct val="100000"/>
              </a:lnSpc>
              <a:spcBef>
                <a:spcPts val="560"/>
              </a:spcBef>
              <a:spcAft>
                <a:spcPts val="0"/>
              </a:spcAft>
              <a:buClr>
                <a:schemeClr val="accent2"/>
              </a:buClr>
              <a:buSzPts val="2800"/>
              <a:buFont typeface="Arial"/>
              <a:buChar char="●"/>
            </a:pPr>
            <a:r>
              <a:rPr lang="en-US" sz="2800">
                <a:solidFill>
                  <a:schemeClr val="dk1"/>
                </a:solidFill>
                <a:latin typeface="Tahoma"/>
                <a:ea typeface="Tahoma"/>
                <a:cs typeface="Tahoma"/>
                <a:sym typeface="Tahoma"/>
              </a:rPr>
              <a:t>Like multiprogramming, but timer device interrupts after a quantum (timeslice).</a:t>
            </a:r>
            <a:endParaRPr/>
          </a:p>
          <a:p>
            <a:pPr indent="-228600" lvl="2" marL="1143000" rtl="0" algn="l">
              <a:lnSpc>
                <a:spcPct val="100000"/>
              </a:lnSpc>
              <a:spcBef>
                <a:spcPts val="400"/>
              </a:spcBef>
              <a:spcAft>
                <a:spcPts val="0"/>
              </a:spcAft>
              <a:buClr>
                <a:schemeClr val="accent2"/>
              </a:buClr>
              <a:buSzPts val="2000"/>
              <a:buFont typeface="Arial"/>
              <a:buChar char="●"/>
            </a:pPr>
            <a:r>
              <a:rPr lang="en-US" sz="2000">
                <a:solidFill>
                  <a:schemeClr val="dk1"/>
                </a:solidFill>
                <a:latin typeface="Tahoma"/>
                <a:ea typeface="Tahoma"/>
                <a:cs typeface="Tahoma"/>
                <a:sym typeface="Tahoma"/>
              </a:rPr>
              <a:t>Interrupted program is returned to end of FIFO</a:t>
            </a:r>
            <a:endParaRPr/>
          </a:p>
          <a:p>
            <a:pPr indent="-228600" lvl="2" marL="1143000" rtl="0" algn="l">
              <a:lnSpc>
                <a:spcPct val="100000"/>
              </a:lnSpc>
              <a:spcBef>
                <a:spcPts val="400"/>
              </a:spcBef>
              <a:spcAft>
                <a:spcPts val="0"/>
              </a:spcAft>
              <a:buClr>
                <a:schemeClr val="accent2"/>
              </a:buClr>
              <a:buSzPts val="2000"/>
              <a:buFont typeface="Arial"/>
              <a:buChar char="●"/>
            </a:pPr>
            <a:r>
              <a:rPr lang="en-US" sz="2000">
                <a:solidFill>
                  <a:schemeClr val="dk1"/>
                </a:solidFill>
                <a:latin typeface="Tahoma"/>
                <a:ea typeface="Tahoma"/>
                <a:cs typeface="Tahoma"/>
                <a:sym typeface="Tahoma"/>
              </a:rPr>
              <a:t>Next program is taken from head of FIFO</a:t>
            </a:r>
            <a:endParaRPr/>
          </a:p>
          <a:p>
            <a:pPr indent="-342900" lvl="0" marL="342900" rtl="0" algn="l">
              <a:lnSpc>
                <a:spcPct val="100000"/>
              </a:lnSpc>
              <a:spcBef>
                <a:spcPts val="560"/>
              </a:spcBef>
              <a:spcAft>
                <a:spcPts val="0"/>
              </a:spcAft>
              <a:buClr>
                <a:schemeClr val="accent2"/>
              </a:buClr>
              <a:buSzPts val="2800"/>
              <a:buFont typeface="Arial"/>
              <a:buChar char="●"/>
            </a:pPr>
            <a:r>
              <a:rPr lang="en-US" sz="2800">
                <a:solidFill>
                  <a:schemeClr val="dk1"/>
                </a:solidFill>
                <a:latin typeface="Tahoma"/>
                <a:ea typeface="Tahoma"/>
                <a:cs typeface="Tahoma"/>
                <a:sym typeface="Tahoma"/>
              </a:rPr>
              <a:t>Control card interpreter replaced by command language interpreter.</a:t>
            </a:r>
            <a:endParaRPr/>
          </a:p>
          <a:p>
            <a:pPr indent="-165100" lvl="0" marL="342900" rtl="0" algn="l">
              <a:lnSpc>
                <a:spcPct val="100000"/>
              </a:lnSpc>
              <a:spcBef>
                <a:spcPts val="560"/>
              </a:spcBef>
              <a:spcAft>
                <a:spcPts val="0"/>
              </a:spcAft>
              <a:buSzPts val="2800"/>
              <a:buNone/>
            </a:pPr>
            <a:r>
              <a:t/>
            </a:r>
            <a:endParaRPr sz="2800">
              <a:solidFill>
                <a:schemeClr val="dk1"/>
              </a:solidFill>
              <a:latin typeface="Tahoma"/>
              <a:ea typeface="Tahoma"/>
              <a:cs typeface="Tahoma"/>
              <a:sym typeface="Tahoma"/>
            </a:endParaRPr>
          </a:p>
        </p:txBody>
      </p:sp>
      <p:sp>
        <p:nvSpPr>
          <p:cNvPr id="419" name="Google Shape;419;p39"/>
          <p:cNvSpPr txBox="1"/>
          <p:nvPr/>
        </p:nvSpPr>
        <p:spPr>
          <a:xfrm>
            <a:off x="2133601" y="1752600"/>
            <a:ext cx="7570787" cy="461962"/>
          </a:xfrm>
          <a:prstGeom prst="rect">
            <a:avLst/>
          </a:prstGeom>
          <a:solidFill>
            <a:srgbClr val="FFEB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Hardware</a:t>
            </a:r>
            <a:r>
              <a:rPr b="0" i="0" lang="en-US" sz="2400" u="none" cap="none" strike="noStrike">
                <a:solidFill>
                  <a:schemeClr val="dk1"/>
                </a:solidFill>
                <a:latin typeface="Times New Roman"/>
                <a:ea typeface="Times New Roman"/>
                <a:cs typeface="Times New Roman"/>
                <a:sym typeface="Times New Roman"/>
              </a:rPr>
              <a:t> – </a:t>
            </a:r>
            <a:r>
              <a:rPr b="1" i="1" lang="en-US" sz="2400" u="none" cap="none" strike="noStrike">
                <a:solidFill>
                  <a:srgbClr val="0070C0"/>
                </a:solidFill>
                <a:latin typeface="Times New Roman"/>
                <a:ea typeface="Times New Roman"/>
                <a:cs typeface="Times New Roman"/>
                <a:sym typeface="Times New Roman"/>
              </a:rPr>
              <a:t>getting cheaper</a:t>
            </a:r>
            <a:r>
              <a:rPr b="0" i="0" lang="en-US" sz="2400" u="none" cap="none" strike="noStrike">
                <a:solidFill>
                  <a:schemeClr val="dk1"/>
                </a:solidFill>
                <a:latin typeface="Times New Roman"/>
                <a:ea typeface="Times New Roman"/>
                <a:cs typeface="Times New Roman"/>
                <a:sym typeface="Times New Roman"/>
              </a:rPr>
              <a:t>; </a:t>
            </a:r>
            <a:r>
              <a:rPr b="1" i="0" lang="en-US" sz="2400" u="none" cap="none" strike="noStrike">
                <a:solidFill>
                  <a:schemeClr val="dk1"/>
                </a:solidFill>
                <a:latin typeface="Times New Roman"/>
                <a:ea typeface="Times New Roman"/>
                <a:cs typeface="Times New Roman"/>
                <a:sym typeface="Times New Roman"/>
              </a:rPr>
              <a:t>Human – </a:t>
            </a:r>
            <a:r>
              <a:rPr b="1" i="1" lang="en-US" sz="2400" u="none" cap="none" strike="noStrike">
                <a:solidFill>
                  <a:srgbClr val="FF0000"/>
                </a:solidFill>
                <a:latin typeface="Times New Roman"/>
                <a:ea typeface="Times New Roman"/>
                <a:cs typeface="Times New Roman"/>
                <a:sym typeface="Times New Roman"/>
              </a:rPr>
              <a:t>getting expensive</a:t>
            </a:r>
            <a:endParaRPr b="0" i="0" sz="1800" u="none" cap="none" strike="noStrike">
              <a:solidFill>
                <a:schemeClr val="dk1"/>
              </a:solidFill>
              <a:latin typeface="Garamond"/>
              <a:ea typeface="Garamond"/>
              <a:cs typeface="Garamond"/>
              <a:sym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5" name="Shape 175"/>
        <p:cNvGrpSpPr/>
        <p:nvPr/>
      </p:nvGrpSpPr>
      <p:grpSpPr>
        <a:xfrm>
          <a:off x="0" y="0"/>
          <a:ext cx="0" cy="0"/>
          <a:chOff x="0" y="0"/>
          <a:chExt cx="0" cy="0"/>
        </a:xfrm>
      </p:grpSpPr>
      <p:sp>
        <p:nvSpPr>
          <p:cNvPr id="176" name="Google Shape;176;p4"/>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What is an Operating System? </a:t>
            </a:r>
            <a:endParaRPr/>
          </a:p>
        </p:txBody>
      </p:sp>
      <p:sp>
        <p:nvSpPr>
          <p:cNvPr id="177" name="Google Shape;177;p4"/>
          <p:cNvSpPr txBox="1"/>
          <p:nvPr>
            <p:ph idx="1" type="body"/>
          </p:nvPr>
        </p:nvSpPr>
        <p:spPr>
          <a:xfrm>
            <a:off x="720436" y="2409677"/>
            <a:ext cx="8465128" cy="4351338"/>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2760"/>
              <a:buChar char="•"/>
            </a:pPr>
            <a:r>
              <a:rPr lang="en-US"/>
              <a:t>O</a:t>
            </a:r>
            <a:r>
              <a:rPr b="1" lang="en-US"/>
              <a:t>perating system</a:t>
            </a:r>
            <a:r>
              <a:rPr lang="en-US"/>
              <a:t> (</a:t>
            </a:r>
            <a:r>
              <a:rPr b="1" lang="en-US"/>
              <a:t>OS</a:t>
            </a:r>
            <a:r>
              <a:rPr lang="en-US"/>
              <a:t>) is system software that manages computer hardware, software resources, and provides common service for computer programs.</a:t>
            </a:r>
            <a:endParaRPr/>
          </a:p>
          <a:p>
            <a:pPr indent="-285750" lvl="0" marL="285750" rtl="0" algn="l">
              <a:lnSpc>
                <a:spcPct val="100000"/>
              </a:lnSpc>
              <a:spcBef>
                <a:spcPts val="1080"/>
              </a:spcBef>
              <a:spcAft>
                <a:spcPts val="0"/>
              </a:spcAft>
              <a:buSzPts val="2760"/>
              <a:buChar char="•"/>
            </a:pPr>
            <a:r>
              <a:rPr lang="en-US"/>
              <a:t>Acts as an intermediary between a user and the computer hardware.</a:t>
            </a:r>
            <a:endParaRPr/>
          </a:p>
          <a:p>
            <a:pPr indent="-285750" lvl="0" marL="285750" rtl="0" algn="l">
              <a:lnSpc>
                <a:spcPct val="100000"/>
              </a:lnSpc>
              <a:spcBef>
                <a:spcPts val="1080"/>
              </a:spcBef>
              <a:spcAft>
                <a:spcPts val="0"/>
              </a:spcAft>
              <a:buSzPts val="2760"/>
              <a:buChar char="•"/>
            </a:pPr>
            <a:r>
              <a:rPr lang="en-US"/>
              <a:t> Operating system goals:</a:t>
            </a:r>
            <a:endParaRPr/>
          </a:p>
          <a:p>
            <a:pPr indent="-285750" lvl="1" marL="742950" rtl="0" algn="l">
              <a:lnSpc>
                <a:spcPct val="100000"/>
              </a:lnSpc>
              <a:spcBef>
                <a:spcPts val="1040"/>
              </a:spcBef>
              <a:spcAft>
                <a:spcPts val="0"/>
              </a:spcAft>
              <a:buSzPts val="2530"/>
              <a:buChar char="•"/>
            </a:pPr>
            <a:r>
              <a:rPr lang="en-US" sz="2200"/>
              <a:t>Execute user programs and make solving user problems easier.</a:t>
            </a:r>
            <a:endParaRPr/>
          </a:p>
          <a:p>
            <a:pPr indent="-285750" lvl="1" marL="742950" rtl="0" algn="l">
              <a:lnSpc>
                <a:spcPct val="100000"/>
              </a:lnSpc>
              <a:spcBef>
                <a:spcPts val="1040"/>
              </a:spcBef>
              <a:spcAft>
                <a:spcPts val="0"/>
              </a:spcAft>
              <a:buSzPts val="2530"/>
              <a:buChar char="•"/>
            </a:pPr>
            <a:r>
              <a:rPr lang="en-US" sz="2200"/>
              <a:t>Make the computer system convenient to use.</a:t>
            </a:r>
            <a:endParaRPr/>
          </a:p>
          <a:p>
            <a:pPr indent="-285750" lvl="1" marL="742950" rtl="0" algn="l">
              <a:lnSpc>
                <a:spcPct val="100000"/>
              </a:lnSpc>
              <a:spcBef>
                <a:spcPts val="1040"/>
              </a:spcBef>
              <a:spcAft>
                <a:spcPts val="0"/>
              </a:spcAft>
              <a:buSzPts val="2530"/>
              <a:buChar char="•"/>
            </a:pPr>
            <a:r>
              <a:rPr lang="en-US" sz="2200"/>
              <a:t>Use the computer hardware in an efficient manner.</a:t>
            </a:r>
            <a:endParaRPr/>
          </a:p>
        </p:txBody>
      </p:sp>
      <p:pic>
        <p:nvPicPr>
          <p:cNvPr descr="Operating system placement.svg" id="178" name="Google Shape;178;p4"/>
          <p:cNvPicPr preferRelativeResize="0"/>
          <p:nvPr/>
        </p:nvPicPr>
        <p:blipFill rotWithShape="1">
          <a:blip r:embed="rId3">
            <a:alphaModFix/>
          </a:blip>
          <a:srcRect b="0" l="0" r="0" t="0"/>
          <a:stretch/>
        </p:blipFill>
        <p:spPr>
          <a:xfrm>
            <a:off x="9045795" y="2451242"/>
            <a:ext cx="2493821" cy="378330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0"/>
          <p:cNvSpPr txBox="1"/>
          <p:nvPr/>
        </p:nvSpPr>
        <p:spPr>
          <a:xfrm>
            <a:off x="8255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lt2"/>
                </a:solidFill>
                <a:latin typeface="Arial"/>
                <a:ea typeface="Arial"/>
                <a:cs typeface="Arial"/>
                <a:sym typeface="Arial"/>
              </a:rPr>
              <a:t>‹#›</a:t>
            </a:fld>
            <a:endParaRPr b="0" i="0" sz="1800" u="none" cap="none" strike="noStrike">
              <a:solidFill>
                <a:schemeClr val="dk1"/>
              </a:solidFill>
              <a:latin typeface="Garamond"/>
              <a:ea typeface="Garamond"/>
              <a:cs typeface="Garamond"/>
              <a:sym typeface="Garamond"/>
            </a:endParaRPr>
          </a:p>
        </p:txBody>
      </p:sp>
      <p:sp>
        <p:nvSpPr>
          <p:cNvPr id="425" name="Google Shape;425;p40"/>
          <p:cNvSpPr txBox="1"/>
          <p:nvPr>
            <p:ph type="title"/>
          </p:nvPr>
        </p:nvSpPr>
        <p:spPr>
          <a:xfrm>
            <a:off x="1930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Timesharing (cont.)</a:t>
            </a:r>
            <a:endParaRPr/>
          </a:p>
        </p:txBody>
      </p:sp>
      <p:sp>
        <p:nvSpPr>
          <p:cNvPr id="426" name="Google Shape;426;p40"/>
          <p:cNvSpPr txBox="1"/>
          <p:nvPr>
            <p:ph idx="1" type="body"/>
          </p:nvPr>
        </p:nvSpPr>
        <p:spPr>
          <a:xfrm>
            <a:off x="857249" y="2443162"/>
            <a:ext cx="10315575" cy="3652837"/>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800"/>
              <a:buFont typeface="Arial"/>
              <a:buChar char="●"/>
            </a:pPr>
            <a:r>
              <a:rPr lang="en-US" sz="2800">
                <a:solidFill>
                  <a:schemeClr val="dk1"/>
                </a:solidFill>
                <a:latin typeface="Tahoma"/>
                <a:ea typeface="Tahoma"/>
                <a:cs typeface="Tahoma"/>
                <a:sym typeface="Tahoma"/>
              </a:rPr>
              <a:t>Interactive (action/response) </a:t>
            </a:r>
            <a:endParaRPr/>
          </a:p>
          <a:p>
            <a:pPr indent="-285750" lvl="1" marL="742950" rtl="0" algn="l">
              <a:lnSpc>
                <a:spcPct val="100000"/>
              </a:lnSpc>
              <a:spcBef>
                <a:spcPts val="480"/>
              </a:spcBef>
              <a:spcAft>
                <a:spcPts val="0"/>
              </a:spcAft>
              <a:buClr>
                <a:schemeClr val="accent2"/>
              </a:buClr>
              <a:buSzPts val="2400"/>
              <a:buFont typeface="Arial"/>
              <a:buChar char="●"/>
            </a:pPr>
            <a:r>
              <a:rPr lang="en-US" sz="2400">
                <a:solidFill>
                  <a:schemeClr val="dk1"/>
                </a:solidFill>
                <a:latin typeface="Tahoma"/>
                <a:ea typeface="Tahoma"/>
                <a:cs typeface="Tahoma"/>
                <a:sym typeface="Tahoma"/>
              </a:rPr>
              <a:t>when OS finishes execution of one command, it seeks the next control statement from user.</a:t>
            </a:r>
            <a:endParaRPr/>
          </a:p>
          <a:p>
            <a:pPr indent="-342900" lvl="0" marL="342900" rtl="0" algn="l">
              <a:lnSpc>
                <a:spcPct val="100000"/>
              </a:lnSpc>
              <a:spcBef>
                <a:spcPts val="560"/>
              </a:spcBef>
              <a:spcAft>
                <a:spcPts val="0"/>
              </a:spcAft>
              <a:buClr>
                <a:schemeClr val="accent2"/>
              </a:buClr>
              <a:buSzPts val="2800"/>
              <a:buFont typeface="Arial"/>
              <a:buChar char="●"/>
            </a:pPr>
            <a:r>
              <a:rPr lang="en-US" sz="2800">
                <a:solidFill>
                  <a:schemeClr val="dk1"/>
                </a:solidFill>
                <a:latin typeface="Tahoma"/>
                <a:ea typeface="Tahoma"/>
                <a:cs typeface="Tahoma"/>
                <a:sym typeface="Tahoma"/>
              </a:rPr>
              <a:t>File systems </a:t>
            </a:r>
            <a:endParaRPr/>
          </a:p>
          <a:p>
            <a:pPr indent="-228600" lvl="2" marL="1143000" rtl="0" algn="l">
              <a:lnSpc>
                <a:spcPct val="100000"/>
              </a:lnSpc>
              <a:spcBef>
                <a:spcPts val="400"/>
              </a:spcBef>
              <a:spcAft>
                <a:spcPts val="0"/>
              </a:spcAft>
              <a:buClr>
                <a:schemeClr val="accent2"/>
              </a:buClr>
              <a:buSzPts val="2000"/>
              <a:buFont typeface="Arial"/>
              <a:buChar char="●"/>
            </a:pPr>
            <a:r>
              <a:rPr lang="en-US" sz="2000">
                <a:solidFill>
                  <a:schemeClr val="dk1"/>
                </a:solidFill>
                <a:latin typeface="Tahoma"/>
                <a:ea typeface="Tahoma"/>
                <a:cs typeface="Tahoma"/>
                <a:sym typeface="Tahoma"/>
              </a:rPr>
              <a:t>online filesystem is required for users to access data and code.</a:t>
            </a:r>
            <a:endParaRPr/>
          </a:p>
          <a:p>
            <a:pPr indent="-342900" lvl="0" marL="342900" rtl="0" algn="l">
              <a:lnSpc>
                <a:spcPct val="100000"/>
              </a:lnSpc>
              <a:spcBef>
                <a:spcPts val="560"/>
              </a:spcBef>
              <a:spcAft>
                <a:spcPts val="0"/>
              </a:spcAft>
              <a:buClr>
                <a:schemeClr val="accent2"/>
              </a:buClr>
              <a:buSzPts val="2800"/>
              <a:buFont typeface="Arial"/>
              <a:buChar char="●"/>
            </a:pPr>
            <a:r>
              <a:rPr lang="en-US" sz="2800">
                <a:solidFill>
                  <a:schemeClr val="dk1"/>
                </a:solidFill>
                <a:latin typeface="Tahoma"/>
                <a:ea typeface="Tahoma"/>
                <a:cs typeface="Tahoma"/>
                <a:sym typeface="Tahoma"/>
              </a:rPr>
              <a:t>Virtual memory</a:t>
            </a:r>
            <a:endParaRPr/>
          </a:p>
          <a:p>
            <a:pPr indent="-285750" lvl="1" marL="742950" rtl="0" algn="l">
              <a:lnSpc>
                <a:spcPct val="100000"/>
              </a:lnSpc>
              <a:spcBef>
                <a:spcPts val="480"/>
              </a:spcBef>
              <a:spcAft>
                <a:spcPts val="0"/>
              </a:spcAft>
              <a:buClr>
                <a:schemeClr val="accent2"/>
              </a:buClr>
              <a:buSzPts val="2400"/>
              <a:buFont typeface="Arial"/>
              <a:buChar char="●"/>
            </a:pPr>
            <a:r>
              <a:rPr lang="en-US" sz="2400">
                <a:solidFill>
                  <a:schemeClr val="dk1"/>
                </a:solidFill>
                <a:latin typeface="Tahoma"/>
                <a:ea typeface="Tahoma"/>
                <a:cs typeface="Tahoma"/>
                <a:sym typeface="Tahoma"/>
              </a:rPr>
              <a:t>Job is swapped in  and out of memory to disk.</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41"/>
          <p:cNvSpPr txBox="1"/>
          <p:nvPr/>
        </p:nvSpPr>
        <p:spPr>
          <a:xfrm>
            <a:off x="8255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lt2"/>
                </a:solidFill>
                <a:latin typeface="Arial"/>
                <a:ea typeface="Arial"/>
                <a:cs typeface="Arial"/>
                <a:sym typeface="Arial"/>
              </a:rPr>
              <a:t>‹#›</a:t>
            </a:fld>
            <a:endParaRPr b="0" i="0" sz="1800" u="none" cap="none" strike="noStrike">
              <a:solidFill>
                <a:schemeClr val="dk1"/>
              </a:solidFill>
              <a:latin typeface="Garamond"/>
              <a:ea typeface="Garamond"/>
              <a:cs typeface="Garamond"/>
              <a:sym typeface="Garamond"/>
            </a:endParaRPr>
          </a:p>
        </p:txBody>
      </p:sp>
      <p:sp>
        <p:nvSpPr>
          <p:cNvPr id="432" name="Google Shape;432;p41"/>
          <p:cNvSpPr txBox="1"/>
          <p:nvPr>
            <p:ph type="title"/>
          </p:nvPr>
        </p:nvSpPr>
        <p:spPr>
          <a:xfrm>
            <a:off x="1930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Personal Computing Systems</a:t>
            </a:r>
            <a:endParaRPr/>
          </a:p>
        </p:txBody>
      </p:sp>
      <p:sp>
        <p:nvSpPr>
          <p:cNvPr id="433" name="Google Shape;433;p41"/>
          <p:cNvSpPr txBox="1"/>
          <p:nvPr>
            <p:ph idx="1" type="body"/>
          </p:nvPr>
        </p:nvSpPr>
        <p:spPr>
          <a:xfrm>
            <a:off x="1514475" y="1914524"/>
            <a:ext cx="8645525" cy="4181475"/>
          </a:xfrm>
          <a:prstGeom prst="rect">
            <a:avLst/>
          </a:prstGeom>
          <a:noFill/>
          <a:ln>
            <a:noFill/>
          </a:ln>
        </p:spPr>
        <p:txBody>
          <a:bodyPr anchorCtr="0" anchor="t" bIns="45700" lIns="91425" spcFirstLastPara="1" rIns="91425" wrap="square" tIns="45700">
            <a:noAutofit/>
          </a:bodyPr>
          <a:lstStyle/>
          <a:p>
            <a:pPr indent="-165100" lvl="0" marL="342900" rtl="0" algn="l">
              <a:lnSpc>
                <a:spcPct val="100000"/>
              </a:lnSpc>
              <a:spcBef>
                <a:spcPts val="0"/>
              </a:spcBef>
              <a:spcAft>
                <a:spcPts val="0"/>
              </a:spcAft>
              <a:buClr>
                <a:schemeClr val="accent2"/>
              </a:buClr>
              <a:buSzPts val="2800"/>
              <a:buNone/>
            </a:pPr>
            <a:r>
              <a:t/>
            </a:r>
            <a:endParaRPr sz="2800">
              <a:solidFill>
                <a:schemeClr val="dk1"/>
              </a:solidFill>
              <a:latin typeface="Tahoma"/>
              <a:ea typeface="Tahoma"/>
              <a:cs typeface="Tahoma"/>
              <a:sym typeface="Tahoma"/>
            </a:endParaRPr>
          </a:p>
          <a:p>
            <a:pPr indent="-342900" lvl="0" marL="342900" rtl="0" algn="l">
              <a:lnSpc>
                <a:spcPct val="100000"/>
              </a:lnSpc>
              <a:spcBef>
                <a:spcPts val="480"/>
              </a:spcBef>
              <a:spcAft>
                <a:spcPts val="0"/>
              </a:spcAft>
              <a:buClr>
                <a:schemeClr val="accent2"/>
              </a:buClr>
              <a:buSzPts val="2400"/>
              <a:buFont typeface="Arial"/>
              <a:buChar char="●"/>
            </a:pPr>
            <a:r>
              <a:rPr lang="en-US">
                <a:solidFill>
                  <a:schemeClr val="dk1"/>
                </a:solidFill>
                <a:latin typeface="Tahoma"/>
                <a:ea typeface="Tahoma"/>
                <a:cs typeface="Tahoma"/>
                <a:sym typeface="Tahoma"/>
              </a:rPr>
              <a:t>Single user systems, portable.</a:t>
            </a:r>
            <a:endParaRPr/>
          </a:p>
          <a:p>
            <a:pPr indent="-342900" lvl="0" marL="342900" rtl="0" algn="l">
              <a:lnSpc>
                <a:spcPct val="100000"/>
              </a:lnSpc>
              <a:spcBef>
                <a:spcPts val="480"/>
              </a:spcBef>
              <a:spcAft>
                <a:spcPts val="0"/>
              </a:spcAft>
              <a:buClr>
                <a:schemeClr val="accent2"/>
              </a:buClr>
              <a:buSzPts val="2400"/>
              <a:buFont typeface="Arial"/>
              <a:buChar char="●"/>
            </a:pPr>
            <a:r>
              <a:rPr lang="en-US">
                <a:solidFill>
                  <a:schemeClr val="dk1"/>
                </a:solidFill>
                <a:latin typeface="Tahoma"/>
                <a:ea typeface="Tahoma"/>
                <a:cs typeface="Tahoma"/>
                <a:sym typeface="Tahoma"/>
              </a:rPr>
              <a:t>I/O devices - keyboards, mice, display screens, small printers.</a:t>
            </a:r>
            <a:endParaRPr/>
          </a:p>
          <a:p>
            <a:pPr indent="-342900" lvl="0" marL="342900" rtl="0" algn="l">
              <a:lnSpc>
                <a:spcPct val="100000"/>
              </a:lnSpc>
              <a:spcBef>
                <a:spcPts val="480"/>
              </a:spcBef>
              <a:spcAft>
                <a:spcPts val="0"/>
              </a:spcAft>
              <a:buClr>
                <a:schemeClr val="accent2"/>
              </a:buClr>
              <a:buSzPts val="2400"/>
              <a:buFont typeface="Arial"/>
              <a:buChar char="●"/>
            </a:pPr>
            <a:r>
              <a:rPr lang="en-US">
                <a:solidFill>
                  <a:schemeClr val="dk1"/>
                </a:solidFill>
                <a:latin typeface="Tahoma"/>
                <a:ea typeface="Tahoma"/>
                <a:cs typeface="Tahoma"/>
                <a:sym typeface="Tahoma"/>
              </a:rPr>
              <a:t>Laptops and palmtops, Smart cards, Wireless devices.</a:t>
            </a:r>
            <a:endParaRPr/>
          </a:p>
          <a:p>
            <a:pPr indent="-342900" lvl="0" marL="342900" rtl="0" algn="l">
              <a:lnSpc>
                <a:spcPct val="100000"/>
              </a:lnSpc>
              <a:spcBef>
                <a:spcPts val="480"/>
              </a:spcBef>
              <a:spcAft>
                <a:spcPts val="0"/>
              </a:spcAft>
              <a:buClr>
                <a:schemeClr val="accent2"/>
              </a:buClr>
              <a:buSzPts val="2400"/>
              <a:buFont typeface="Arial"/>
              <a:buChar char="●"/>
            </a:pPr>
            <a:r>
              <a:rPr lang="en-US">
                <a:solidFill>
                  <a:schemeClr val="dk1"/>
                </a:solidFill>
                <a:latin typeface="Tahoma"/>
                <a:ea typeface="Tahoma"/>
                <a:cs typeface="Tahoma"/>
                <a:sym typeface="Tahoma"/>
              </a:rPr>
              <a:t>Single user systems may not need advanced CPU utilization or protection features.</a:t>
            </a:r>
            <a:endParaRPr/>
          </a:p>
          <a:p>
            <a:pPr indent="-342900" lvl="0" marL="342900" rtl="0" algn="l">
              <a:lnSpc>
                <a:spcPct val="100000"/>
              </a:lnSpc>
              <a:spcBef>
                <a:spcPts val="480"/>
              </a:spcBef>
              <a:spcAft>
                <a:spcPts val="0"/>
              </a:spcAft>
              <a:buClr>
                <a:schemeClr val="accent2"/>
              </a:buClr>
              <a:buSzPts val="2400"/>
              <a:buFont typeface="Arial"/>
              <a:buChar char="●"/>
            </a:pPr>
            <a:r>
              <a:rPr lang="en-US">
                <a:solidFill>
                  <a:schemeClr val="dk1"/>
                </a:solidFill>
                <a:latin typeface="Tahoma"/>
                <a:ea typeface="Tahoma"/>
                <a:cs typeface="Tahoma"/>
                <a:sym typeface="Tahoma"/>
              </a:rPr>
              <a:t>Advantages:</a:t>
            </a:r>
            <a:endParaRPr/>
          </a:p>
          <a:p>
            <a:pPr indent="-285750" lvl="1" marL="742950" rtl="0" algn="l">
              <a:lnSpc>
                <a:spcPct val="100000"/>
              </a:lnSpc>
              <a:spcBef>
                <a:spcPts val="400"/>
              </a:spcBef>
              <a:spcAft>
                <a:spcPts val="0"/>
              </a:spcAft>
              <a:buClr>
                <a:schemeClr val="accent2"/>
              </a:buClr>
              <a:buSzPts val="2000"/>
              <a:buFont typeface="Arial"/>
              <a:buChar char="●"/>
            </a:pPr>
            <a:r>
              <a:rPr lang="en-US">
                <a:solidFill>
                  <a:schemeClr val="dk1"/>
                </a:solidFill>
                <a:latin typeface="Tahoma"/>
                <a:ea typeface="Tahoma"/>
                <a:cs typeface="Tahoma"/>
                <a:sym typeface="Tahoma"/>
              </a:rPr>
              <a:t>user convenience, responsiveness, ubiquitous</a:t>
            </a:r>
            <a:endParaRPr/>
          </a:p>
        </p:txBody>
      </p:sp>
      <p:sp>
        <p:nvSpPr>
          <p:cNvPr id="434" name="Google Shape;434;p41"/>
          <p:cNvSpPr txBox="1"/>
          <p:nvPr/>
        </p:nvSpPr>
        <p:spPr>
          <a:xfrm>
            <a:off x="1981200" y="1676400"/>
            <a:ext cx="7543800" cy="461962"/>
          </a:xfrm>
          <a:prstGeom prst="rect">
            <a:avLst/>
          </a:prstGeom>
          <a:solidFill>
            <a:srgbClr val="FFEB99"/>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Hardware</a:t>
            </a:r>
            <a:r>
              <a:rPr b="0" i="0" lang="en-US" sz="2400" u="none" cap="none" strike="noStrike">
                <a:solidFill>
                  <a:schemeClr val="dk1"/>
                </a:solidFill>
                <a:latin typeface="Times New Roman"/>
                <a:ea typeface="Times New Roman"/>
                <a:cs typeface="Times New Roman"/>
                <a:sym typeface="Times New Roman"/>
              </a:rPr>
              <a:t> – </a:t>
            </a:r>
            <a:r>
              <a:rPr b="1" i="1" lang="en-US" sz="2400" u="none" cap="none" strike="noStrike">
                <a:solidFill>
                  <a:srgbClr val="002060"/>
                </a:solidFill>
                <a:latin typeface="Times New Roman"/>
                <a:ea typeface="Times New Roman"/>
                <a:cs typeface="Times New Roman"/>
                <a:sym typeface="Times New Roman"/>
              </a:rPr>
              <a:t>cheap</a:t>
            </a:r>
            <a:r>
              <a:rPr b="1" i="1" lang="en-US" sz="2400" u="none" cap="none" strike="noStrike">
                <a:solidFill>
                  <a:srgbClr val="0070C0"/>
                </a:solidFill>
                <a:latin typeface="Times New Roman"/>
                <a:ea typeface="Times New Roman"/>
                <a:cs typeface="Times New Roman"/>
                <a:sym typeface="Times New Roman"/>
              </a:rPr>
              <a:t> </a:t>
            </a:r>
            <a:r>
              <a:rPr b="0" i="0" lang="en-US" sz="2400" u="none" cap="none" strike="noStrike">
                <a:solidFill>
                  <a:schemeClr val="dk1"/>
                </a:solidFill>
                <a:latin typeface="Times New Roman"/>
                <a:ea typeface="Times New Roman"/>
                <a:cs typeface="Times New Roman"/>
                <a:sym typeface="Times New Roman"/>
              </a:rPr>
              <a:t>; </a:t>
            </a:r>
            <a:r>
              <a:rPr b="1" i="0" lang="en-US" sz="2400" u="none" cap="none" strike="noStrike">
                <a:solidFill>
                  <a:schemeClr val="dk1"/>
                </a:solidFill>
                <a:latin typeface="Times New Roman"/>
                <a:ea typeface="Times New Roman"/>
                <a:cs typeface="Times New Roman"/>
                <a:sym typeface="Times New Roman"/>
              </a:rPr>
              <a:t>Human – </a:t>
            </a:r>
            <a:r>
              <a:rPr b="1" i="1" lang="en-US" sz="2400" u="none" cap="none" strike="noStrike">
                <a:solidFill>
                  <a:srgbClr val="FF0000"/>
                </a:solidFill>
                <a:latin typeface="Times New Roman"/>
                <a:ea typeface="Times New Roman"/>
                <a:cs typeface="Times New Roman"/>
                <a:sym typeface="Times New Roman"/>
              </a:rPr>
              <a:t>expensive</a:t>
            </a:r>
            <a:endParaRPr b="0" i="0" sz="1800" u="none" cap="none" strike="noStrike">
              <a:solidFill>
                <a:schemeClr val="dk1"/>
              </a:solidFill>
              <a:latin typeface="Garamond"/>
              <a:ea typeface="Garamond"/>
              <a:cs typeface="Garamond"/>
              <a:sym typeface="Garamon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42"/>
          <p:cNvSpPr txBox="1"/>
          <p:nvPr/>
        </p:nvSpPr>
        <p:spPr>
          <a:xfrm>
            <a:off x="4648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aramond"/>
              <a:ea typeface="Garamond"/>
              <a:cs typeface="Garamond"/>
              <a:sym typeface="Garamond"/>
            </a:endParaRPr>
          </a:p>
        </p:txBody>
      </p:sp>
      <p:sp>
        <p:nvSpPr>
          <p:cNvPr id="440" name="Google Shape;440;p42"/>
          <p:cNvSpPr txBox="1"/>
          <p:nvPr/>
        </p:nvSpPr>
        <p:spPr>
          <a:xfrm>
            <a:off x="8255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lt2"/>
                </a:solidFill>
                <a:latin typeface="Arial"/>
                <a:ea typeface="Arial"/>
                <a:cs typeface="Arial"/>
                <a:sym typeface="Arial"/>
              </a:rPr>
              <a:t>‹#›</a:t>
            </a:fld>
            <a:endParaRPr b="0" i="0" sz="1800" u="none" cap="none" strike="noStrike">
              <a:solidFill>
                <a:schemeClr val="dk1"/>
              </a:solidFill>
              <a:latin typeface="Garamond"/>
              <a:ea typeface="Garamond"/>
              <a:cs typeface="Garamond"/>
              <a:sym typeface="Garamond"/>
            </a:endParaRPr>
          </a:p>
        </p:txBody>
      </p:sp>
      <p:sp>
        <p:nvSpPr>
          <p:cNvPr id="441" name="Google Shape;441;p42"/>
          <p:cNvSpPr txBox="1"/>
          <p:nvPr>
            <p:ph type="title"/>
          </p:nvPr>
        </p:nvSpPr>
        <p:spPr>
          <a:xfrm>
            <a:off x="1930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Parallel Systems</a:t>
            </a:r>
            <a:endParaRPr/>
          </a:p>
        </p:txBody>
      </p:sp>
      <p:sp>
        <p:nvSpPr>
          <p:cNvPr id="442" name="Google Shape;442;p42"/>
          <p:cNvSpPr txBox="1"/>
          <p:nvPr>
            <p:ph idx="1" type="body"/>
          </p:nvPr>
        </p:nvSpPr>
        <p:spPr>
          <a:xfrm>
            <a:off x="957263" y="1371600"/>
            <a:ext cx="10244137" cy="4724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800"/>
              <a:buFont typeface="Arial"/>
              <a:buChar char="●"/>
            </a:pPr>
            <a:r>
              <a:rPr lang="en-US" sz="2800">
                <a:solidFill>
                  <a:schemeClr val="dk1"/>
                </a:solidFill>
                <a:latin typeface="Tahoma"/>
                <a:ea typeface="Tahoma"/>
                <a:cs typeface="Tahoma"/>
                <a:sym typeface="Tahoma"/>
              </a:rPr>
              <a:t>Multiprocessor systems with more than one CPU in close communication.</a:t>
            </a:r>
            <a:endParaRPr/>
          </a:p>
          <a:p>
            <a:pPr indent="-342900" lvl="0" marL="342900" rtl="0" algn="l">
              <a:lnSpc>
                <a:spcPct val="100000"/>
              </a:lnSpc>
              <a:spcBef>
                <a:spcPts val="560"/>
              </a:spcBef>
              <a:spcAft>
                <a:spcPts val="0"/>
              </a:spcAft>
              <a:buClr>
                <a:schemeClr val="accent2"/>
              </a:buClr>
              <a:buSzPts val="2800"/>
              <a:buFont typeface="Arial"/>
              <a:buChar char="●"/>
            </a:pPr>
            <a:r>
              <a:rPr lang="en-US" sz="2800">
                <a:solidFill>
                  <a:schemeClr val="dk1"/>
                </a:solidFill>
                <a:latin typeface="Tahoma"/>
                <a:ea typeface="Tahoma"/>
                <a:cs typeface="Tahoma"/>
                <a:sym typeface="Tahoma"/>
              </a:rPr>
              <a:t>Improved Throughput, economical, increased reliability.</a:t>
            </a:r>
            <a:endParaRPr/>
          </a:p>
          <a:p>
            <a:pPr indent="-342900" lvl="0" marL="342900" rtl="0" algn="l">
              <a:lnSpc>
                <a:spcPct val="100000"/>
              </a:lnSpc>
              <a:spcBef>
                <a:spcPts val="560"/>
              </a:spcBef>
              <a:spcAft>
                <a:spcPts val="0"/>
              </a:spcAft>
              <a:buClr>
                <a:schemeClr val="accent2"/>
              </a:buClr>
              <a:buSzPts val="2800"/>
              <a:buFont typeface="Arial"/>
              <a:buChar char="●"/>
            </a:pPr>
            <a:r>
              <a:rPr lang="en-US" sz="2800">
                <a:solidFill>
                  <a:schemeClr val="dk1"/>
                </a:solidFill>
                <a:latin typeface="Tahoma"/>
                <a:ea typeface="Tahoma"/>
                <a:cs typeface="Tahoma"/>
                <a:sym typeface="Tahoma"/>
              </a:rPr>
              <a:t>Kinds:</a:t>
            </a:r>
            <a:endParaRPr/>
          </a:p>
          <a:p>
            <a:pPr indent="-228600" lvl="3" marL="1600200" rtl="0" algn="l">
              <a:lnSpc>
                <a:spcPct val="100000"/>
              </a:lnSpc>
              <a:spcBef>
                <a:spcPts val="360"/>
              </a:spcBef>
              <a:spcAft>
                <a:spcPts val="0"/>
              </a:spcAft>
              <a:buClr>
                <a:schemeClr val="accent2"/>
              </a:buClr>
              <a:buSzPts val="1800"/>
              <a:buFont typeface="Tahoma"/>
              <a:buChar char="•"/>
            </a:pPr>
            <a:r>
              <a:rPr lang="en-US" sz="1800">
                <a:solidFill>
                  <a:schemeClr val="dk1"/>
                </a:solidFill>
                <a:latin typeface="Tahoma"/>
                <a:ea typeface="Tahoma"/>
                <a:cs typeface="Tahoma"/>
                <a:sym typeface="Tahoma"/>
              </a:rPr>
              <a:t>Vector and pipelined</a:t>
            </a:r>
            <a:endParaRPr/>
          </a:p>
          <a:p>
            <a:pPr indent="-228600" lvl="3" marL="1600200" rtl="0" algn="l">
              <a:lnSpc>
                <a:spcPct val="100000"/>
              </a:lnSpc>
              <a:spcBef>
                <a:spcPts val="360"/>
              </a:spcBef>
              <a:spcAft>
                <a:spcPts val="0"/>
              </a:spcAft>
              <a:buClr>
                <a:schemeClr val="accent2"/>
              </a:buClr>
              <a:buSzPts val="1800"/>
              <a:buFont typeface="Tahoma"/>
              <a:buChar char="•"/>
            </a:pPr>
            <a:r>
              <a:rPr lang="en-US" sz="1800">
                <a:solidFill>
                  <a:schemeClr val="dk1"/>
                </a:solidFill>
                <a:latin typeface="Tahoma"/>
                <a:ea typeface="Tahoma"/>
                <a:cs typeface="Tahoma"/>
                <a:sym typeface="Tahoma"/>
              </a:rPr>
              <a:t>Symmetric and asymmetric multiprocessing</a:t>
            </a:r>
            <a:endParaRPr/>
          </a:p>
          <a:p>
            <a:pPr indent="-228600" lvl="3" marL="1600200" rtl="0" algn="l">
              <a:lnSpc>
                <a:spcPct val="100000"/>
              </a:lnSpc>
              <a:spcBef>
                <a:spcPts val="360"/>
              </a:spcBef>
              <a:spcAft>
                <a:spcPts val="0"/>
              </a:spcAft>
              <a:buClr>
                <a:schemeClr val="accent2"/>
              </a:buClr>
              <a:buSzPts val="1800"/>
              <a:buFont typeface="Tahoma"/>
              <a:buChar char="•"/>
            </a:pPr>
            <a:r>
              <a:rPr lang="en-US" sz="1800">
                <a:solidFill>
                  <a:schemeClr val="dk1"/>
                </a:solidFill>
                <a:latin typeface="Tahoma"/>
                <a:ea typeface="Tahoma"/>
                <a:cs typeface="Tahoma"/>
                <a:sym typeface="Tahoma"/>
              </a:rPr>
              <a:t>Distributed memory vs. shared memory</a:t>
            </a:r>
            <a:endParaRPr/>
          </a:p>
          <a:p>
            <a:pPr indent="-342900" lvl="0" marL="342900" rtl="0" algn="l">
              <a:lnSpc>
                <a:spcPct val="100000"/>
              </a:lnSpc>
              <a:spcBef>
                <a:spcPts val="560"/>
              </a:spcBef>
              <a:spcAft>
                <a:spcPts val="0"/>
              </a:spcAft>
              <a:buClr>
                <a:schemeClr val="accent2"/>
              </a:buClr>
              <a:buSzPts val="2800"/>
              <a:buFont typeface="Arial"/>
              <a:buChar char="●"/>
            </a:pPr>
            <a:r>
              <a:rPr lang="en-US" sz="2800">
                <a:solidFill>
                  <a:schemeClr val="dk1"/>
                </a:solidFill>
                <a:latin typeface="Tahoma"/>
                <a:ea typeface="Tahoma"/>
                <a:cs typeface="Tahoma"/>
                <a:sym typeface="Tahoma"/>
              </a:rPr>
              <a:t>Programming models:</a:t>
            </a:r>
            <a:endParaRPr/>
          </a:p>
          <a:p>
            <a:pPr indent="-228600" lvl="3" marL="1600200" rtl="0" algn="l">
              <a:lnSpc>
                <a:spcPct val="100000"/>
              </a:lnSpc>
              <a:spcBef>
                <a:spcPts val="360"/>
              </a:spcBef>
              <a:spcAft>
                <a:spcPts val="0"/>
              </a:spcAft>
              <a:buClr>
                <a:schemeClr val="accent2"/>
              </a:buClr>
              <a:buSzPts val="1800"/>
              <a:buFont typeface="Tahoma"/>
              <a:buChar char="•"/>
            </a:pPr>
            <a:r>
              <a:rPr lang="en-US" sz="1800">
                <a:solidFill>
                  <a:schemeClr val="dk1"/>
                </a:solidFill>
                <a:latin typeface="Tahoma"/>
                <a:ea typeface="Tahoma"/>
                <a:cs typeface="Tahoma"/>
                <a:sym typeface="Tahoma"/>
              </a:rPr>
              <a:t>Tightly coupled vs. loosely coupled ,message-based vs. shared variable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43"/>
          <p:cNvSpPr txBox="1"/>
          <p:nvPr>
            <p:ph type="title"/>
          </p:nvPr>
        </p:nvSpPr>
        <p:spPr>
          <a:xfrm>
            <a:off x="1930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Parallel Computing Systems</a:t>
            </a:r>
            <a:endParaRPr/>
          </a:p>
        </p:txBody>
      </p:sp>
      <p:sp>
        <p:nvSpPr>
          <p:cNvPr id="448" name="Google Shape;448;p43"/>
          <p:cNvSpPr txBox="1"/>
          <p:nvPr/>
        </p:nvSpPr>
        <p:spPr>
          <a:xfrm>
            <a:off x="8255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lt2"/>
                </a:solidFill>
                <a:latin typeface="Arial"/>
                <a:ea typeface="Arial"/>
                <a:cs typeface="Arial"/>
                <a:sym typeface="Arial"/>
              </a:rPr>
              <a:t>‹#›</a:t>
            </a:fld>
            <a:endParaRPr b="0" i="0" sz="1800" u="none" cap="none" strike="noStrike">
              <a:solidFill>
                <a:schemeClr val="dk1"/>
              </a:solidFill>
              <a:latin typeface="Garamond"/>
              <a:ea typeface="Garamond"/>
              <a:cs typeface="Garamond"/>
              <a:sym typeface="Garamond"/>
            </a:endParaRPr>
          </a:p>
        </p:txBody>
      </p:sp>
      <p:pic>
        <p:nvPicPr>
          <p:cNvPr id="449" name="Google Shape;449;p43"/>
          <p:cNvPicPr preferRelativeResize="0"/>
          <p:nvPr>
            <p:ph idx="1" type="body"/>
          </p:nvPr>
        </p:nvPicPr>
        <p:blipFill rotWithShape="1">
          <a:blip r:embed="rId3">
            <a:alphaModFix/>
          </a:blip>
          <a:srcRect b="0" l="0" r="0" t="0"/>
          <a:stretch/>
        </p:blipFill>
        <p:spPr>
          <a:xfrm>
            <a:off x="7162800" y="3657600"/>
            <a:ext cx="2874962" cy="1905000"/>
          </a:xfrm>
          <a:prstGeom prst="rect">
            <a:avLst/>
          </a:prstGeom>
          <a:noFill/>
          <a:ln>
            <a:noFill/>
          </a:ln>
        </p:spPr>
      </p:pic>
      <p:pic>
        <p:nvPicPr>
          <p:cNvPr id="450" name="Google Shape;450;p43"/>
          <p:cNvPicPr preferRelativeResize="0"/>
          <p:nvPr/>
        </p:nvPicPr>
        <p:blipFill rotWithShape="1">
          <a:blip r:embed="rId4">
            <a:alphaModFix/>
          </a:blip>
          <a:srcRect b="0" l="0" r="0" t="0"/>
          <a:stretch/>
        </p:blipFill>
        <p:spPr>
          <a:xfrm>
            <a:off x="2057401" y="4114800"/>
            <a:ext cx="2670175" cy="1828800"/>
          </a:xfrm>
          <a:prstGeom prst="rect">
            <a:avLst/>
          </a:prstGeom>
          <a:noFill/>
          <a:ln>
            <a:noFill/>
          </a:ln>
        </p:spPr>
      </p:pic>
      <p:sp>
        <p:nvSpPr>
          <p:cNvPr id="451" name="Google Shape;451;p43"/>
          <p:cNvSpPr txBox="1"/>
          <p:nvPr/>
        </p:nvSpPr>
        <p:spPr>
          <a:xfrm>
            <a:off x="4800600" y="1828801"/>
            <a:ext cx="2133600" cy="1570037"/>
          </a:xfrm>
          <a:prstGeom prst="rect">
            <a:avLst/>
          </a:prstGeom>
          <a:solidFill>
            <a:srgbClr val="FFC2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1" lang="en-US" sz="1600" u="none" cap="none" strike="noStrike">
                <a:solidFill>
                  <a:schemeClr val="dk1"/>
                </a:solidFill>
                <a:latin typeface="Times New Roman"/>
                <a:ea typeface="Times New Roman"/>
                <a:cs typeface="Times New Roman"/>
                <a:sym typeface="Times New Roman"/>
              </a:rPr>
              <a:t>Climate modeling,  earthquake simulations, genome analysis,  protein folding, nuclear fusion research, …..</a:t>
            </a:r>
            <a:endParaRPr b="0" i="0" sz="1800" u="none" cap="none" strike="noStrike">
              <a:solidFill>
                <a:schemeClr val="dk1"/>
              </a:solidFill>
              <a:latin typeface="Garamond"/>
              <a:ea typeface="Garamond"/>
              <a:cs typeface="Garamond"/>
              <a:sym typeface="Garamond"/>
            </a:endParaRPr>
          </a:p>
        </p:txBody>
      </p:sp>
      <p:pic>
        <p:nvPicPr>
          <p:cNvPr id="452" name="Google Shape;452;p43"/>
          <p:cNvPicPr preferRelativeResize="0"/>
          <p:nvPr/>
        </p:nvPicPr>
        <p:blipFill rotWithShape="1">
          <a:blip r:embed="rId5">
            <a:alphaModFix/>
          </a:blip>
          <a:srcRect b="0" l="0" r="0" t="0"/>
          <a:stretch/>
        </p:blipFill>
        <p:spPr>
          <a:xfrm>
            <a:off x="2057401" y="1752600"/>
            <a:ext cx="2682875" cy="1854200"/>
          </a:xfrm>
          <a:prstGeom prst="rect">
            <a:avLst/>
          </a:prstGeom>
          <a:noFill/>
          <a:ln>
            <a:noFill/>
          </a:ln>
        </p:spPr>
      </p:pic>
      <p:sp>
        <p:nvSpPr>
          <p:cNvPr id="453" name="Google Shape;453;p43"/>
          <p:cNvSpPr txBox="1"/>
          <p:nvPr/>
        </p:nvSpPr>
        <p:spPr>
          <a:xfrm>
            <a:off x="2057400" y="1524001"/>
            <a:ext cx="2209800" cy="338137"/>
          </a:xfrm>
          <a:prstGeom prst="rect">
            <a:avLst/>
          </a:prstGeom>
          <a:solidFill>
            <a:srgbClr val="FFF5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1" lang="en-US" sz="1600" u="none" cap="none" strike="noStrike">
                <a:solidFill>
                  <a:schemeClr val="dk1"/>
                </a:solidFill>
                <a:latin typeface="Times New Roman"/>
                <a:ea typeface="Times New Roman"/>
                <a:cs typeface="Times New Roman"/>
                <a:sym typeface="Times New Roman"/>
              </a:rPr>
              <a:t>ILLIAC 2 (UIllinois)</a:t>
            </a:r>
            <a:endParaRPr b="0" i="0" sz="1800" u="none" cap="none" strike="noStrike">
              <a:solidFill>
                <a:schemeClr val="dk1"/>
              </a:solidFill>
              <a:latin typeface="Garamond"/>
              <a:ea typeface="Garamond"/>
              <a:cs typeface="Garamond"/>
              <a:sym typeface="Garamond"/>
            </a:endParaRPr>
          </a:p>
        </p:txBody>
      </p:sp>
      <p:sp>
        <p:nvSpPr>
          <p:cNvPr id="454" name="Google Shape;454;p43"/>
          <p:cNvSpPr txBox="1"/>
          <p:nvPr/>
        </p:nvSpPr>
        <p:spPr>
          <a:xfrm>
            <a:off x="2286000" y="6019801"/>
            <a:ext cx="2362200" cy="307975"/>
          </a:xfrm>
          <a:prstGeom prst="rect">
            <a:avLst/>
          </a:prstGeom>
          <a:solidFill>
            <a:srgbClr val="FFF5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chemeClr val="dk1"/>
                </a:solidFill>
                <a:latin typeface="Times New Roman"/>
                <a:ea typeface="Times New Roman"/>
                <a:cs typeface="Times New Roman"/>
                <a:sym typeface="Times New Roman"/>
              </a:rPr>
              <a:t>Connection Machine (MIT) </a:t>
            </a:r>
            <a:endParaRPr b="0" i="0" sz="1800" u="none" cap="none" strike="noStrike">
              <a:solidFill>
                <a:schemeClr val="dk1"/>
              </a:solidFill>
              <a:latin typeface="Garamond"/>
              <a:ea typeface="Garamond"/>
              <a:cs typeface="Garamond"/>
              <a:sym typeface="Garamond"/>
            </a:endParaRPr>
          </a:p>
        </p:txBody>
      </p:sp>
      <p:sp>
        <p:nvSpPr>
          <p:cNvPr id="455" name="Google Shape;455;p43"/>
          <p:cNvSpPr txBox="1"/>
          <p:nvPr/>
        </p:nvSpPr>
        <p:spPr>
          <a:xfrm>
            <a:off x="8305800" y="5181601"/>
            <a:ext cx="1828800" cy="307975"/>
          </a:xfrm>
          <a:prstGeom prst="rect">
            <a:avLst/>
          </a:prstGeom>
          <a:solidFill>
            <a:srgbClr val="FFF5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chemeClr val="dk1"/>
                </a:solidFill>
                <a:latin typeface="Times New Roman"/>
                <a:ea typeface="Times New Roman"/>
                <a:cs typeface="Times New Roman"/>
                <a:sym typeface="Times New Roman"/>
              </a:rPr>
              <a:t>IBM Blue Gene</a:t>
            </a:r>
            <a:endParaRPr b="0" i="0" sz="1800" u="none" cap="none" strike="noStrike">
              <a:solidFill>
                <a:schemeClr val="dk1"/>
              </a:solidFill>
              <a:latin typeface="Garamond"/>
              <a:ea typeface="Garamond"/>
              <a:cs typeface="Garamond"/>
              <a:sym typeface="Garamond"/>
            </a:endParaRPr>
          </a:p>
        </p:txBody>
      </p:sp>
      <p:pic>
        <p:nvPicPr>
          <p:cNvPr id="456" name="Google Shape;456;p43"/>
          <p:cNvPicPr preferRelativeResize="0"/>
          <p:nvPr/>
        </p:nvPicPr>
        <p:blipFill rotWithShape="1">
          <a:blip r:embed="rId6">
            <a:alphaModFix/>
          </a:blip>
          <a:srcRect b="0" l="0" r="0" t="0"/>
          <a:stretch/>
        </p:blipFill>
        <p:spPr>
          <a:xfrm>
            <a:off x="7086600" y="1600200"/>
            <a:ext cx="3054350" cy="1852612"/>
          </a:xfrm>
          <a:prstGeom prst="rect">
            <a:avLst/>
          </a:prstGeom>
          <a:noFill/>
          <a:ln>
            <a:noFill/>
          </a:ln>
        </p:spPr>
      </p:pic>
      <p:sp>
        <p:nvSpPr>
          <p:cNvPr id="457" name="Google Shape;457;p43"/>
          <p:cNvSpPr txBox="1"/>
          <p:nvPr/>
        </p:nvSpPr>
        <p:spPr>
          <a:xfrm>
            <a:off x="5105400" y="4191001"/>
            <a:ext cx="1828800" cy="307975"/>
          </a:xfrm>
          <a:prstGeom prst="rect">
            <a:avLst/>
          </a:prstGeom>
          <a:solidFill>
            <a:srgbClr val="FFF5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chemeClr val="dk1"/>
                </a:solidFill>
                <a:latin typeface="Times New Roman"/>
                <a:ea typeface="Times New Roman"/>
                <a:cs typeface="Times New Roman"/>
                <a:sym typeface="Times New Roman"/>
              </a:rPr>
              <a:t>Tianhe-1(China)</a:t>
            </a:r>
            <a:endParaRPr b="0" i="0" sz="1800" u="none" cap="none" strike="noStrike">
              <a:solidFill>
                <a:schemeClr val="dk1"/>
              </a:solidFill>
              <a:latin typeface="Garamond"/>
              <a:ea typeface="Garamond"/>
              <a:cs typeface="Garamond"/>
              <a:sym typeface="Garamond"/>
            </a:endParaRPr>
          </a:p>
        </p:txBody>
      </p:sp>
      <p:pic>
        <p:nvPicPr>
          <p:cNvPr id="458" name="Google Shape;458;p43"/>
          <p:cNvPicPr preferRelativeResize="0"/>
          <p:nvPr/>
        </p:nvPicPr>
        <p:blipFill rotWithShape="1">
          <a:blip r:embed="rId7">
            <a:alphaModFix/>
          </a:blip>
          <a:srcRect b="0" l="0" r="0" t="0"/>
          <a:stretch/>
        </p:blipFill>
        <p:spPr>
          <a:xfrm>
            <a:off x="4800600" y="4495800"/>
            <a:ext cx="2305050" cy="1643062"/>
          </a:xfrm>
          <a:prstGeom prst="rect">
            <a:avLst/>
          </a:prstGeom>
          <a:noFill/>
          <a:ln>
            <a:noFill/>
          </a:ln>
        </p:spPr>
      </p:pic>
      <p:sp>
        <p:nvSpPr>
          <p:cNvPr id="459" name="Google Shape;459;p43"/>
          <p:cNvSpPr txBox="1"/>
          <p:nvPr/>
        </p:nvSpPr>
        <p:spPr>
          <a:xfrm>
            <a:off x="8305800" y="3124201"/>
            <a:ext cx="1828800" cy="307975"/>
          </a:xfrm>
          <a:prstGeom prst="rect">
            <a:avLst/>
          </a:prstGeom>
          <a:solidFill>
            <a:srgbClr val="FFF5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chemeClr val="dk1"/>
                </a:solidFill>
                <a:latin typeface="Times New Roman"/>
                <a:ea typeface="Times New Roman"/>
                <a:cs typeface="Times New Roman"/>
                <a:sym typeface="Times New Roman"/>
              </a:rPr>
              <a:t>K-computer(Japan)</a:t>
            </a:r>
            <a:endParaRPr b="0" i="0" sz="1800" u="none" cap="none" strike="noStrike">
              <a:solidFill>
                <a:schemeClr val="dk1"/>
              </a:solidFill>
              <a:latin typeface="Garamond"/>
              <a:ea typeface="Garamond"/>
              <a:cs typeface="Garamond"/>
              <a:sym typeface="Garamon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44"/>
          <p:cNvSpPr txBox="1"/>
          <p:nvPr>
            <p:ph type="title"/>
          </p:nvPr>
        </p:nvSpPr>
        <p:spPr>
          <a:xfrm>
            <a:off x="153988" y="38100"/>
            <a:ext cx="84328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Distributed Computing Systems</a:t>
            </a:r>
            <a:endParaRPr/>
          </a:p>
        </p:txBody>
      </p:sp>
      <p:sp>
        <p:nvSpPr>
          <p:cNvPr id="465" name="Google Shape;465;p44"/>
          <p:cNvSpPr txBox="1"/>
          <p:nvPr/>
        </p:nvSpPr>
        <p:spPr>
          <a:xfrm>
            <a:off x="2768600" y="6069013"/>
            <a:ext cx="56388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2"/>
                </a:solidFill>
                <a:latin typeface="Arial"/>
                <a:ea typeface="Arial"/>
                <a:cs typeface="Arial"/>
                <a:sym typeface="Arial"/>
              </a:rPr>
              <a:t>https://www.ics.uci.edu/~ics143/lectures.html</a:t>
            </a:r>
            <a:endParaRPr b="0" i="0" sz="1800" u="none" cap="none" strike="noStrike">
              <a:solidFill>
                <a:schemeClr val="dk1"/>
              </a:solidFill>
              <a:latin typeface="Garamond"/>
              <a:ea typeface="Garamond"/>
              <a:cs typeface="Garamond"/>
              <a:sym typeface="Garamond"/>
            </a:endParaRPr>
          </a:p>
        </p:txBody>
      </p:sp>
      <p:sp>
        <p:nvSpPr>
          <p:cNvPr id="466" name="Google Shape;466;p44"/>
          <p:cNvSpPr txBox="1"/>
          <p:nvPr/>
        </p:nvSpPr>
        <p:spPr>
          <a:xfrm>
            <a:off x="8255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lt2"/>
                </a:solidFill>
                <a:latin typeface="Arial"/>
                <a:ea typeface="Arial"/>
                <a:cs typeface="Arial"/>
                <a:sym typeface="Arial"/>
              </a:rPr>
              <a:t>‹#›</a:t>
            </a:fld>
            <a:endParaRPr b="0" i="0" sz="1800" u="none" cap="none" strike="noStrike">
              <a:solidFill>
                <a:schemeClr val="dk1"/>
              </a:solidFill>
              <a:latin typeface="Garamond"/>
              <a:ea typeface="Garamond"/>
              <a:cs typeface="Garamond"/>
              <a:sym typeface="Garamond"/>
            </a:endParaRPr>
          </a:p>
        </p:txBody>
      </p:sp>
      <p:pic>
        <p:nvPicPr>
          <p:cNvPr id="467" name="Google Shape;467;p44"/>
          <p:cNvPicPr preferRelativeResize="0"/>
          <p:nvPr>
            <p:ph idx="1" type="body"/>
          </p:nvPr>
        </p:nvPicPr>
        <p:blipFill rotWithShape="1">
          <a:blip r:embed="rId3">
            <a:alphaModFix/>
          </a:blip>
          <a:srcRect b="0" l="0" r="0" t="0"/>
          <a:stretch/>
        </p:blipFill>
        <p:spPr>
          <a:xfrm>
            <a:off x="1905000" y="1630362"/>
            <a:ext cx="4286250" cy="2438400"/>
          </a:xfrm>
          <a:prstGeom prst="rect">
            <a:avLst/>
          </a:prstGeom>
          <a:noFill/>
          <a:ln>
            <a:noFill/>
          </a:ln>
        </p:spPr>
      </p:pic>
      <p:sp>
        <p:nvSpPr>
          <p:cNvPr id="468" name="Google Shape;468;p44"/>
          <p:cNvSpPr txBox="1"/>
          <p:nvPr/>
        </p:nvSpPr>
        <p:spPr>
          <a:xfrm>
            <a:off x="1866901" y="1322387"/>
            <a:ext cx="3276600" cy="307975"/>
          </a:xfrm>
          <a:prstGeom prst="rect">
            <a:avLst/>
          </a:prstGeom>
          <a:solidFill>
            <a:srgbClr val="FFF5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chemeClr val="dk1"/>
                </a:solidFill>
                <a:latin typeface="Times New Roman"/>
                <a:ea typeface="Times New Roman"/>
                <a:cs typeface="Times New Roman"/>
                <a:sym typeface="Times New Roman"/>
              </a:rPr>
              <a:t>Globus Grid Computing Toolkit</a:t>
            </a:r>
            <a:endParaRPr b="0" i="0" sz="1800" u="none" cap="none" strike="noStrike">
              <a:solidFill>
                <a:schemeClr val="dk1"/>
              </a:solidFill>
              <a:latin typeface="Garamond"/>
              <a:ea typeface="Garamond"/>
              <a:cs typeface="Garamond"/>
              <a:sym typeface="Garamond"/>
            </a:endParaRPr>
          </a:p>
        </p:txBody>
      </p:sp>
      <p:pic>
        <p:nvPicPr>
          <p:cNvPr id="469" name="Google Shape;469;p44"/>
          <p:cNvPicPr preferRelativeResize="0"/>
          <p:nvPr/>
        </p:nvPicPr>
        <p:blipFill rotWithShape="1">
          <a:blip r:embed="rId4">
            <a:alphaModFix/>
          </a:blip>
          <a:srcRect b="0" l="0" r="0" t="0"/>
          <a:stretch/>
        </p:blipFill>
        <p:spPr>
          <a:xfrm>
            <a:off x="6724650" y="1597025"/>
            <a:ext cx="3724275" cy="2292350"/>
          </a:xfrm>
          <a:prstGeom prst="rect">
            <a:avLst/>
          </a:prstGeom>
          <a:noFill/>
          <a:ln>
            <a:noFill/>
          </a:ln>
        </p:spPr>
      </p:pic>
      <p:sp>
        <p:nvSpPr>
          <p:cNvPr id="470" name="Google Shape;470;p44"/>
          <p:cNvSpPr txBox="1"/>
          <p:nvPr/>
        </p:nvSpPr>
        <p:spPr>
          <a:xfrm>
            <a:off x="6883400" y="1374774"/>
            <a:ext cx="3276600" cy="307975"/>
          </a:xfrm>
          <a:prstGeom prst="rect">
            <a:avLst/>
          </a:prstGeom>
          <a:solidFill>
            <a:srgbClr val="FFF5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chemeClr val="dk1"/>
                </a:solidFill>
                <a:latin typeface="Times New Roman"/>
                <a:ea typeface="Times New Roman"/>
                <a:cs typeface="Times New Roman"/>
                <a:sym typeface="Times New Roman"/>
              </a:rPr>
              <a:t>Cloud Computing Offerings</a:t>
            </a:r>
            <a:endParaRPr b="0" i="0" sz="1800" u="none" cap="none" strike="noStrike">
              <a:solidFill>
                <a:schemeClr val="dk1"/>
              </a:solidFill>
              <a:latin typeface="Garamond"/>
              <a:ea typeface="Garamond"/>
              <a:cs typeface="Garamond"/>
              <a:sym typeface="Garamond"/>
            </a:endParaRPr>
          </a:p>
        </p:txBody>
      </p:sp>
      <p:pic>
        <p:nvPicPr>
          <p:cNvPr id="471" name="Google Shape;471;p44"/>
          <p:cNvPicPr preferRelativeResize="0"/>
          <p:nvPr/>
        </p:nvPicPr>
        <p:blipFill rotWithShape="1">
          <a:blip r:embed="rId5">
            <a:alphaModFix/>
          </a:blip>
          <a:srcRect b="0" l="0" r="0" t="0"/>
          <a:stretch/>
        </p:blipFill>
        <p:spPr>
          <a:xfrm>
            <a:off x="1905000" y="4038600"/>
            <a:ext cx="3962400" cy="1981200"/>
          </a:xfrm>
          <a:prstGeom prst="rect">
            <a:avLst/>
          </a:prstGeom>
          <a:noFill/>
          <a:ln>
            <a:noFill/>
          </a:ln>
        </p:spPr>
      </p:pic>
      <p:sp>
        <p:nvSpPr>
          <p:cNvPr id="472" name="Google Shape;472;p44"/>
          <p:cNvSpPr txBox="1"/>
          <p:nvPr/>
        </p:nvSpPr>
        <p:spPr>
          <a:xfrm>
            <a:off x="2032000" y="5957887"/>
            <a:ext cx="3276600" cy="307975"/>
          </a:xfrm>
          <a:prstGeom prst="rect">
            <a:avLst/>
          </a:prstGeom>
          <a:solidFill>
            <a:srgbClr val="FFF5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chemeClr val="dk1"/>
                </a:solidFill>
                <a:latin typeface="Times New Roman"/>
                <a:ea typeface="Times New Roman"/>
                <a:cs typeface="Times New Roman"/>
                <a:sym typeface="Times New Roman"/>
              </a:rPr>
              <a:t>PlanetLab</a:t>
            </a:r>
            <a:endParaRPr b="0" i="0" sz="1800" u="none" cap="none" strike="noStrike">
              <a:solidFill>
                <a:schemeClr val="dk1"/>
              </a:solidFill>
              <a:latin typeface="Garamond"/>
              <a:ea typeface="Garamond"/>
              <a:cs typeface="Garamond"/>
              <a:sym typeface="Garamond"/>
            </a:endParaRPr>
          </a:p>
        </p:txBody>
      </p:sp>
      <p:pic>
        <p:nvPicPr>
          <p:cNvPr id="473" name="Google Shape;473;p44"/>
          <p:cNvPicPr preferRelativeResize="0"/>
          <p:nvPr/>
        </p:nvPicPr>
        <p:blipFill rotWithShape="1">
          <a:blip r:embed="rId6">
            <a:alphaModFix/>
          </a:blip>
          <a:srcRect b="0" l="0" r="0" t="0"/>
          <a:stretch/>
        </p:blipFill>
        <p:spPr>
          <a:xfrm>
            <a:off x="7010400" y="3843337"/>
            <a:ext cx="3367087" cy="2057400"/>
          </a:xfrm>
          <a:prstGeom prst="rect">
            <a:avLst/>
          </a:prstGeom>
          <a:noFill/>
          <a:ln>
            <a:noFill/>
          </a:ln>
        </p:spPr>
      </p:pic>
      <p:sp>
        <p:nvSpPr>
          <p:cNvPr id="474" name="Google Shape;474;p44"/>
          <p:cNvSpPr txBox="1"/>
          <p:nvPr/>
        </p:nvSpPr>
        <p:spPr>
          <a:xfrm>
            <a:off x="7010400" y="5934868"/>
            <a:ext cx="3276600" cy="307975"/>
          </a:xfrm>
          <a:prstGeom prst="rect">
            <a:avLst/>
          </a:prstGeom>
          <a:solidFill>
            <a:srgbClr val="FFF5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chemeClr val="dk1"/>
                </a:solidFill>
                <a:latin typeface="Times New Roman"/>
                <a:ea typeface="Times New Roman"/>
                <a:cs typeface="Times New Roman"/>
                <a:sym typeface="Times New Roman"/>
              </a:rPr>
              <a:t>Gnutella P2P Network</a:t>
            </a:r>
            <a:endParaRPr b="0" i="0" sz="1800" u="none" cap="none" strike="noStrike">
              <a:solidFill>
                <a:schemeClr val="dk1"/>
              </a:solidFill>
              <a:latin typeface="Garamond"/>
              <a:ea typeface="Garamond"/>
              <a:cs typeface="Garamond"/>
              <a:sym typeface="Garamon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5"/>
          <p:cNvSpPr txBox="1"/>
          <p:nvPr/>
        </p:nvSpPr>
        <p:spPr>
          <a:xfrm>
            <a:off x="8255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lt2"/>
                </a:solidFill>
                <a:latin typeface="Arial"/>
                <a:ea typeface="Arial"/>
                <a:cs typeface="Arial"/>
                <a:sym typeface="Arial"/>
              </a:rPr>
              <a:t>‹#›</a:t>
            </a:fld>
            <a:endParaRPr b="0" i="0" sz="1800" u="none" cap="none" strike="noStrike">
              <a:solidFill>
                <a:schemeClr val="dk1"/>
              </a:solidFill>
              <a:latin typeface="Garamond"/>
              <a:ea typeface="Garamond"/>
              <a:cs typeface="Garamond"/>
              <a:sym typeface="Garamond"/>
            </a:endParaRPr>
          </a:p>
        </p:txBody>
      </p:sp>
      <p:sp>
        <p:nvSpPr>
          <p:cNvPr id="480" name="Google Shape;480;p45"/>
          <p:cNvSpPr txBox="1"/>
          <p:nvPr>
            <p:ph type="title"/>
          </p:nvPr>
        </p:nvSpPr>
        <p:spPr>
          <a:xfrm>
            <a:off x="1930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Real-time systems</a:t>
            </a:r>
            <a:endParaRPr/>
          </a:p>
        </p:txBody>
      </p:sp>
      <p:sp>
        <p:nvSpPr>
          <p:cNvPr id="481" name="Google Shape;481;p45"/>
          <p:cNvSpPr txBox="1"/>
          <p:nvPr>
            <p:ph idx="1" type="body"/>
          </p:nvPr>
        </p:nvSpPr>
        <p:spPr>
          <a:xfrm>
            <a:off x="1905000" y="1676400"/>
            <a:ext cx="8255000" cy="4419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800"/>
              <a:buFont typeface="Arial"/>
              <a:buChar char="●"/>
            </a:pPr>
            <a:r>
              <a:rPr lang="en-US" sz="2800">
                <a:solidFill>
                  <a:schemeClr val="dk1"/>
                </a:solidFill>
                <a:latin typeface="Tahoma"/>
                <a:ea typeface="Tahoma"/>
                <a:cs typeface="Tahoma"/>
                <a:sym typeface="Tahoma"/>
              </a:rPr>
              <a:t>Correct system function depends on timeliness</a:t>
            </a:r>
            <a:endParaRPr/>
          </a:p>
          <a:p>
            <a:pPr indent="-342900" lvl="0" marL="342900" rtl="0" algn="l">
              <a:lnSpc>
                <a:spcPct val="100000"/>
              </a:lnSpc>
              <a:spcBef>
                <a:spcPts val="560"/>
              </a:spcBef>
              <a:spcAft>
                <a:spcPts val="0"/>
              </a:spcAft>
              <a:buClr>
                <a:schemeClr val="accent2"/>
              </a:buClr>
              <a:buSzPts val="2800"/>
              <a:buFont typeface="Arial"/>
              <a:buChar char="●"/>
            </a:pPr>
            <a:r>
              <a:rPr lang="en-US" sz="2800">
                <a:solidFill>
                  <a:schemeClr val="dk1"/>
                </a:solidFill>
                <a:latin typeface="Tahoma"/>
                <a:ea typeface="Tahoma"/>
                <a:cs typeface="Tahoma"/>
                <a:sym typeface="Tahoma"/>
              </a:rPr>
              <a:t>Feedback/control loops</a:t>
            </a:r>
            <a:endParaRPr/>
          </a:p>
          <a:p>
            <a:pPr indent="-342900" lvl="0" marL="342900" rtl="0" algn="l">
              <a:lnSpc>
                <a:spcPct val="100000"/>
              </a:lnSpc>
              <a:spcBef>
                <a:spcPts val="560"/>
              </a:spcBef>
              <a:spcAft>
                <a:spcPts val="0"/>
              </a:spcAft>
              <a:buClr>
                <a:schemeClr val="accent2"/>
              </a:buClr>
              <a:buSzPts val="2800"/>
              <a:buFont typeface="Arial"/>
              <a:buChar char="●"/>
            </a:pPr>
            <a:r>
              <a:rPr lang="en-US" sz="2800">
                <a:solidFill>
                  <a:schemeClr val="dk1"/>
                </a:solidFill>
                <a:latin typeface="Tahoma"/>
                <a:ea typeface="Tahoma"/>
                <a:cs typeface="Tahoma"/>
                <a:sym typeface="Tahoma"/>
              </a:rPr>
              <a:t>Sensors and actuators</a:t>
            </a:r>
            <a:endParaRPr/>
          </a:p>
          <a:p>
            <a:pPr indent="-342900" lvl="0" marL="342900" rtl="0" algn="l">
              <a:lnSpc>
                <a:spcPct val="100000"/>
              </a:lnSpc>
              <a:spcBef>
                <a:spcPts val="560"/>
              </a:spcBef>
              <a:spcAft>
                <a:spcPts val="0"/>
              </a:spcAft>
              <a:buClr>
                <a:schemeClr val="accent2"/>
              </a:buClr>
              <a:buSzPts val="2800"/>
              <a:buFont typeface="Arial"/>
              <a:buChar char="●"/>
            </a:pPr>
            <a:r>
              <a:rPr lang="en-US" sz="2800">
                <a:solidFill>
                  <a:schemeClr val="dk1"/>
                </a:solidFill>
                <a:latin typeface="Tahoma"/>
                <a:ea typeface="Tahoma"/>
                <a:cs typeface="Tahoma"/>
                <a:sym typeface="Tahoma"/>
              </a:rPr>
              <a:t>Hard real-time systems -</a:t>
            </a:r>
            <a:endParaRPr/>
          </a:p>
          <a:p>
            <a:pPr indent="-228600" lvl="2" marL="1143000" rtl="0" algn="l">
              <a:lnSpc>
                <a:spcPct val="100000"/>
              </a:lnSpc>
              <a:spcBef>
                <a:spcPts val="400"/>
              </a:spcBef>
              <a:spcAft>
                <a:spcPts val="0"/>
              </a:spcAft>
              <a:buClr>
                <a:schemeClr val="accent2"/>
              </a:buClr>
              <a:buSzPts val="2000"/>
              <a:buFont typeface="Arial"/>
              <a:buChar char="●"/>
            </a:pPr>
            <a:r>
              <a:rPr lang="en-US" sz="2000">
                <a:solidFill>
                  <a:schemeClr val="dk1"/>
                </a:solidFill>
                <a:latin typeface="Tahoma"/>
                <a:ea typeface="Tahoma"/>
                <a:cs typeface="Tahoma"/>
                <a:sym typeface="Tahoma"/>
              </a:rPr>
              <a:t> Failure if response time too long.</a:t>
            </a:r>
            <a:endParaRPr/>
          </a:p>
          <a:p>
            <a:pPr indent="-228600" lvl="2" marL="1143000" rtl="0" algn="l">
              <a:lnSpc>
                <a:spcPct val="100000"/>
              </a:lnSpc>
              <a:spcBef>
                <a:spcPts val="400"/>
              </a:spcBef>
              <a:spcAft>
                <a:spcPts val="0"/>
              </a:spcAft>
              <a:buClr>
                <a:schemeClr val="accent2"/>
              </a:buClr>
              <a:buSzPts val="2000"/>
              <a:buFont typeface="Arial"/>
              <a:buChar char="●"/>
            </a:pPr>
            <a:r>
              <a:rPr lang="en-US" sz="2000">
                <a:solidFill>
                  <a:schemeClr val="dk1"/>
                </a:solidFill>
                <a:latin typeface="Tahoma"/>
                <a:ea typeface="Tahoma"/>
                <a:cs typeface="Tahoma"/>
                <a:sym typeface="Tahoma"/>
              </a:rPr>
              <a:t>Secondary storage is limited</a:t>
            </a:r>
            <a:endParaRPr/>
          </a:p>
          <a:p>
            <a:pPr indent="-342900" lvl="0" marL="342900" rtl="0" algn="l">
              <a:lnSpc>
                <a:spcPct val="100000"/>
              </a:lnSpc>
              <a:spcBef>
                <a:spcPts val="560"/>
              </a:spcBef>
              <a:spcAft>
                <a:spcPts val="0"/>
              </a:spcAft>
              <a:buClr>
                <a:schemeClr val="accent2"/>
              </a:buClr>
              <a:buSzPts val="2800"/>
              <a:buFont typeface="Arial"/>
              <a:buChar char="●"/>
            </a:pPr>
            <a:r>
              <a:rPr lang="en-US" sz="2800">
                <a:solidFill>
                  <a:schemeClr val="dk1"/>
                </a:solidFill>
                <a:latin typeface="Tahoma"/>
                <a:ea typeface="Tahoma"/>
                <a:cs typeface="Tahoma"/>
                <a:sym typeface="Tahoma"/>
              </a:rPr>
              <a:t>Soft real-time systems - </a:t>
            </a:r>
            <a:endParaRPr/>
          </a:p>
          <a:p>
            <a:pPr indent="-228600" lvl="2" marL="1143000" rtl="0" algn="l">
              <a:lnSpc>
                <a:spcPct val="100000"/>
              </a:lnSpc>
              <a:spcBef>
                <a:spcPts val="400"/>
              </a:spcBef>
              <a:spcAft>
                <a:spcPts val="0"/>
              </a:spcAft>
              <a:buClr>
                <a:schemeClr val="accent2"/>
              </a:buClr>
              <a:buSzPts val="2000"/>
              <a:buFont typeface="Arial"/>
              <a:buChar char="●"/>
            </a:pPr>
            <a:r>
              <a:rPr lang="en-US" sz="2000">
                <a:solidFill>
                  <a:schemeClr val="dk1"/>
                </a:solidFill>
                <a:latin typeface="Tahoma"/>
                <a:ea typeface="Tahoma"/>
                <a:cs typeface="Tahoma"/>
                <a:sym typeface="Tahoma"/>
              </a:rPr>
              <a:t>Less accurate if response time is too long.</a:t>
            </a:r>
            <a:endParaRPr/>
          </a:p>
          <a:p>
            <a:pPr indent="-228600" lvl="2" marL="1143000" rtl="0" algn="l">
              <a:lnSpc>
                <a:spcPct val="100000"/>
              </a:lnSpc>
              <a:spcBef>
                <a:spcPts val="400"/>
              </a:spcBef>
              <a:spcAft>
                <a:spcPts val="0"/>
              </a:spcAft>
              <a:buClr>
                <a:schemeClr val="accent2"/>
              </a:buClr>
              <a:buSzPts val="2000"/>
              <a:buFont typeface="Arial"/>
              <a:buChar char="●"/>
            </a:pPr>
            <a:r>
              <a:rPr lang="en-US" sz="2000">
                <a:solidFill>
                  <a:schemeClr val="dk1"/>
                </a:solidFill>
                <a:latin typeface="Tahoma"/>
                <a:ea typeface="Tahoma"/>
                <a:cs typeface="Tahoma"/>
                <a:sym typeface="Tahoma"/>
              </a:rPr>
              <a:t>Useful in applications such as multimedia, virtual reality.</a:t>
            </a:r>
            <a:endParaRPr/>
          </a:p>
        </p:txBody>
      </p:sp>
      <p:pic>
        <p:nvPicPr>
          <p:cNvPr id="482" name="Google Shape;482;p45"/>
          <p:cNvPicPr preferRelativeResize="0"/>
          <p:nvPr/>
        </p:nvPicPr>
        <p:blipFill rotWithShape="1">
          <a:blip r:embed="rId3">
            <a:alphaModFix/>
          </a:blip>
          <a:srcRect b="0" l="0" r="0" t="0"/>
          <a:stretch/>
        </p:blipFill>
        <p:spPr>
          <a:xfrm>
            <a:off x="7696200" y="2133601"/>
            <a:ext cx="2297112" cy="1533525"/>
          </a:xfrm>
          <a:prstGeom prst="rect">
            <a:avLst/>
          </a:prstGeom>
          <a:noFill/>
          <a:ln>
            <a:noFill/>
          </a:ln>
        </p:spPr>
      </p:pic>
      <p:pic>
        <p:nvPicPr>
          <p:cNvPr id="483" name="Google Shape;483;p45"/>
          <p:cNvPicPr preferRelativeResize="0"/>
          <p:nvPr/>
        </p:nvPicPr>
        <p:blipFill rotWithShape="1">
          <a:blip r:embed="rId4">
            <a:alphaModFix/>
          </a:blip>
          <a:srcRect b="0" l="0" r="0" t="0"/>
          <a:stretch/>
        </p:blipFill>
        <p:spPr>
          <a:xfrm>
            <a:off x="7467601" y="3733801"/>
            <a:ext cx="2676525" cy="130968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46"/>
          <p:cNvSpPr txBox="1"/>
          <p:nvPr>
            <p:ph type="title"/>
          </p:nvPr>
        </p:nvSpPr>
        <p:spPr>
          <a:xfrm>
            <a:off x="1295401" y="682875"/>
            <a:ext cx="9601196" cy="79679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Memory Hierarchy</a:t>
            </a:r>
            <a:endParaRPr/>
          </a:p>
        </p:txBody>
      </p:sp>
      <p:sp>
        <p:nvSpPr>
          <p:cNvPr id="489" name="Google Shape;489;p46"/>
          <p:cNvSpPr txBox="1"/>
          <p:nvPr>
            <p:ph idx="1" type="body"/>
          </p:nvPr>
        </p:nvSpPr>
        <p:spPr>
          <a:xfrm>
            <a:off x="1295401" y="1291771"/>
            <a:ext cx="9601196" cy="4584097"/>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2760"/>
              <a:buChar char="•"/>
            </a:pPr>
            <a:r>
              <a:rPr lang="en-US">
                <a:latin typeface="Times New Roman"/>
                <a:ea typeface="Times New Roman"/>
                <a:cs typeface="Times New Roman"/>
                <a:sym typeface="Times New Roman"/>
              </a:rPr>
              <a:t> How much? -- applications will likely be developed to use it</a:t>
            </a:r>
            <a:endParaRPr/>
          </a:p>
          <a:p>
            <a:pPr indent="-285750" lvl="0" marL="285750" rtl="0" algn="l">
              <a:lnSpc>
                <a:spcPct val="100000"/>
              </a:lnSpc>
              <a:spcBef>
                <a:spcPts val="1080"/>
              </a:spcBef>
              <a:spcAft>
                <a:spcPts val="0"/>
              </a:spcAft>
              <a:buSzPts val="2760"/>
              <a:buChar char="•"/>
            </a:pPr>
            <a:r>
              <a:rPr lang="en-US">
                <a:latin typeface="Times New Roman"/>
                <a:ea typeface="Times New Roman"/>
                <a:cs typeface="Times New Roman"/>
                <a:sym typeface="Times New Roman"/>
              </a:rPr>
              <a:t>How fast? --  To achieve greatest performance</a:t>
            </a:r>
            <a:endParaRPr/>
          </a:p>
          <a:p>
            <a:pPr indent="-285750" lvl="0" marL="285750" rtl="0" algn="l">
              <a:lnSpc>
                <a:spcPct val="100000"/>
              </a:lnSpc>
              <a:spcBef>
                <a:spcPts val="1080"/>
              </a:spcBef>
              <a:spcAft>
                <a:spcPts val="0"/>
              </a:spcAft>
              <a:buSzPts val="2760"/>
              <a:buChar char="•"/>
            </a:pPr>
            <a:r>
              <a:rPr lang="en-US">
                <a:latin typeface="Times New Roman"/>
                <a:ea typeface="Times New Roman"/>
                <a:cs typeface="Times New Roman"/>
                <a:sym typeface="Times New Roman"/>
              </a:rPr>
              <a:t>How expensive?  --  the cost of memory must be reasonable</a:t>
            </a:r>
            <a:endParaRPr/>
          </a:p>
          <a:p>
            <a:pPr indent="-285750" lvl="0" marL="285750" rtl="0" algn="l">
              <a:lnSpc>
                <a:spcPct val="100000"/>
              </a:lnSpc>
              <a:spcBef>
                <a:spcPts val="1080"/>
              </a:spcBef>
              <a:spcAft>
                <a:spcPts val="0"/>
              </a:spcAft>
              <a:buSzPts val="2760"/>
              <a:buChar char="•"/>
            </a:pPr>
            <a:r>
              <a:rPr lang="en-US">
                <a:latin typeface="Times New Roman"/>
                <a:ea typeface="Times New Roman"/>
                <a:cs typeface="Times New Roman"/>
                <a:sym typeface="Times New Roman"/>
              </a:rPr>
              <a:t>The  following relationships hold true for variety of technologies: </a:t>
            </a:r>
            <a:endParaRPr/>
          </a:p>
          <a:p>
            <a:pPr indent="0" lvl="1" marL="457200" rtl="0" algn="l">
              <a:lnSpc>
                <a:spcPct val="100000"/>
              </a:lnSpc>
              <a:spcBef>
                <a:spcPts val="1080"/>
              </a:spcBef>
              <a:spcAft>
                <a:spcPts val="0"/>
              </a:spcAft>
              <a:buSzPts val="2760"/>
              <a:buNone/>
            </a:pPr>
            <a:r>
              <a:rPr lang="en-US" sz="2400">
                <a:latin typeface="Times New Roman"/>
                <a:ea typeface="Times New Roman"/>
                <a:cs typeface="Times New Roman"/>
                <a:sym typeface="Times New Roman"/>
              </a:rPr>
              <a:t>  •    Faster access time, greater cost per bit  </a:t>
            </a:r>
            <a:endParaRPr/>
          </a:p>
          <a:p>
            <a:pPr indent="0" lvl="1" marL="457200" rtl="0" algn="l">
              <a:lnSpc>
                <a:spcPct val="100000"/>
              </a:lnSpc>
              <a:spcBef>
                <a:spcPts val="1080"/>
              </a:spcBef>
              <a:spcAft>
                <a:spcPts val="0"/>
              </a:spcAft>
              <a:buSzPts val="2760"/>
              <a:buNone/>
            </a:pPr>
            <a:r>
              <a:rPr lang="en-US" sz="2400">
                <a:latin typeface="Times New Roman"/>
                <a:ea typeface="Times New Roman"/>
                <a:cs typeface="Times New Roman"/>
                <a:sym typeface="Times New Roman"/>
              </a:rPr>
              <a:t>  •    Greater capacity, smaller cost per bit  </a:t>
            </a:r>
            <a:endParaRPr/>
          </a:p>
          <a:p>
            <a:pPr indent="0" lvl="1" marL="457200" rtl="0" algn="l">
              <a:lnSpc>
                <a:spcPct val="100000"/>
              </a:lnSpc>
              <a:spcBef>
                <a:spcPts val="1080"/>
              </a:spcBef>
              <a:spcAft>
                <a:spcPts val="0"/>
              </a:spcAft>
              <a:buSzPts val="2760"/>
              <a:buNone/>
            </a:pPr>
            <a:r>
              <a:rPr lang="en-US" sz="2400">
                <a:latin typeface="Times New Roman"/>
                <a:ea typeface="Times New Roman"/>
                <a:cs typeface="Times New Roman"/>
                <a:sym typeface="Times New Roman"/>
              </a:rPr>
              <a:t>  •    Greater capacity, slower access speed</a:t>
            </a:r>
            <a:endParaRPr sz="2400">
              <a:latin typeface="Times New Roman"/>
              <a:ea typeface="Times New Roman"/>
              <a:cs typeface="Times New Roman"/>
              <a:sym typeface="Times New Roman"/>
            </a:endParaRPr>
          </a:p>
          <a:p>
            <a:pPr indent="-110490" lvl="0" marL="285750" rtl="0" algn="l">
              <a:lnSpc>
                <a:spcPct val="100000"/>
              </a:lnSpc>
              <a:spcBef>
                <a:spcPts val="1080"/>
              </a:spcBef>
              <a:spcAft>
                <a:spcPts val="0"/>
              </a:spcAft>
              <a:buSzPts val="2760"/>
              <a:buNone/>
            </a:pPr>
            <a:r>
              <a:t/>
            </a:r>
            <a:endParaRPr>
              <a:latin typeface="Times New Roman"/>
              <a:ea typeface="Times New Roman"/>
              <a:cs typeface="Times New Roman"/>
              <a:sym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4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 </a:t>
            </a:r>
            <a:endParaRPr/>
          </a:p>
        </p:txBody>
      </p:sp>
      <p:sp>
        <p:nvSpPr>
          <p:cNvPr id="495" name="Google Shape;495;p47"/>
          <p:cNvSpPr txBox="1"/>
          <p:nvPr>
            <p:ph idx="1" type="body"/>
          </p:nvPr>
        </p:nvSpPr>
        <p:spPr>
          <a:xfrm>
            <a:off x="700315" y="626530"/>
            <a:ext cx="10824028" cy="6231469"/>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SzPts val="2300"/>
              <a:buNone/>
            </a:pPr>
            <a:r>
              <a:rPr lang="en-US" sz="2000">
                <a:latin typeface="Times New Roman"/>
                <a:ea typeface="Times New Roman"/>
                <a:cs typeface="Times New Roman"/>
                <a:sym typeface="Times New Roman"/>
              </a:rPr>
              <a:t>A typical hierarchy is illustrated in </a:t>
            </a:r>
            <a:endParaRPr/>
          </a:p>
          <a:p>
            <a:pPr indent="0" lvl="0" marL="0" rtl="0" algn="l">
              <a:lnSpc>
                <a:spcPct val="150000"/>
              </a:lnSpc>
              <a:spcBef>
                <a:spcPts val="600"/>
              </a:spcBef>
              <a:spcAft>
                <a:spcPts val="0"/>
              </a:spcAft>
              <a:buSzPts val="2300"/>
              <a:buNone/>
            </a:pPr>
            <a:r>
              <a:rPr lang="en-US" sz="2000">
                <a:latin typeface="Times New Roman"/>
                <a:ea typeface="Times New Roman"/>
                <a:cs typeface="Times New Roman"/>
                <a:sym typeface="Times New Roman"/>
              </a:rPr>
              <a:t>the below  Figure. As one goes down</a:t>
            </a:r>
            <a:endParaRPr/>
          </a:p>
          <a:p>
            <a:pPr indent="0" lvl="0" marL="0" rtl="0" algn="l">
              <a:lnSpc>
                <a:spcPct val="150000"/>
              </a:lnSpc>
              <a:spcBef>
                <a:spcPts val="600"/>
              </a:spcBef>
              <a:spcAft>
                <a:spcPts val="0"/>
              </a:spcAft>
              <a:buSzPts val="2300"/>
              <a:buNone/>
            </a:pPr>
            <a:r>
              <a:rPr lang="en-US" sz="2000">
                <a:latin typeface="Times New Roman"/>
                <a:ea typeface="Times New Roman"/>
                <a:cs typeface="Times New Roman"/>
                <a:sym typeface="Times New Roman"/>
              </a:rPr>
              <a:t>the hierarchy, the following occur:  </a:t>
            </a:r>
            <a:endParaRPr/>
          </a:p>
          <a:p>
            <a:pPr indent="-457200" lvl="0" marL="457200" rtl="0" algn="l">
              <a:lnSpc>
                <a:spcPct val="150000"/>
              </a:lnSpc>
              <a:spcBef>
                <a:spcPts val="600"/>
              </a:spcBef>
              <a:spcAft>
                <a:spcPts val="0"/>
              </a:spcAft>
              <a:buSzPts val="2300"/>
              <a:buAutoNum type="alphaLcPeriod"/>
            </a:pPr>
            <a:r>
              <a:rPr lang="en-US" sz="2000">
                <a:latin typeface="Times New Roman"/>
                <a:ea typeface="Times New Roman"/>
                <a:cs typeface="Times New Roman"/>
                <a:sym typeface="Times New Roman"/>
              </a:rPr>
              <a:t>Decreasing cost per bit   	</a:t>
            </a:r>
            <a:endParaRPr/>
          </a:p>
          <a:p>
            <a:pPr indent="-457200" lvl="0" marL="457200" rtl="0" algn="l">
              <a:lnSpc>
                <a:spcPct val="150000"/>
              </a:lnSpc>
              <a:spcBef>
                <a:spcPts val="0"/>
              </a:spcBef>
              <a:spcAft>
                <a:spcPts val="0"/>
              </a:spcAft>
              <a:buSzPts val="2300"/>
              <a:buAutoNum type="alphaLcPeriod"/>
            </a:pPr>
            <a:r>
              <a:rPr lang="en-US" sz="2000">
                <a:latin typeface="Times New Roman"/>
                <a:ea typeface="Times New Roman"/>
                <a:cs typeface="Times New Roman"/>
                <a:sym typeface="Times New Roman"/>
              </a:rPr>
              <a:t>Increasing capacity    </a:t>
            </a:r>
            <a:endParaRPr/>
          </a:p>
          <a:p>
            <a:pPr indent="-457200" lvl="0" marL="457200" rtl="0" algn="l">
              <a:lnSpc>
                <a:spcPct val="150000"/>
              </a:lnSpc>
              <a:spcBef>
                <a:spcPts val="0"/>
              </a:spcBef>
              <a:spcAft>
                <a:spcPts val="0"/>
              </a:spcAft>
              <a:buSzPts val="2300"/>
              <a:buAutoNum type="alphaLcPeriod"/>
            </a:pPr>
            <a:r>
              <a:rPr lang="en-US" sz="2000">
                <a:latin typeface="Times New Roman"/>
                <a:ea typeface="Times New Roman"/>
                <a:cs typeface="Times New Roman"/>
                <a:sym typeface="Times New Roman"/>
              </a:rPr>
              <a:t>Increasing access time  	</a:t>
            </a:r>
            <a:endParaRPr/>
          </a:p>
          <a:p>
            <a:pPr indent="-457200" lvl="0" marL="457200" rtl="0" algn="l">
              <a:lnSpc>
                <a:spcPct val="150000"/>
              </a:lnSpc>
              <a:spcBef>
                <a:spcPts val="0"/>
              </a:spcBef>
              <a:spcAft>
                <a:spcPts val="0"/>
              </a:spcAft>
              <a:buSzPts val="2300"/>
              <a:buAutoNum type="alphaLcPeriod"/>
            </a:pPr>
            <a:r>
              <a:rPr lang="en-US" sz="2000">
                <a:latin typeface="Times New Roman"/>
                <a:ea typeface="Times New Roman"/>
                <a:cs typeface="Times New Roman"/>
                <a:sym typeface="Times New Roman"/>
              </a:rPr>
              <a:t>Decreasing frequency of access</a:t>
            </a:r>
            <a:endParaRPr/>
          </a:p>
          <a:p>
            <a:pPr indent="0" lvl="0" marL="0" rtl="0" algn="l">
              <a:lnSpc>
                <a:spcPct val="150000"/>
              </a:lnSpc>
              <a:spcBef>
                <a:spcPts val="0"/>
              </a:spcBef>
              <a:spcAft>
                <a:spcPts val="0"/>
              </a:spcAft>
              <a:buSzPts val="2300"/>
              <a:buNone/>
            </a:pPr>
            <a:r>
              <a:rPr lang="en-US" sz="2000">
                <a:latin typeface="Times New Roman"/>
                <a:ea typeface="Times New Roman"/>
                <a:cs typeface="Times New Roman"/>
                <a:sym typeface="Times New Roman"/>
              </a:rPr>
              <a:t> to the memory by the processor . </a:t>
            </a:r>
            <a:endParaRPr/>
          </a:p>
          <a:p>
            <a:pPr indent="0" lvl="0" marL="0" rtl="0" algn="l">
              <a:lnSpc>
                <a:spcPct val="100000"/>
              </a:lnSpc>
              <a:spcBef>
                <a:spcPts val="0"/>
              </a:spcBef>
              <a:spcAft>
                <a:spcPts val="0"/>
              </a:spcAft>
              <a:buSzPts val="2530"/>
              <a:buNone/>
            </a:pPr>
            <a:r>
              <a:t/>
            </a:r>
            <a:endParaRPr sz="2200">
              <a:latin typeface="Times New Roman"/>
              <a:ea typeface="Times New Roman"/>
              <a:cs typeface="Times New Roman"/>
              <a:sym typeface="Times New Roman"/>
            </a:endParaRPr>
          </a:p>
          <a:p>
            <a:pPr indent="0" lvl="0" marL="0" rtl="0" algn="l">
              <a:lnSpc>
                <a:spcPct val="100000"/>
              </a:lnSpc>
              <a:spcBef>
                <a:spcPts val="0"/>
              </a:spcBef>
              <a:spcAft>
                <a:spcPts val="0"/>
              </a:spcAft>
              <a:buSzPts val="2530"/>
              <a:buNone/>
            </a:pPr>
            <a:r>
              <a:t/>
            </a:r>
            <a:endParaRPr sz="2200">
              <a:latin typeface="Times New Roman"/>
              <a:ea typeface="Times New Roman"/>
              <a:cs typeface="Times New Roman"/>
              <a:sym typeface="Times New Roman"/>
            </a:endParaRPr>
          </a:p>
          <a:p>
            <a:pPr indent="0" lvl="0" marL="0" rtl="0" algn="l">
              <a:lnSpc>
                <a:spcPct val="100000"/>
              </a:lnSpc>
              <a:spcBef>
                <a:spcPts val="0"/>
              </a:spcBef>
              <a:spcAft>
                <a:spcPts val="0"/>
              </a:spcAft>
              <a:buSzPts val="2530"/>
              <a:buNone/>
            </a:pPr>
            <a:r>
              <a:t/>
            </a:r>
            <a:endParaRPr sz="2200">
              <a:latin typeface="Times New Roman"/>
              <a:ea typeface="Times New Roman"/>
              <a:cs typeface="Times New Roman"/>
              <a:sym typeface="Times New Roman"/>
            </a:endParaRPr>
          </a:p>
          <a:p>
            <a:pPr indent="0" lvl="0" marL="0" rtl="0" algn="l">
              <a:lnSpc>
                <a:spcPct val="100000"/>
              </a:lnSpc>
              <a:spcBef>
                <a:spcPts val="0"/>
              </a:spcBef>
              <a:spcAft>
                <a:spcPts val="0"/>
              </a:spcAft>
              <a:buSzPts val="2530"/>
              <a:buNone/>
            </a:pPr>
            <a:r>
              <a:t/>
            </a:r>
            <a:endParaRPr sz="2200">
              <a:latin typeface="Times New Roman"/>
              <a:ea typeface="Times New Roman"/>
              <a:cs typeface="Times New Roman"/>
              <a:sym typeface="Times New Roman"/>
            </a:endParaRPr>
          </a:p>
          <a:p>
            <a:pPr indent="0" lvl="0" marL="0" rtl="0" algn="l">
              <a:lnSpc>
                <a:spcPct val="100000"/>
              </a:lnSpc>
              <a:spcBef>
                <a:spcPts val="0"/>
              </a:spcBef>
              <a:spcAft>
                <a:spcPts val="0"/>
              </a:spcAft>
              <a:buSzPts val="2760"/>
              <a:buNone/>
            </a:pPr>
            <a:r>
              <a:t/>
            </a:r>
            <a:endParaRPr/>
          </a:p>
          <a:p>
            <a:pPr indent="0" lvl="0" marL="0" rtl="0" algn="l">
              <a:lnSpc>
                <a:spcPct val="100000"/>
              </a:lnSpc>
              <a:spcBef>
                <a:spcPts val="0"/>
              </a:spcBef>
              <a:spcAft>
                <a:spcPts val="0"/>
              </a:spcAft>
              <a:buSzPts val="2760"/>
              <a:buNone/>
            </a:pPr>
            <a:r>
              <a:t/>
            </a:r>
            <a:endParaRPr/>
          </a:p>
          <a:p>
            <a:pPr indent="0" lvl="0" marL="0" rtl="0" algn="l">
              <a:lnSpc>
                <a:spcPct val="100000"/>
              </a:lnSpc>
              <a:spcBef>
                <a:spcPts val="0"/>
              </a:spcBef>
              <a:spcAft>
                <a:spcPts val="0"/>
              </a:spcAft>
              <a:buSzPts val="2760"/>
              <a:buNone/>
            </a:pPr>
            <a:r>
              <a:t/>
            </a:r>
            <a:endParaRPr/>
          </a:p>
        </p:txBody>
      </p:sp>
      <p:pic>
        <p:nvPicPr>
          <p:cNvPr id="496" name="Google Shape;496;p47"/>
          <p:cNvPicPr preferRelativeResize="0"/>
          <p:nvPr/>
        </p:nvPicPr>
        <p:blipFill rotWithShape="1">
          <a:blip r:embed="rId3">
            <a:alphaModFix/>
          </a:blip>
          <a:srcRect b="0" l="0" r="0" t="0"/>
          <a:stretch/>
        </p:blipFill>
        <p:spPr>
          <a:xfrm>
            <a:off x="4991100" y="88900"/>
            <a:ext cx="7128330" cy="667651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48"/>
          <p:cNvSpPr txBox="1"/>
          <p:nvPr>
            <p:ph type="title"/>
          </p:nvPr>
        </p:nvSpPr>
        <p:spPr>
          <a:xfrm>
            <a:off x="1127761" y="662093"/>
            <a:ext cx="9601196" cy="40470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262626"/>
              </a:buClr>
              <a:buSzPct val="100000"/>
              <a:buFont typeface="Garamond"/>
              <a:buNone/>
            </a:pPr>
            <a:r>
              <a:rPr lang="en-US"/>
              <a:t>System Calls</a:t>
            </a:r>
            <a:endParaRPr/>
          </a:p>
        </p:txBody>
      </p:sp>
      <p:sp>
        <p:nvSpPr>
          <p:cNvPr id="502" name="Google Shape;502;p48"/>
          <p:cNvSpPr txBox="1"/>
          <p:nvPr>
            <p:ph idx="1" type="body"/>
          </p:nvPr>
        </p:nvSpPr>
        <p:spPr>
          <a:xfrm>
            <a:off x="899160" y="1066801"/>
            <a:ext cx="10698480" cy="5242559"/>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2760"/>
              <a:buChar char="•"/>
            </a:pPr>
            <a:r>
              <a:rPr lang="en-US">
                <a:latin typeface="Times New Roman"/>
                <a:ea typeface="Times New Roman"/>
                <a:cs typeface="Times New Roman"/>
                <a:sym typeface="Times New Roman"/>
              </a:rPr>
              <a:t>System calls provide an interface to the services made available by an operating system</a:t>
            </a:r>
            <a:endParaRPr/>
          </a:p>
          <a:p>
            <a:pPr indent="-285750" lvl="0" marL="285750" rtl="0" algn="l">
              <a:lnSpc>
                <a:spcPct val="100000"/>
              </a:lnSpc>
              <a:spcBef>
                <a:spcPts val="1080"/>
              </a:spcBef>
              <a:spcAft>
                <a:spcPts val="0"/>
              </a:spcAft>
              <a:buSzPts val="2760"/>
              <a:buChar char="•"/>
            </a:pPr>
            <a:r>
              <a:rPr lang="en-US">
                <a:latin typeface="Times New Roman"/>
                <a:ea typeface="Times New Roman"/>
                <a:cs typeface="Times New Roman"/>
                <a:sym typeface="Times New Roman"/>
              </a:rPr>
              <a:t>These calls are generally available as routines written in C and C++</a:t>
            </a:r>
            <a:endParaRPr/>
          </a:p>
          <a:p>
            <a:pPr indent="-285750" lvl="0" marL="285750" rtl="0" algn="l">
              <a:lnSpc>
                <a:spcPct val="100000"/>
              </a:lnSpc>
              <a:spcBef>
                <a:spcPts val="1080"/>
              </a:spcBef>
              <a:spcAft>
                <a:spcPts val="0"/>
              </a:spcAft>
              <a:buSzPts val="2760"/>
              <a:buChar char="•"/>
            </a:pPr>
            <a:r>
              <a:rPr lang="en-US">
                <a:latin typeface="Times New Roman"/>
                <a:ea typeface="Times New Roman"/>
                <a:cs typeface="Times New Roman"/>
                <a:sym typeface="Times New Roman"/>
              </a:rPr>
              <a:t>Eg: simple program to read data from one ﬁle and copy them to another ﬁle.</a:t>
            </a:r>
            <a:endParaRPr/>
          </a:p>
          <a:p>
            <a:pPr indent="-285750" lvl="0" marL="285750" rtl="0" algn="l">
              <a:lnSpc>
                <a:spcPct val="100000"/>
              </a:lnSpc>
              <a:spcBef>
                <a:spcPts val="1080"/>
              </a:spcBef>
              <a:spcAft>
                <a:spcPts val="0"/>
              </a:spcAft>
              <a:buSzPts val="2760"/>
              <a:buChar char="•"/>
            </a:pPr>
            <a:r>
              <a:rPr lang="en-US">
                <a:latin typeface="Times New Roman"/>
                <a:ea typeface="Times New Roman"/>
                <a:cs typeface="Times New Roman"/>
                <a:sym typeface="Times New Roman"/>
              </a:rPr>
              <a:t>Typically, application developers design programs according to an application programming interface (API). </a:t>
            </a:r>
            <a:endParaRPr/>
          </a:p>
          <a:p>
            <a:pPr indent="-285750" lvl="0" marL="285750" rtl="0" algn="l">
              <a:lnSpc>
                <a:spcPct val="100000"/>
              </a:lnSpc>
              <a:spcBef>
                <a:spcPts val="1080"/>
              </a:spcBef>
              <a:spcAft>
                <a:spcPts val="0"/>
              </a:spcAft>
              <a:buSzPts val="2760"/>
              <a:buChar char="•"/>
            </a:pPr>
            <a:r>
              <a:rPr lang="en-US">
                <a:latin typeface="Times New Roman"/>
                <a:ea typeface="Times New Roman"/>
                <a:cs typeface="Times New Roman"/>
                <a:sym typeface="Times New Roman"/>
              </a:rPr>
              <a:t>The API speciﬁes a set of functions that are available to an application programmer, including the parameters that are passed to each function and the return values the programmer can expect.</a:t>
            </a:r>
            <a:endParaRPr/>
          </a:p>
          <a:p>
            <a:pPr indent="-285750" lvl="0" marL="285750" rtl="0" algn="l">
              <a:lnSpc>
                <a:spcPct val="100000"/>
              </a:lnSpc>
              <a:spcBef>
                <a:spcPts val="1080"/>
              </a:spcBef>
              <a:spcAft>
                <a:spcPts val="0"/>
              </a:spcAft>
              <a:buSzPts val="2760"/>
              <a:buChar char="•"/>
            </a:pPr>
            <a:r>
              <a:rPr lang="en-US">
                <a:latin typeface="Times New Roman"/>
                <a:ea typeface="Times New Roman"/>
                <a:cs typeface="Times New Roman"/>
                <a:sym typeface="Times New Roman"/>
              </a:rPr>
              <a:t>Three of the most common APIs available to application programmers are : the Windows API for Windows systems, the POSIX API for POSIX-based systems, and the Java API for programs that run on the Java virtual machine.</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49"/>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 </a:t>
            </a:r>
            <a:endParaRPr/>
          </a:p>
        </p:txBody>
      </p:sp>
      <p:sp>
        <p:nvSpPr>
          <p:cNvPr id="508" name="Google Shape;508;p49"/>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760"/>
              <a:buNone/>
            </a:pPr>
            <a:r>
              <a:rPr lang="en-US"/>
              <a:t> </a:t>
            </a:r>
            <a:endParaRPr/>
          </a:p>
        </p:txBody>
      </p:sp>
      <p:pic>
        <p:nvPicPr>
          <p:cNvPr id="509" name="Google Shape;509;p49"/>
          <p:cNvPicPr preferRelativeResize="0"/>
          <p:nvPr/>
        </p:nvPicPr>
        <p:blipFill rotWithShape="1">
          <a:blip r:embed="rId3">
            <a:alphaModFix/>
          </a:blip>
          <a:srcRect b="0" l="0" r="0" t="0"/>
          <a:stretch/>
        </p:blipFill>
        <p:spPr>
          <a:xfrm>
            <a:off x="457200" y="528820"/>
            <a:ext cx="8092440" cy="5347048"/>
          </a:xfrm>
          <a:prstGeom prst="rect">
            <a:avLst/>
          </a:prstGeom>
          <a:noFill/>
          <a:ln>
            <a:noFill/>
          </a:ln>
        </p:spPr>
      </p:pic>
      <p:sp>
        <p:nvSpPr>
          <p:cNvPr id="510" name="Google Shape;510;p49"/>
          <p:cNvSpPr/>
          <p:nvPr/>
        </p:nvSpPr>
        <p:spPr>
          <a:xfrm>
            <a:off x="8366759" y="618402"/>
            <a:ext cx="3670069" cy="600164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Times New Roman"/>
                <a:ea typeface="Times New Roman"/>
                <a:cs typeface="Times New Roman"/>
                <a:sym typeface="Times New Roman"/>
              </a:rPr>
              <a:t>Three general methods are used to pass parameters to the operating system. The simplest approach is to pass the parameters in registers.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Times New Roman"/>
                <a:ea typeface="Times New Roman"/>
                <a:cs typeface="Times New Roman"/>
                <a:sym typeface="Times New Roman"/>
              </a:rPr>
              <a:t>In some cases the parameters are generally stored in a block, or table, in memory, and the address of the block is passed as a parameter in a register.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imes New Roman"/>
                <a:ea typeface="Times New Roman"/>
                <a:cs typeface="Times New Roman"/>
                <a:sym typeface="Times New Roman"/>
              </a:rPr>
              <a:t>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2" name="Shape 182"/>
        <p:cNvGrpSpPr/>
        <p:nvPr/>
      </p:nvGrpSpPr>
      <p:grpSpPr>
        <a:xfrm>
          <a:off x="0" y="0"/>
          <a:ext cx="0" cy="0"/>
          <a:chOff x="0" y="0"/>
          <a:chExt cx="0" cy="0"/>
        </a:xfrm>
      </p:grpSpPr>
      <p:pic>
        <p:nvPicPr>
          <p:cNvPr id="183" name="Google Shape;183;p5"/>
          <p:cNvPicPr preferRelativeResize="0"/>
          <p:nvPr/>
        </p:nvPicPr>
        <p:blipFill rotWithShape="1">
          <a:blip r:embed="rId3">
            <a:alphaModFix/>
          </a:blip>
          <a:srcRect b="6617" l="3025" r="16251" t="0"/>
          <a:stretch/>
        </p:blipFill>
        <p:spPr>
          <a:xfrm>
            <a:off x="5974079" y="1172805"/>
            <a:ext cx="5669281" cy="5182275"/>
          </a:xfrm>
          <a:prstGeom prst="rect">
            <a:avLst/>
          </a:prstGeom>
          <a:noFill/>
          <a:ln>
            <a:noFill/>
          </a:ln>
        </p:spPr>
      </p:pic>
      <p:sp>
        <p:nvSpPr>
          <p:cNvPr id="184" name="Google Shape;184;p5"/>
          <p:cNvSpPr txBox="1"/>
          <p:nvPr>
            <p:ph type="title"/>
          </p:nvPr>
        </p:nvSpPr>
        <p:spPr>
          <a:xfrm>
            <a:off x="579120" y="707812"/>
            <a:ext cx="7620000"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Objectives of Operating System</a:t>
            </a:r>
            <a:endParaRPr/>
          </a:p>
        </p:txBody>
      </p:sp>
      <p:sp>
        <p:nvSpPr>
          <p:cNvPr id="185" name="Google Shape;185;p5"/>
          <p:cNvSpPr txBox="1"/>
          <p:nvPr>
            <p:ph idx="1" type="body"/>
          </p:nvPr>
        </p:nvSpPr>
        <p:spPr>
          <a:xfrm>
            <a:off x="579120" y="1649506"/>
            <a:ext cx="5394959" cy="3590364"/>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SzPts val="2760"/>
              <a:buChar char="•"/>
            </a:pPr>
            <a:r>
              <a:rPr b="1" lang="en-US"/>
              <a:t>Convenience:</a:t>
            </a:r>
            <a:r>
              <a:rPr lang="en-US"/>
              <a:t> An OS makes a computer more convenient to use.</a:t>
            </a:r>
            <a:endParaRPr/>
          </a:p>
          <a:p>
            <a:pPr indent="-285750" lvl="0" marL="285750" rtl="0" algn="l">
              <a:lnSpc>
                <a:spcPct val="100000"/>
              </a:lnSpc>
              <a:spcBef>
                <a:spcPts val="1080"/>
              </a:spcBef>
              <a:spcAft>
                <a:spcPts val="0"/>
              </a:spcAft>
              <a:buSzPts val="2760"/>
              <a:buChar char="•"/>
            </a:pPr>
            <a:r>
              <a:rPr b="1" lang="en-US"/>
              <a:t>Efficiency:</a:t>
            </a:r>
            <a:r>
              <a:rPr lang="en-US"/>
              <a:t> An OS allows the computer system resources to be used in an efficient manner.</a:t>
            </a:r>
            <a:endParaRPr/>
          </a:p>
          <a:p>
            <a:pPr indent="-285750" lvl="0" marL="285750" rtl="0" algn="l">
              <a:lnSpc>
                <a:spcPct val="100000"/>
              </a:lnSpc>
              <a:spcBef>
                <a:spcPts val="1080"/>
              </a:spcBef>
              <a:spcAft>
                <a:spcPts val="0"/>
              </a:spcAft>
              <a:buSzPts val="2760"/>
              <a:buChar char="•"/>
            </a:pPr>
            <a:r>
              <a:rPr b="1" lang="en-US"/>
              <a:t>Ability to Evolve:</a:t>
            </a:r>
            <a:r>
              <a:rPr lang="en-US"/>
              <a:t> An OS should be constructed in such a way as to permit the effective development, testing and introduction of new system functions at the same time without interfering with service.</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50"/>
          <p:cNvSpPr txBox="1"/>
          <p:nvPr>
            <p:ph type="title"/>
          </p:nvPr>
        </p:nvSpPr>
        <p:spPr>
          <a:xfrm>
            <a:off x="1228900" y="682874"/>
            <a:ext cx="9601196" cy="56403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262626"/>
              </a:buClr>
              <a:buSzPct val="100000"/>
              <a:buFont typeface="Garamond"/>
              <a:buNone/>
            </a:pPr>
            <a:r>
              <a:rPr lang="en-US"/>
              <a:t>Types of System Calls</a:t>
            </a:r>
            <a:endParaRPr/>
          </a:p>
        </p:txBody>
      </p:sp>
      <p:pic>
        <p:nvPicPr>
          <p:cNvPr id="516" name="Google Shape;516;p50"/>
          <p:cNvPicPr preferRelativeResize="0"/>
          <p:nvPr>
            <p:ph idx="1" type="body"/>
          </p:nvPr>
        </p:nvPicPr>
        <p:blipFill rotWithShape="1">
          <a:blip r:embed="rId3">
            <a:alphaModFix/>
          </a:blip>
          <a:srcRect b="0" l="0" r="0" t="0"/>
          <a:stretch/>
        </p:blipFill>
        <p:spPr>
          <a:xfrm>
            <a:off x="489627" y="1529576"/>
            <a:ext cx="5977675" cy="4422337"/>
          </a:xfrm>
          <a:prstGeom prst="rect">
            <a:avLst/>
          </a:prstGeom>
          <a:noFill/>
          <a:ln>
            <a:noFill/>
          </a:ln>
        </p:spPr>
      </p:pic>
      <p:pic>
        <p:nvPicPr>
          <p:cNvPr id="517" name="Google Shape;517;p50"/>
          <p:cNvPicPr preferRelativeResize="0"/>
          <p:nvPr/>
        </p:nvPicPr>
        <p:blipFill rotWithShape="1">
          <a:blip r:embed="rId4">
            <a:alphaModFix/>
          </a:blip>
          <a:srcRect b="0" l="0" r="0" t="0"/>
          <a:stretch/>
        </p:blipFill>
        <p:spPr>
          <a:xfrm>
            <a:off x="6100901" y="1529577"/>
            <a:ext cx="5137906" cy="2294390"/>
          </a:xfrm>
          <a:prstGeom prst="rect">
            <a:avLst/>
          </a:prstGeom>
          <a:noFill/>
          <a:ln>
            <a:noFill/>
          </a:ln>
        </p:spPr>
      </p:pic>
      <p:pic>
        <p:nvPicPr>
          <p:cNvPr id="518" name="Google Shape;518;p50"/>
          <p:cNvPicPr preferRelativeResize="0"/>
          <p:nvPr/>
        </p:nvPicPr>
        <p:blipFill rotWithShape="1">
          <a:blip r:embed="rId5">
            <a:alphaModFix/>
          </a:blip>
          <a:srcRect b="0" l="0" r="0" t="0"/>
          <a:stretch/>
        </p:blipFill>
        <p:spPr>
          <a:xfrm>
            <a:off x="6249250" y="3823967"/>
            <a:ext cx="5381942" cy="232752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5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 </a:t>
            </a:r>
            <a:endParaRPr/>
          </a:p>
        </p:txBody>
      </p:sp>
      <p:sp>
        <p:nvSpPr>
          <p:cNvPr id="524" name="Google Shape;524;p51"/>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760"/>
              <a:buNone/>
            </a:pPr>
            <a:r>
              <a:rPr lang="en-US"/>
              <a:t> </a:t>
            </a:r>
            <a:endParaRPr/>
          </a:p>
        </p:txBody>
      </p:sp>
      <p:pic>
        <p:nvPicPr>
          <p:cNvPr id="525" name="Google Shape;525;p51"/>
          <p:cNvPicPr preferRelativeResize="0"/>
          <p:nvPr/>
        </p:nvPicPr>
        <p:blipFill rotWithShape="1">
          <a:blip r:embed="rId3">
            <a:alphaModFix/>
          </a:blip>
          <a:srcRect b="0" l="0" r="0" t="0"/>
          <a:stretch/>
        </p:blipFill>
        <p:spPr>
          <a:xfrm>
            <a:off x="969011" y="852193"/>
            <a:ext cx="6130872" cy="2438008"/>
          </a:xfrm>
          <a:prstGeom prst="rect">
            <a:avLst/>
          </a:prstGeom>
          <a:noFill/>
          <a:ln>
            <a:noFill/>
          </a:ln>
        </p:spPr>
      </p:pic>
      <p:pic>
        <p:nvPicPr>
          <p:cNvPr id="526" name="Google Shape;526;p51"/>
          <p:cNvPicPr preferRelativeResize="0"/>
          <p:nvPr/>
        </p:nvPicPr>
        <p:blipFill rotWithShape="1">
          <a:blip r:embed="rId4">
            <a:alphaModFix/>
          </a:blip>
          <a:srcRect b="0" l="0" r="0" t="0"/>
          <a:stretch/>
        </p:blipFill>
        <p:spPr>
          <a:xfrm>
            <a:off x="969011" y="3561134"/>
            <a:ext cx="7120237" cy="258566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30" name="Shape 530"/>
        <p:cNvGrpSpPr/>
        <p:nvPr/>
      </p:nvGrpSpPr>
      <p:grpSpPr>
        <a:xfrm>
          <a:off x="0" y="0"/>
          <a:ext cx="0" cy="0"/>
          <a:chOff x="0" y="0"/>
          <a:chExt cx="0" cy="0"/>
        </a:xfrm>
      </p:grpSpPr>
      <p:sp>
        <p:nvSpPr>
          <p:cNvPr id="531" name="Google Shape;531;p52"/>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Operating System Structure</a:t>
            </a:r>
            <a:endParaRPr/>
          </a:p>
        </p:txBody>
      </p:sp>
      <p:sp>
        <p:nvSpPr>
          <p:cNvPr id="532" name="Google Shape;532;p52"/>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SzPts val="3220"/>
              <a:buNone/>
            </a:pPr>
            <a:r>
              <a:rPr lang="en-US" sz="2800">
                <a:solidFill>
                  <a:schemeClr val="dk1"/>
                </a:solidFill>
                <a:latin typeface="Arial"/>
                <a:ea typeface="Arial"/>
                <a:cs typeface="Arial"/>
                <a:sym typeface="Arial"/>
              </a:rPr>
              <a:t>Different structures of the operating systems are:</a:t>
            </a:r>
            <a:endParaRPr/>
          </a:p>
          <a:p>
            <a:pPr indent="-457200" lvl="0" marL="457200" rtl="0" algn="l">
              <a:lnSpc>
                <a:spcPct val="100000"/>
              </a:lnSpc>
              <a:spcBef>
                <a:spcPts val="1160"/>
              </a:spcBef>
              <a:spcAft>
                <a:spcPts val="0"/>
              </a:spcAft>
              <a:buSzPts val="3220"/>
              <a:buFont typeface="Garamond"/>
              <a:buAutoNum type="arabicPeriod"/>
            </a:pPr>
            <a:r>
              <a:rPr lang="en-US" sz="2800">
                <a:solidFill>
                  <a:schemeClr val="dk1"/>
                </a:solidFill>
                <a:latin typeface="Arial"/>
                <a:ea typeface="Arial"/>
                <a:cs typeface="Arial"/>
                <a:sym typeface="Arial"/>
              </a:rPr>
              <a:t> Monolithic Systems</a:t>
            </a:r>
            <a:endParaRPr/>
          </a:p>
          <a:p>
            <a:pPr indent="-457200" lvl="0" marL="457200" rtl="0" algn="l">
              <a:lnSpc>
                <a:spcPct val="100000"/>
              </a:lnSpc>
              <a:spcBef>
                <a:spcPts val="1160"/>
              </a:spcBef>
              <a:spcAft>
                <a:spcPts val="0"/>
              </a:spcAft>
              <a:buSzPts val="3220"/>
              <a:buFont typeface="Garamond"/>
              <a:buAutoNum type="arabicPeriod"/>
            </a:pPr>
            <a:r>
              <a:rPr lang="en-US" sz="2800">
                <a:solidFill>
                  <a:schemeClr val="dk1"/>
                </a:solidFill>
                <a:latin typeface="Arial"/>
                <a:ea typeface="Arial"/>
                <a:cs typeface="Arial"/>
                <a:sym typeface="Arial"/>
              </a:rPr>
              <a:t>Layered Systems</a:t>
            </a:r>
            <a:endParaRPr/>
          </a:p>
          <a:p>
            <a:pPr indent="-457200" lvl="0" marL="457200" rtl="0" algn="l">
              <a:lnSpc>
                <a:spcPct val="100000"/>
              </a:lnSpc>
              <a:spcBef>
                <a:spcPts val="1160"/>
              </a:spcBef>
              <a:spcAft>
                <a:spcPts val="0"/>
              </a:spcAft>
              <a:buSzPts val="3220"/>
              <a:buFont typeface="Garamond"/>
              <a:buAutoNum type="arabicPeriod"/>
            </a:pPr>
            <a:r>
              <a:rPr lang="en-US" sz="2800">
                <a:solidFill>
                  <a:schemeClr val="dk1"/>
                </a:solidFill>
                <a:latin typeface="Arial"/>
                <a:ea typeface="Arial"/>
                <a:cs typeface="Arial"/>
                <a:sym typeface="Arial"/>
              </a:rPr>
              <a:t>Virtual Machines</a:t>
            </a:r>
            <a:endParaRPr/>
          </a:p>
          <a:p>
            <a:pPr indent="-457200" lvl="0" marL="457200" rtl="0" algn="l">
              <a:lnSpc>
                <a:spcPct val="100000"/>
              </a:lnSpc>
              <a:spcBef>
                <a:spcPts val="1160"/>
              </a:spcBef>
              <a:spcAft>
                <a:spcPts val="0"/>
              </a:spcAft>
              <a:buSzPts val="3220"/>
              <a:buFont typeface="Garamond"/>
              <a:buAutoNum type="arabicPeriod"/>
            </a:pPr>
            <a:r>
              <a:rPr lang="en-US" sz="2800">
                <a:solidFill>
                  <a:schemeClr val="dk1"/>
                </a:solidFill>
                <a:latin typeface="Arial"/>
                <a:ea typeface="Arial"/>
                <a:cs typeface="Arial"/>
                <a:sym typeface="Arial"/>
              </a:rPr>
              <a:t>Exo kernels</a:t>
            </a:r>
            <a:endParaRPr/>
          </a:p>
          <a:p>
            <a:pPr indent="-457200" lvl="0" marL="457200" rtl="0" algn="l">
              <a:lnSpc>
                <a:spcPct val="100000"/>
              </a:lnSpc>
              <a:spcBef>
                <a:spcPts val="1160"/>
              </a:spcBef>
              <a:spcAft>
                <a:spcPts val="0"/>
              </a:spcAft>
              <a:buSzPts val="3220"/>
              <a:buFont typeface="Garamond"/>
              <a:buAutoNum type="arabicPeriod"/>
            </a:pPr>
            <a:r>
              <a:rPr lang="en-US" sz="2800">
                <a:solidFill>
                  <a:schemeClr val="dk1"/>
                </a:solidFill>
                <a:latin typeface="Arial"/>
                <a:ea typeface="Arial"/>
                <a:cs typeface="Arial"/>
                <a:sym typeface="Arial"/>
              </a:rPr>
              <a:t>Client-Server Systems</a:t>
            </a:r>
            <a:endParaRPr/>
          </a:p>
          <a:p>
            <a:pPr indent="-110490" lvl="0" marL="285750" rtl="0" algn="l">
              <a:lnSpc>
                <a:spcPct val="100000"/>
              </a:lnSpc>
              <a:spcBef>
                <a:spcPts val="1080"/>
              </a:spcBef>
              <a:spcAft>
                <a:spcPts val="0"/>
              </a:spcAft>
              <a:buSzPts val="2760"/>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36" name="Shape 536"/>
        <p:cNvGrpSpPr/>
        <p:nvPr/>
      </p:nvGrpSpPr>
      <p:grpSpPr>
        <a:xfrm>
          <a:off x="0" y="0"/>
          <a:ext cx="0" cy="0"/>
          <a:chOff x="0" y="0"/>
          <a:chExt cx="0" cy="0"/>
        </a:xfrm>
      </p:grpSpPr>
      <p:sp>
        <p:nvSpPr>
          <p:cNvPr id="537" name="Google Shape;537;p5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Arial"/>
              <a:buNone/>
            </a:pPr>
            <a:r>
              <a:rPr lang="en-US">
                <a:solidFill>
                  <a:schemeClr val="dk1"/>
                </a:solidFill>
                <a:latin typeface="Arial"/>
                <a:ea typeface="Arial"/>
                <a:cs typeface="Arial"/>
                <a:sym typeface="Arial"/>
              </a:rPr>
              <a:t>Monolithic Systems</a:t>
            </a:r>
            <a:br>
              <a:rPr lang="en-US">
                <a:solidFill>
                  <a:schemeClr val="dk1"/>
                </a:solidFill>
                <a:latin typeface="Arial"/>
                <a:ea typeface="Arial"/>
                <a:cs typeface="Arial"/>
                <a:sym typeface="Arial"/>
              </a:rPr>
            </a:br>
            <a:endParaRPr/>
          </a:p>
        </p:txBody>
      </p:sp>
      <p:sp>
        <p:nvSpPr>
          <p:cNvPr id="538" name="Google Shape;538;p53"/>
          <p:cNvSpPr/>
          <p:nvPr/>
        </p:nvSpPr>
        <p:spPr>
          <a:xfrm>
            <a:off x="798287" y="1652201"/>
            <a:ext cx="5820230" cy="4493538"/>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chemeClr val="dk1"/>
              </a:buClr>
              <a:buSzPts val="2600"/>
              <a:buFont typeface="Arial"/>
              <a:buChar char="•"/>
            </a:pPr>
            <a:r>
              <a:rPr b="0" i="0" lang="en-US" sz="2600" u="none" cap="none" strike="noStrike">
                <a:solidFill>
                  <a:schemeClr val="dk1"/>
                </a:solidFill>
                <a:latin typeface="Times New Roman"/>
                <a:ea typeface="Times New Roman"/>
                <a:cs typeface="Times New Roman"/>
                <a:sym typeface="Times New Roman"/>
              </a:rPr>
              <a:t>Oldest architecture used for OS development.</a:t>
            </a:r>
            <a:endParaRPr b="0" i="0" sz="1400" u="none" cap="none" strike="noStrike">
              <a:solidFill>
                <a:srgbClr val="000000"/>
              </a:solidFill>
              <a:latin typeface="Arial"/>
              <a:ea typeface="Arial"/>
              <a:cs typeface="Arial"/>
              <a:sym typeface="Arial"/>
            </a:endParaRPr>
          </a:p>
          <a:p>
            <a:pPr indent="-120650" lvl="0" marL="285750" marR="0" rtl="0" algn="just">
              <a:lnSpc>
                <a:spcPct val="100000"/>
              </a:lnSpc>
              <a:spcBef>
                <a:spcPts val="0"/>
              </a:spcBef>
              <a:spcAft>
                <a:spcPts val="0"/>
              </a:spcAft>
              <a:buClr>
                <a:schemeClr val="dk1"/>
              </a:buClr>
              <a:buSzPts val="2600"/>
              <a:buFont typeface="Arial"/>
              <a:buNone/>
            </a:pPr>
            <a:r>
              <a:t/>
            </a:r>
            <a:endParaRPr b="0" i="0" sz="2600" u="none" cap="none" strike="noStrike">
              <a:solidFill>
                <a:schemeClr val="dk1"/>
              </a:solidFill>
              <a:latin typeface="Times New Roman"/>
              <a:ea typeface="Times New Roman"/>
              <a:cs typeface="Times New Roman"/>
              <a:sym typeface="Times New Roman"/>
            </a:endParaRPr>
          </a:p>
          <a:p>
            <a:pPr indent="-342900" lvl="0" marL="342900" marR="0" rtl="0" algn="just">
              <a:lnSpc>
                <a:spcPct val="100000"/>
              </a:lnSpc>
              <a:spcBef>
                <a:spcPts val="0"/>
              </a:spcBef>
              <a:spcAft>
                <a:spcPts val="0"/>
              </a:spcAft>
              <a:buClr>
                <a:schemeClr val="dk1"/>
              </a:buClr>
              <a:buSzPts val="2600"/>
              <a:buFont typeface="Arial"/>
              <a:buChar char="•"/>
            </a:pPr>
            <a:r>
              <a:rPr b="0" i="0" lang="en-US" sz="2600" u="none" cap="none" strike="noStrike">
                <a:solidFill>
                  <a:schemeClr val="dk1"/>
                </a:solidFill>
                <a:latin typeface="Times New Roman"/>
                <a:ea typeface="Times New Roman"/>
                <a:cs typeface="Times New Roman"/>
                <a:sym typeface="Times New Roman"/>
              </a:rPr>
              <a:t>Monolithic systems provides a basic structure for the operating system.</a:t>
            </a:r>
            <a:endParaRPr b="0" i="0" sz="1400" u="none" cap="none" strike="noStrike">
              <a:solidFill>
                <a:srgbClr val="000000"/>
              </a:solidFill>
              <a:latin typeface="Arial"/>
              <a:ea typeface="Arial"/>
              <a:cs typeface="Arial"/>
              <a:sym typeface="Arial"/>
            </a:endParaRPr>
          </a:p>
          <a:p>
            <a:pPr indent="-342900" lvl="1" marL="800100" marR="0" rtl="0" algn="just">
              <a:lnSpc>
                <a:spcPct val="100000"/>
              </a:lnSpc>
              <a:spcBef>
                <a:spcPts val="0"/>
              </a:spcBef>
              <a:spcAft>
                <a:spcPts val="0"/>
              </a:spcAft>
              <a:buClr>
                <a:schemeClr val="dk1"/>
              </a:buClr>
              <a:buSzPts val="2600"/>
              <a:buFont typeface="Noto Sans Symbols"/>
              <a:buChar char="⮚"/>
            </a:pPr>
            <a:r>
              <a:rPr b="0" i="0" lang="en-US" sz="2600" u="none" cap="none" strike="noStrike">
                <a:solidFill>
                  <a:schemeClr val="dk1"/>
                </a:solidFill>
                <a:latin typeface="Times New Roman"/>
                <a:ea typeface="Times New Roman"/>
                <a:cs typeface="Times New Roman"/>
                <a:sym typeface="Times New Roman"/>
              </a:rPr>
              <a:t>A main program that invokes the requested service procedure.</a:t>
            </a:r>
            <a:endParaRPr b="0" i="0" sz="1400" u="none" cap="none" strike="noStrike">
              <a:solidFill>
                <a:srgbClr val="000000"/>
              </a:solidFill>
              <a:latin typeface="Arial"/>
              <a:ea typeface="Arial"/>
              <a:cs typeface="Arial"/>
              <a:sym typeface="Arial"/>
            </a:endParaRPr>
          </a:p>
          <a:p>
            <a:pPr indent="-342900" lvl="1" marL="800100" marR="0" rtl="0" algn="just">
              <a:lnSpc>
                <a:spcPct val="100000"/>
              </a:lnSpc>
              <a:spcBef>
                <a:spcPts val="0"/>
              </a:spcBef>
              <a:spcAft>
                <a:spcPts val="0"/>
              </a:spcAft>
              <a:buClr>
                <a:schemeClr val="dk1"/>
              </a:buClr>
              <a:buSzPts val="2600"/>
              <a:buFont typeface="Noto Sans Symbols"/>
              <a:buChar char="⮚"/>
            </a:pPr>
            <a:r>
              <a:rPr b="0" i="0" lang="en-US" sz="2600" u="none" cap="none" strike="noStrike">
                <a:solidFill>
                  <a:schemeClr val="dk1"/>
                </a:solidFill>
                <a:latin typeface="Times New Roman"/>
                <a:ea typeface="Times New Roman"/>
                <a:cs typeface="Times New Roman"/>
                <a:sym typeface="Times New Roman"/>
              </a:rPr>
              <a:t>A set of service procedures that carry out the system calls</a:t>
            </a:r>
            <a:endParaRPr b="0" i="0" sz="1400" u="none" cap="none" strike="noStrike">
              <a:solidFill>
                <a:srgbClr val="000000"/>
              </a:solidFill>
              <a:latin typeface="Arial"/>
              <a:ea typeface="Arial"/>
              <a:cs typeface="Arial"/>
              <a:sym typeface="Arial"/>
            </a:endParaRPr>
          </a:p>
          <a:p>
            <a:pPr indent="-342900" lvl="1" marL="800100" marR="0" rtl="0" algn="just">
              <a:lnSpc>
                <a:spcPct val="100000"/>
              </a:lnSpc>
              <a:spcBef>
                <a:spcPts val="0"/>
              </a:spcBef>
              <a:spcAft>
                <a:spcPts val="0"/>
              </a:spcAft>
              <a:buClr>
                <a:schemeClr val="dk1"/>
              </a:buClr>
              <a:buSzPts val="2600"/>
              <a:buFont typeface="Noto Sans Symbols"/>
              <a:buChar char="⮚"/>
            </a:pPr>
            <a:r>
              <a:rPr b="0" i="0" lang="en-US" sz="2600" u="none" cap="none" strike="noStrike">
                <a:solidFill>
                  <a:schemeClr val="dk1"/>
                </a:solidFill>
                <a:latin typeface="Times New Roman"/>
                <a:ea typeface="Times New Roman"/>
                <a:cs typeface="Times New Roman"/>
                <a:sym typeface="Times New Roman"/>
              </a:rPr>
              <a:t>A set of utility procedures that help the service procedure</a:t>
            </a:r>
            <a:endParaRPr b="0" i="0" sz="1400" u="none" cap="none" strike="noStrike">
              <a:solidFill>
                <a:srgbClr val="000000"/>
              </a:solidFill>
              <a:latin typeface="Arial"/>
              <a:ea typeface="Arial"/>
              <a:cs typeface="Arial"/>
              <a:sym typeface="Arial"/>
            </a:endParaRPr>
          </a:p>
        </p:txBody>
      </p:sp>
      <p:pic>
        <p:nvPicPr>
          <p:cNvPr descr="operating system structure" id="539" name="Google Shape;539;p53"/>
          <p:cNvPicPr preferRelativeResize="0"/>
          <p:nvPr/>
        </p:nvPicPr>
        <p:blipFill rotWithShape="1">
          <a:blip r:embed="rId3">
            <a:alphaModFix/>
          </a:blip>
          <a:srcRect b="0" l="0" r="0" t="0"/>
          <a:stretch/>
        </p:blipFill>
        <p:spPr>
          <a:xfrm>
            <a:off x="7115631" y="1652201"/>
            <a:ext cx="4916711" cy="4188679"/>
          </a:xfrm>
          <a:prstGeom prst="rect">
            <a:avLst/>
          </a:prstGeom>
          <a:noFill/>
          <a:ln cap="flat" cmpd="sng" w="28575">
            <a:solidFill>
              <a:schemeClr val="dk1"/>
            </a:solidFill>
            <a:prstDash val="solid"/>
            <a:round/>
            <a:headEnd len="sm" w="sm" type="none"/>
            <a:tailEnd len="sm" w="sm" type="none"/>
          </a:ln>
        </p:spPr>
      </p:pic>
      <p:sp>
        <p:nvSpPr>
          <p:cNvPr id="540" name="Google Shape;540;p53"/>
          <p:cNvSpPr/>
          <p:nvPr/>
        </p:nvSpPr>
        <p:spPr>
          <a:xfrm>
            <a:off x="6618517" y="5840880"/>
            <a:ext cx="541382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chemeClr val="dk1"/>
                </a:solidFill>
                <a:latin typeface="Garamond"/>
                <a:ea typeface="Garamond"/>
                <a:cs typeface="Garamond"/>
                <a:sym typeface="Garamond"/>
              </a:rPr>
              <a:t>Division of procedures into three layers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54"/>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 </a:t>
            </a:r>
            <a:endParaRPr/>
          </a:p>
        </p:txBody>
      </p:sp>
      <p:sp>
        <p:nvSpPr>
          <p:cNvPr id="546" name="Google Shape;546;p54"/>
          <p:cNvSpPr txBox="1"/>
          <p:nvPr>
            <p:ph idx="1" type="body"/>
          </p:nvPr>
        </p:nvSpPr>
        <p:spPr>
          <a:xfrm>
            <a:off x="100012" y="342899"/>
            <a:ext cx="11229975" cy="5857875"/>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2760"/>
              <a:buChar char="•"/>
            </a:pPr>
            <a:r>
              <a:rPr lang="en-US"/>
              <a:t>A.k.a., “The Big Mess” or spaghetti code</a:t>
            </a:r>
            <a:endParaRPr/>
          </a:p>
          <a:p>
            <a:pPr indent="-285750" lvl="0" marL="285750" rtl="0" algn="l">
              <a:lnSpc>
                <a:spcPct val="100000"/>
              </a:lnSpc>
              <a:spcBef>
                <a:spcPts val="1080"/>
              </a:spcBef>
              <a:spcAft>
                <a:spcPts val="0"/>
              </a:spcAft>
              <a:buSzPts val="2760"/>
              <a:buChar char="•"/>
            </a:pPr>
            <a:r>
              <a:rPr lang="en-US"/>
              <a:t> Prominent in the early days</a:t>
            </a:r>
            <a:endParaRPr/>
          </a:p>
          <a:p>
            <a:pPr indent="-285750" lvl="0" marL="285750" rtl="0" algn="l">
              <a:lnSpc>
                <a:spcPct val="100000"/>
              </a:lnSpc>
              <a:spcBef>
                <a:spcPts val="1080"/>
              </a:spcBef>
              <a:spcAft>
                <a:spcPts val="0"/>
              </a:spcAft>
              <a:buSzPts val="2760"/>
              <a:buChar char="•"/>
            </a:pPr>
            <a:r>
              <a:rPr lang="en-US"/>
              <a:t> The structure consists of no-structure</a:t>
            </a:r>
            <a:endParaRPr/>
          </a:p>
          <a:p>
            <a:pPr indent="-285750" lvl="0" marL="285750" rtl="0" algn="l">
              <a:lnSpc>
                <a:spcPct val="100000"/>
              </a:lnSpc>
              <a:spcBef>
                <a:spcPts val="1080"/>
              </a:spcBef>
              <a:spcAft>
                <a:spcPts val="0"/>
              </a:spcAft>
              <a:buSzPts val="2760"/>
              <a:buChar char="•"/>
            </a:pPr>
            <a:r>
              <a:rPr lang="en-US"/>
              <a:t>The system is a collection of procedures</a:t>
            </a:r>
            <a:endParaRPr/>
          </a:p>
          <a:p>
            <a:pPr indent="-285750" lvl="0" marL="285750" rtl="0" algn="l">
              <a:lnSpc>
                <a:spcPct val="100000"/>
              </a:lnSpc>
              <a:spcBef>
                <a:spcPts val="1080"/>
              </a:spcBef>
              <a:spcAft>
                <a:spcPts val="0"/>
              </a:spcAft>
              <a:buSzPts val="2760"/>
              <a:buChar char="•"/>
            </a:pPr>
            <a:r>
              <a:rPr lang="en-US"/>
              <a:t>Each procedure can call any other procedure</a:t>
            </a:r>
            <a:endParaRPr/>
          </a:p>
          <a:p>
            <a:pPr indent="-285750" lvl="0" marL="285750" rtl="0" algn="l">
              <a:lnSpc>
                <a:spcPct val="100000"/>
              </a:lnSpc>
              <a:spcBef>
                <a:spcPts val="1080"/>
              </a:spcBef>
              <a:spcAft>
                <a:spcPts val="0"/>
              </a:spcAft>
              <a:buSzPts val="2760"/>
              <a:buChar char="•"/>
            </a:pPr>
            <a:r>
              <a:rPr lang="en-US"/>
              <a:t>No information hiding (as opposed to modules, packages, classes)</a:t>
            </a:r>
            <a:endParaRPr/>
          </a:p>
          <a:p>
            <a:pPr indent="-285750" lvl="0" marL="285750" rtl="0" algn="l">
              <a:lnSpc>
                <a:spcPct val="100000"/>
              </a:lnSpc>
              <a:spcBef>
                <a:spcPts val="1080"/>
              </a:spcBef>
              <a:spcAft>
                <a:spcPts val="0"/>
              </a:spcAft>
              <a:buSzPts val="2760"/>
              <a:buChar char="•"/>
            </a:pPr>
            <a:r>
              <a:rPr lang="en-US"/>
              <a:t>A little structure, imposed by exposing a set of system calls to the outside</a:t>
            </a:r>
            <a:endParaRPr/>
          </a:p>
          <a:p>
            <a:pPr indent="-285750" lvl="0" marL="285750" rtl="0" algn="l">
              <a:lnSpc>
                <a:spcPct val="100000"/>
              </a:lnSpc>
              <a:spcBef>
                <a:spcPts val="1080"/>
              </a:spcBef>
              <a:spcAft>
                <a:spcPts val="0"/>
              </a:spcAft>
              <a:buSzPts val="2760"/>
              <a:buChar char="•"/>
            </a:pPr>
            <a:r>
              <a:rPr lang="en-US"/>
              <a:t>Supporting these system calls through utility procedures (check data passed to system call, move data around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55"/>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 </a:t>
            </a:r>
            <a:endParaRPr/>
          </a:p>
        </p:txBody>
      </p:sp>
      <p:sp>
        <p:nvSpPr>
          <p:cNvPr id="552" name="Google Shape;552;p55"/>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2760"/>
              <a:buChar char="•"/>
            </a:pPr>
            <a:r>
              <a:rPr lang="en-US"/>
              <a:t> </a:t>
            </a:r>
            <a:endParaRPr/>
          </a:p>
        </p:txBody>
      </p:sp>
      <p:pic>
        <p:nvPicPr>
          <p:cNvPr descr="A picture containing diagram&#10;&#10;Description automatically generated" id="553" name="Google Shape;553;p55"/>
          <p:cNvPicPr preferRelativeResize="0"/>
          <p:nvPr/>
        </p:nvPicPr>
        <p:blipFill rotWithShape="1">
          <a:blip r:embed="rId3">
            <a:alphaModFix/>
          </a:blip>
          <a:srcRect b="0" l="0" r="0" t="0"/>
          <a:stretch/>
        </p:blipFill>
        <p:spPr>
          <a:xfrm>
            <a:off x="1393329" y="2275646"/>
            <a:ext cx="8913361" cy="3854927"/>
          </a:xfrm>
          <a:prstGeom prst="rect">
            <a:avLst/>
          </a:prstGeom>
          <a:noFill/>
          <a:ln>
            <a:noFill/>
          </a:ln>
        </p:spPr>
      </p:pic>
      <p:sp>
        <p:nvSpPr>
          <p:cNvPr id="554" name="Google Shape;554;p55"/>
          <p:cNvSpPr txBox="1"/>
          <p:nvPr/>
        </p:nvSpPr>
        <p:spPr>
          <a:xfrm>
            <a:off x="156442" y="520467"/>
            <a:ext cx="7744546" cy="1200329"/>
          </a:xfrm>
          <a:prstGeom prst="rect">
            <a:avLst/>
          </a:prstGeom>
          <a:noFill/>
          <a:ln>
            <a:noFill/>
          </a:ln>
        </p:spPr>
        <p:txBody>
          <a:bodyPr anchorCtr="0" anchor="t" bIns="45700" lIns="91425" spcFirstLastPara="1" rIns="91425" wrap="square" tIns="45700">
            <a:spAutoFit/>
          </a:bodyPr>
          <a:lstStyle/>
          <a:p>
            <a:pPr indent="0" lvl="1" marL="457200" marR="0" rtl="0" algn="l">
              <a:lnSpc>
                <a:spcPct val="100000"/>
              </a:lnSpc>
              <a:spcBef>
                <a:spcPts val="0"/>
              </a:spcBef>
              <a:spcAft>
                <a:spcPts val="0"/>
              </a:spcAft>
              <a:buClr>
                <a:schemeClr val="dk1"/>
              </a:buClr>
              <a:buSzPts val="2400"/>
              <a:buFont typeface="Garamond"/>
              <a:buNone/>
            </a:pPr>
            <a:r>
              <a:rPr b="0" i="0" lang="en-US" sz="2400" u="none" cap="none" strike="noStrike">
                <a:solidFill>
                  <a:schemeClr val="dk1"/>
                </a:solidFill>
                <a:latin typeface="Garamond"/>
                <a:ea typeface="Garamond"/>
                <a:cs typeface="Garamond"/>
                <a:sym typeface="Garamond"/>
              </a:rPr>
              <a:t>1. a main procedure requesting the services</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chemeClr val="dk1"/>
              </a:buClr>
              <a:buSzPts val="2400"/>
              <a:buFont typeface="Garamond"/>
              <a:buNone/>
            </a:pPr>
            <a:r>
              <a:rPr b="0" i="0" lang="en-US" sz="2400" u="none" cap="none" strike="noStrike">
                <a:solidFill>
                  <a:schemeClr val="dk1"/>
                </a:solidFill>
                <a:latin typeface="Garamond"/>
                <a:ea typeface="Garamond"/>
                <a:cs typeface="Garamond"/>
                <a:sym typeface="Garamond"/>
              </a:rPr>
              <a:t>2. a set of service procedures that carry out system calls</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chemeClr val="dk1"/>
              </a:buClr>
              <a:buSzPts val="2400"/>
              <a:buFont typeface="Garamond"/>
              <a:buNone/>
            </a:pPr>
            <a:r>
              <a:rPr b="0" i="0" lang="en-US" sz="2400" u="none" cap="none" strike="noStrike">
                <a:solidFill>
                  <a:schemeClr val="dk1"/>
                </a:solidFill>
                <a:latin typeface="Garamond"/>
                <a:ea typeface="Garamond"/>
                <a:cs typeface="Garamond"/>
                <a:sym typeface="Garamond"/>
              </a:rPr>
              <a:t>3. a set of utility procedures supporting the system calls</a:t>
            </a:r>
            <a:endParaRPr b="0" i="0" sz="2400" u="none" cap="none" strike="noStrike">
              <a:solidFill>
                <a:schemeClr val="dk1"/>
              </a:solidFill>
              <a:latin typeface="Garamond"/>
              <a:ea typeface="Garamond"/>
              <a:cs typeface="Garamond"/>
              <a:sym typeface="Garamon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56"/>
          <p:cNvSpPr txBox="1"/>
          <p:nvPr>
            <p:ph type="title"/>
          </p:nvPr>
        </p:nvSpPr>
        <p:spPr>
          <a:xfrm>
            <a:off x="609602" y="0"/>
            <a:ext cx="9601196" cy="130386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262626"/>
              </a:buClr>
              <a:buSzPct val="100000"/>
              <a:buFont typeface="Garamond"/>
              <a:buNone/>
            </a:pPr>
            <a:r>
              <a:rPr lang="en-US"/>
              <a:t>Pros &amp; Cons</a:t>
            </a:r>
            <a:br>
              <a:rPr lang="en-US"/>
            </a:br>
            <a:endParaRPr/>
          </a:p>
        </p:txBody>
      </p:sp>
      <p:sp>
        <p:nvSpPr>
          <p:cNvPr id="560" name="Google Shape;560;p56"/>
          <p:cNvSpPr txBox="1"/>
          <p:nvPr>
            <p:ph idx="1" type="body"/>
          </p:nvPr>
        </p:nvSpPr>
        <p:spPr>
          <a:xfrm>
            <a:off x="157163" y="1057275"/>
            <a:ext cx="11458575" cy="5086350"/>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2760"/>
              <a:buChar char="•"/>
            </a:pPr>
            <a:r>
              <a:rPr lang="en-US"/>
              <a:t>Tightly integrated code in one address space</a:t>
            </a:r>
            <a:endParaRPr/>
          </a:p>
          <a:p>
            <a:pPr indent="-285750" lvl="0" marL="285750" rtl="0" algn="l">
              <a:lnSpc>
                <a:spcPct val="100000"/>
              </a:lnSpc>
              <a:spcBef>
                <a:spcPts val="1080"/>
              </a:spcBef>
              <a:spcAft>
                <a:spcPts val="0"/>
              </a:spcAft>
              <a:buSzPts val="2760"/>
              <a:buChar char="•"/>
            </a:pPr>
            <a:r>
              <a:rPr lang="en-US"/>
              <a:t>Unreliable, as a bug anywhere in the kernel can bring down the whole system</a:t>
            </a:r>
            <a:endParaRPr/>
          </a:p>
          <a:p>
            <a:pPr indent="-110490" lvl="0" marL="285750" rtl="0" algn="l">
              <a:lnSpc>
                <a:spcPct val="100000"/>
              </a:lnSpc>
              <a:spcBef>
                <a:spcPts val="1080"/>
              </a:spcBef>
              <a:spcAft>
                <a:spcPts val="0"/>
              </a:spcAft>
              <a:buSzPts val="2760"/>
              <a:buNone/>
            </a:pPr>
            <a:r>
              <a:t/>
            </a:r>
            <a:endParaRPr/>
          </a:p>
          <a:p>
            <a:pPr indent="-285750" lvl="0" marL="285750" rtl="0" algn="l">
              <a:lnSpc>
                <a:spcPct val="100000"/>
              </a:lnSpc>
              <a:spcBef>
                <a:spcPts val="1080"/>
              </a:spcBef>
              <a:spcAft>
                <a:spcPts val="0"/>
              </a:spcAft>
              <a:buSzPts val="2760"/>
              <a:buChar char="•"/>
            </a:pPr>
            <a:r>
              <a:rPr lang="en-US"/>
              <a:t>Tight integration has high potential for efficient use of resources and for efficient code</a:t>
            </a:r>
            <a:endParaRPr/>
          </a:p>
          <a:p>
            <a:pPr indent="-285750" lvl="0" marL="285750" rtl="0" algn="l">
              <a:lnSpc>
                <a:spcPct val="100000"/>
              </a:lnSpc>
              <a:spcBef>
                <a:spcPts val="1080"/>
              </a:spcBef>
              <a:spcAft>
                <a:spcPts val="0"/>
              </a:spcAft>
              <a:buSzPts val="2760"/>
              <a:buChar char="•"/>
            </a:pPr>
            <a:r>
              <a:rPr lang="en-US"/>
              <a:t>Early designs lacked potential for extension</a:t>
            </a:r>
            <a:endParaRPr/>
          </a:p>
          <a:p>
            <a:pPr indent="-285750" lvl="0" marL="285750" rtl="0" algn="l">
              <a:lnSpc>
                <a:spcPct val="100000"/>
              </a:lnSpc>
              <a:spcBef>
                <a:spcPts val="1080"/>
              </a:spcBef>
              <a:spcAft>
                <a:spcPts val="0"/>
              </a:spcAft>
              <a:buSzPts val="2760"/>
              <a:buChar char="•"/>
            </a:pPr>
            <a:r>
              <a:rPr lang="en-US"/>
              <a:t>Modern designs can load executable modules dynamically (i.e., extensible)</a:t>
            </a:r>
            <a:endParaRPr/>
          </a:p>
          <a:p>
            <a:pPr indent="-285750" lvl="0" marL="285750" rtl="0" algn="l">
              <a:lnSpc>
                <a:spcPct val="100000"/>
              </a:lnSpc>
              <a:spcBef>
                <a:spcPts val="1080"/>
              </a:spcBef>
              <a:spcAft>
                <a:spcPts val="0"/>
              </a:spcAft>
              <a:buSzPts val="2760"/>
              <a:buChar char="•"/>
            </a:pPr>
            <a:r>
              <a:rPr lang="en-US"/>
              <a:t>– E.g., Linux, FreeBSD, Solaris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4" name="Shape 564"/>
        <p:cNvGrpSpPr/>
        <p:nvPr/>
      </p:nvGrpSpPr>
      <p:grpSpPr>
        <a:xfrm>
          <a:off x="0" y="0"/>
          <a:ext cx="0" cy="0"/>
          <a:chOff x="0" y="0"/>
          <a:chExt cx="0" cy="0"/>
        </a:xfrm>
      </p:grpSpPr>
      <p:sp>
        <p:nvSpPr>
          <p:cNvPr id="565" name="Google Shape;565;p57"/>
          <p:cNvSpPr txBox="1"/>
          <p:nvPr>
            <p:ph type="title"/>
          </p:nvPr>
        </p:nvSpPr>
        <p:spPr>
          <a:xfrm>
            <a:off x="533402" y="677332"/>
            <a:ext cx="4495798"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Arial"/>
              <a:buNone/>
            </a:pPr>
            <a:r>
              <a:rPr lang="en-US">
                <a:solidFill>
                  <a:schemeClr val="dk1"/>
                </a:solidFill>
                <a:latin typeface="Arial"/>
                <a:ea typeface="Arial"/>
                <a:cs typeface="Arial"/>
                <a:sym typeface="Arial"/>
              </a:rPr>
              <a:t>Layered System</a:t>
            </a:r>
            <a:endParaRPr/>
          </a:p>
        </p:txBody>
      </p:sp>
      <p:sp>
        <p:nvSpPr>
          <p:cNvPr id="566" name="Google Shape;566;p57"/>
          <p:cNvSpPr/>
          <p:nvPr/>
        </p:nvSpPr>
        <p:spPr>
          <a:xfrm>
            <a:off x="5029200" y="1023291"/>
            <a:ext cx="6560457" cy="461665"/>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OS is divided into number of layers.</a:t>
            </a:r>
            <a:endParaRPr b="0" i="0" sz="1400" u="none" cap="none" strike="noStrike">
              <a:solidFill>
                <a:srgbClr val="000000"/>
              </a:solidFill>
              <a:latin typeface="Arial"/>
              <a:ea typeface="Arial"/>
              <a:cs typeface="Arial"/>
              <a:sym typeface="Arial"/>
            </a:endParaRPr>
          </a:p>
        </p:txBody>
      </p:sp>
      <p:pic>
        <p:nvPicPr>
          <p:cNvPr descr="Operating System - Linux - Tutorialspoint" id="567" name="Google Shape;567;p57"/>
          <p:cNvPicPr preferRelativeResize="0"/>
          <p:nvPr/>
        </p:nvPicPr>
        <p:blipFill rotWithShape="1">
          <a:blip r:embed="rId3">
            <a:alphaModFix/>
          </a:blip>
          <a:srcRect b="0" l="0" r="0" t="0"/>
          <a:stretch/>
        </p:blipFill>
        <p:spPr>
          <a:xfrm>
            <a:off x="838200" y="1695450"/>
            <a:ext cx="6572250" cy="5162550"/>
          </a:xfrm>
          <a:prstGeom prst="rect">
            <a:avLst/>
          </a:prstGeom>
          <a:noFill/>
          <a:ln>
            <a:noFill/>
          </a:ln>
        </p:spPr>
      </p:pic>
      <p:sp>
        <p:nvSpPr>
          <p:cNvPr id="568" name="Google Shape;568;p57"/>
          <p:cNvSpPr/>
          <p:nvPr/>
        </p:nvSpPr>
        <p:spPr>
          <a:xfrm>
            <a:off x="7315200" y="1858432"/>
            <a:ext cx="4095750" cy="4031873"/>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Times New Roman"/>
                <a:ea typeface="Times New Roman"/>
                <a:cs typeface="Times New Roman"/>
                <a:sym typeface="Times New Roman"/>
              </a:rPr>
              <a:t>A layered design of the operating system architecture attempts to achieve robustness by structuring the architecture into layers with different privileges.</a:t>
            </a:r>
            <a:endParaRPr b="0" i="0" sz="3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72" name="Shape 572"/>
        <p:cNvGrpSpPr/>
        <p:nvPr/>
      </p:nvGrpSpPr>
      <p:grpSpPr>
        <a:xfrm>
          <a:off x="0" y="0"/>
          <a:ext cx="0" cy="0"/>
          <a:chOff x="0" y="0"/>
          <a:chExt cx="0" cy="0"/>
        </a:xfrm>
      </p:grpSpPr>
      <p:sp>
        <p:nvSpPr>
          <p:cNvPr id="573" name="Google Shape;573;p58"/>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Arial"/>
              <a:buNone/>
            </a:pPr>
            <a:r>
              <a:rPr lang="en-US">
                <a:solidFill>
                  <a:schemeClr val="dk1"/>
                </a:solidFill>
                <a:latin typeface="Arial"/>
                <a:ea typeface="Arial"/>
                <a:cs typeface="Arial"/>
                <a:sym typeface="Arial"/>
              </a:rPr>
              <a:t>Layered System</a:t>
            </a:r>
            <a:endParaRPr/>
          </a:p>
        </p:txBody>
      </p:sp>
      <p:sp>
        <p:nvSpPr>
          <p:cNvPr id="574" name="Google Shape;574;p58"/>
          <p:cNvSpPr/>
          <p:nvPr/>
        </p:nvSpPr>
        <p:spPr>
          <a:xfrm>
            <a:off x="754744" y="2452695"/>
            <a:ext cx="5950856" cy="37856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Garamond"/>
                <a:ea typeface="Garamond"/>
                <a:cs typeface="Garamond"/>
                <a:sym typeface="Garamond"/>
              </a:rPr>
              <a:t>Layer 5</a:t>
            </a:r>
            <a:r>
              <a:rPr b="0" i="0" lang="en-US" sz="2400" u="none" cap="none" strike="noStrike">
                <a:solidFill>
                  <a:schemeClr val="dk1"/>
                </a:solidFill>
                <a:latin typeface="Garamond"/>
                <a:ea typeface="Garamond"/>
                <a:cs typeface="Garamond"/>
                <a:sym typeface="Garamond"/>
              </a:rPr>
              <a:t>- user programs are found.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Garamond"/>
                <a:ea typeface="Garamond"/>
                <a:cs typeface="Garamond"/>
                <a:sym typeface="Garamond"/>
              </a:rPr>
              <a:t>Layer 4</a:t>
            </a:r>
            <a:r>
              <a:rPr b="0" i="0" lang="en-US" sz="2400" u="none" cap="none" strike="noStrike">
                <a:solidFill>
                  <a:schemeClr val="dk1"/>
                </a:solidFill>
                <a:latin typeface="Garamond"/>
                <a:ea typeface="Garamond"/>
                <a:cs typeface="Garamond"/>
                <a:sym typeface="Garamond"/>
              </a:rPr>
              <a:t> - take care of managing the I/O devices and buffering the information streams to and from them.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Garamond"/>
                <a:ea typeface="Garamond"/>
                <a:cs typeface="Garamond"/>
                <a:sym typeface="Garamond"/>
              </a:rPr>
              <a:t>Layer 3</a:t>
            </a:r>
            <a:r>
              <a:rPr b="0" i="0" lang="en-US" sz="2400" u="none" cap="none" strike="noStrike">
                <a:solidFill>
                  <a:schemeClr val="dk1"/>
                </a:solidFill>
                <a:latin typeface="Garamond"/>
                <a:ea typeface="Garamond"/>
                <a:cs typeface="Garamond"/>
                <a:sym typeface="Garamond"/>
              </a:rPr>
              <a:t>- handles the communication between each process and the operator console.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Garamond"/>
                <a:ea typeface="Garamond"/>
                <a:cs typeface="Garamond"/>
                <a:sym typeface="Garamond"/>
              </a:rPr>
              <a:t>Layer 2</a:t>
            </a:r>
            <a:r>
              <a:rPr b="0" i="0" lang="en-US" sz="2400" u="none" cap="none" strike="noStrike">
                <a:solidFill>
                  <a:schemeClr val="dk1"/>
                </a:solidFill>
                <a:latin typeface="Garamond"/>
                <a:ea typeface="Garamond"/>
                <a:cs typeface="Garamond"/>
                <a:sym typeface="Garamond"/>
              </a:rPr>
              <a:t> - Memory management.</a:t>
            </a:r>
            <a:endParaRPr b="1" i="0" sz="2400" u="none" cap="none" strike="noStrike">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Garamond"/>
                <a:ea typeface="Garamond"/>
                <a:cs typeface="Garamond"/>
                <a:sym typeface="Garamond"/>
              </a:rPr>
              <a:t>Layer 1</a:t>
            </a:r>
            <a:r>
              <a:rPr b="0" i="0" lang="en-US" sz="2400" u="none" cap="none" strike="noStrike">
                <a:solidFill>
                  <a:schemeClr val="dk1"/>
                </a:solidFill>
                <a:latin typeface="Garamond"/>
                <a:ea typeface="Garamond"/>
                <a:cs typeface="Garamond"/>
                <a:sym typeface="Garamond"/>
              </a:rPr>
              <a:t> - Allocation of the processor, switching between processes.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Garamond"/>
                <a:ea typeface="Garamond"/>
                <a:cs typeface="Garamond"/>
                <a:sym typeface="Garamond"/>
              </a:rPr>
              <a:t>Layer 0 </a:t>
            </a:r>
            <a:r>
              <a:rPr b="0" i="0" lang="en-US" sz="2400" u="none" cap="none" strike="noStrike">
                <a:solidFill>
                  <a:schemeClr val="dk1"/>
                </a:solidFill>
                <a:latin typeface="Garamond"/>
                <a:ea typeface="Garamond"/>
                <a:cs typeface="Garamond"/>
                <a:sym typeface="Garamond"/>
              </a:rPr>
              <a:t>– Hardware.</a:t>
            </a:r>
            <a:endParaRPr b="0" i="0" sz="1400" u="none" cap="none" strike="noStrike">
              <a:solidFill>
                <a:srgbClr val="000000"/>
              </a:solidFill>
              <a:latin typeface="Arial"/>
              <a:ea typeface="Arial"/>
              <a:cs typeface="Arial"/>
              <a:sym typeface="Arial"/>
            </a:endParaRPr>
          </a:p>
        </p:txBody>
      </p:sp>
      <p:pic>
        <p:nvPicPr>
          <p:cNvPr descr="layered architecture" id="575" name="Google Shape;575;p58"/>
          <p:cNvPicPr preferRelativeResize="0"/>
          <p:nvPr/>
        </p:nvPicPr>
        <p:blipFill rotWithShape="1">
          <a:blip r:embed="rId3">
            <a:alphaModFix/>
          </a:blip>
          <a:srcRect b="10939" l="0" r="136" t="0"/>
          <a:stretch/>
        </p:blipFill>
        <p:spPr>
          <a:xfrm>
            <a:off x="6574970" y="2452695"/>
            <a:ext cx="4835963" cy="3744908"/>
          </a:xfrm>
          <a:prstGeom prst="rect">
            <a:avLst/>
          </a:prstGeom>
          <a:noFill/>
          <a:ln>
            <a:noFill/>
          </a:ln>
        </p:spPr>
      </p:pic>
      <p:sp>
        <p:nvSpPr>
          <p:cNvPr id="576" name="Google Shape;576;p58"/>
          <p:cNvSpPr txBox="1"/>
          <p:nvPr/>
        </p:nvSpPr>
        <p:spPr>
          <a:xfrm>
            <a:off x="8011884" y="3068426"/>
            <a:ext cx="119017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Garamond"/>
                <a:ea typeface="Garamond"/>
                <a:cs typeface="Garamond"/>
                <a:sym typeface="Garamond"/>
              </a:rPr>
              <a:t>Layer 5</a:t>
            </a:r>
            <a:endParaRPr b="0" i="0" sz="1400" u="none" cap="none" strike="noStrike">
              <a:solidFill>
                <a:srgbClr val="000000"/>
              </a:solidFill>
              <a:latin typeface="Arial"/>
              <a:ea typeface="Arial"/>
              <a:cs typeface="Arial"/>
              <a:sym typeface="Arial"/>
            </a:endParaRPr>
          </a:p>
        </p:txBody>
      </p:sp>
      <p:sp>
        <p:nvSpPr>
          <p:cNvPr id="577" name="Google Shape;577;p58"/>
          <p:cNvSpPr txBox="1"/>
          <p:nvPr/>
        </p:nvSpPr>
        <p:spPr>
          <a:xfrm>
            <a:off x="8665025" y="4094316"/>
            <a:ext cx="119017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Garamond"/>
                <a:ea typeface="Garamond"/>
                <a:cs typeface="Garamond"/>
                <a:sym typeface="Garamond"/>
              </a:rPr>
              <a:t>Layer 3</a:t>
            </a:r>
            <a:endParaRPr b="0" i="0" sz="1400" u="none" cap="none" strike="noStrike">
              <a:solidFill>
                <a:srgbClr val="000000"/>
              </a:solidFill>
              <a:latin typeface="Arial"/>
              <a:ea typeface="Arial"/>
              <a:cs typeface="Arial"/>
              <a:sym typeface="Arial"/>
            </a:endParaRPr>
          </a:p>
        </p:txBody>
      </p:sp>
      <p:sp>
        <p:nvSpPr>
          <p:cNvPr id="578" name="Google Shape;578;p58"/>
          <p:cNvSpPr txBox="1"/>
          <p:nvPr/>
        </p:nvSpPr>
        <p:spPr>
          <a:xfrm>
            <a:off x="9202055" y="4644495"/>
            <a:ext cx="119017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Garamond"/>
                <a:ea typeface="Garamond"/>
                <a:cs typeface="Garamond"/>
                <a:sym typeface="Garamond"/>
              </a:rPr>
              <a:t>Layer 2</a:t>
            </a:r>
            <a:endParaRPr b="0" i="0" sz="1400" u="none" cap="none" strike="noStrike">
              <a:solidFill>
                <a:srgbClr val="000000"/>
              </a:solidFill>
              <a:latin typeface="Arial"/>
              <a:ea typeface="Arial"/>
              <a:cs typeface="Arial"/>
              <a:sym typeface="Arial"/>
            </a:endParaRPr>
          </a:p>
        </p:txBody>
      </p:sp>
      <p:sp>
        <p:nvSpPr>
          <p:cNvPr id="579" name="Google Shape;579;p58"/>
          <p:cNvSpPr txBox="1"/>
          <p:nvPr/>
        </p:nvSpPr>
        <p:spPr>
          <a:xfrm>
            <a:off x="9964056" y="5150729"/>
            <a:ext cx="119017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Garamond"/>
                <a:ea typeface="Garamond"/>
                <a:cs typeface="Garamond"/>
                <a:sym typeface="Garamond"/>
              </a:rPr>
              <a:t>Layer 1</a:t>
            </a:r>
            <a:endParaRPr b="0" i="0" sz="1400" u="none" cap="none" strike="noStrike">
              <a:solidFill>
                <a:srgbClr val="000000"/>
              </a:solidFill>
              <a:latin typeface="Arial"/>
              <a:ea typeface="Arial"/>
              <a:cs typeface="Arial"/>
              <a:sym typeface="Arial"/>
            </a:endParaRPr>
          </a:p>
        </p:txBody>
      </p:sp>
      <p:sp>
        <p:nvSpPr>
          <p:cNvPr id="580" name="Google Shape;580;p58"/>
          <p:cNvSpPr txBox="1"/>
          <p:nvPr/>
        </p:nvSpPr>
        <p:spPr>
          <a:xfrm>
            <a:off x="10198989" y="5558750"/>
            <a:ext cx="119017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Garamond"/>
                <a:ea typeface="Garamond"/>
                <a:cs typeface="Garamond"/>
                <a:sym typeface="Garamond"/>
              </a:rPr>
              <a:t>Layer 0</a:t>
            </a:r>
            <a:endParaRPr b="0" i="0" sz="1400" u="none" cap="none" strike="noStrike">
              <a:solidFill>
                <a:srgbClr val="000000"/>
              </a:solidFill>
              <a:latin typeface="Arial"/>
              <a:ea typeface="Arial"/>
              <a:cs typeface="Arial"/>
              <a:sym typeface="Arial"/>
            </a:endParaRPr>
          </a:p>
        </p:txBody>
      </p:sp>
      <p:sp>
        <p:nvSpPr>
          <p:cNvPr id="581" name="Google Shape;581;p58"/>
          <p:cNvSpPr txBox="1"/>
          <p:nvPr/>
        </p:nvSpPr>
        <p:spPr>
          <a:xfrm>
            <a:off x="8397863" y="3465955"/>
            <a:ext cx="119017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Garamond"/>
                <a:ea typeface="Garamond"/>
                <a:cs typeface="Garamond"/>
                <a:sym typeface="Garamond"/>
              </a:rPr>
              <a:t>Layer 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85" name="Shape 585"/>
        <p:cNvGrpSpPr/>
        <p:nvPr/>
      </p:nvGrpSpPr>
      <p:grpSpPr>
        <a:xfrm>
          <a:off x="0" y="0"/>
          <a:ext cx="0" cy="0"/>
          <a:chOff x="0" y="0"/>
          <a:chExt cx="0" cy="0"/>
        </a:xfrm>
      </p:grpSpPr>
      <p:sp>
        <p:nvSpPr>
          <p:cNvPr id="586" name="Google Shape;586;p59"/>
          <p:cNvSpPr txBox="1"/>
          <p:nvPr>
            <p:ph idx="1" type="body"/>
          </p:nvPr>
        </p:nvSpPr>
        <p:spPr>
          <a:xfrm>
            <a:off x="742950" y="704850"/>
            <a:ext cx="5391149" cy="5524500"/>
          </a:xfrm>
          <a:prstGeom prst="rect">
            <a:avLst/>
          </a:prstGeom>
          <a:noFill/>
          <a:ln>
            <a:noFill/>
          </a:ln>
        </p:spPr>
        <p:txBody>
          <a:bodyPr anchorCtr="0" anchor="t" bIns="45700" lIns="91425" spcFirstLastPara="1" rIns="91425" wrap="square" tIns="45700">
            <a:normAutofit/>
          </a:bodyPr>
          <a:lstStyle/>
          <a:p>
            <a:pPr indent="0" lvl="3" marL="1257300" rtl="0" algn="l">
              <a:lnSpc>
                <a:spcPct val="100000"/>
              </a:lnSpc>
              <a:spcBef>
                <a:spcPts val="0"/>
              </a:spcBef>
              <a:spcAft>
                <a:spcPts val="0"/>
              </a:spcAft>
              <a:buSzPts val="3680"/>
              <a:buNone/>
            </a:pPr>
            <a:r>
              <a:rPr lang="en-US" sz="3200">
                <a:solidFill>
                  <a:schemeClr val="dk1"/>
                </a:solidFill>
                <a:latin typeface="Times New Roman"/>
                <a:ea typeface="Times New Roman"/>
                <a:cs typeface="Times New Roman"/>
                <a:sym typeface="Times New Roman"/>
              </a:rPr>
              <a:t>Advantages</a:t>
            </a:r>
            <a:endParaRPr/>
          </a:p>
          <a:p>
            <a:pPr indent="-285750" lvl="0" marL="285750" rtl="0" algn="l">
              <a:lnSpc>
                <a:spcPct val="100000"/>
              </a:lnSpc>
              <a:spcBef>
                <a:spcPts val="1120"/>
              </a:spcBef>
              <a:spcAft>
                <a:spcPts val="0"/>
              </a:spcAft>
              <a:buSzPts val="2990"/>
              <a:buChar char="•"/>
            </a:pPr>
            <a:r>
              <a:rPr lang="en-US" sz="2600">
                <a:solidFill>
                  <a:schemeClr val="dk1"/>
                </a:solidFill>
                <a:latin typeface="Times New Roman"/>
                <a:ea typeface="Times New Roman"/>
                <a:cs typeface="Times New Roman"/>
                <a:sym typeface="Times New Roman"/>
              </a:rPr>
              <a:t>The main advantage of the layered approach is simplicity of construction </a:t>
            </a:r>
            <a:endParaRPr/>
          </a:p>
          <a:p>
            <a:pPr indent="-285750" lvl="0" marL="285750" rtl="0" algn="l">
              <a:lnSpc>
                <a:spcPct val="100000"/>
              </a:lnSpc>
              <a:spcBef>
                <a:spcPts val="1120"/>
              </a:spcBef>
              <a:spcAft>
                <a:spcPts val="0"/>
              </a:spcAft>
              <a:buSzPts val="2990"/>
              <a:buChar char="•"/>
            </a:pPr>
            <a:r>
              <a:rPr lang="en-US" sz="2600">
                <a:solidFill>
                  <a:schemeClr val="dk1"/>
                </a:solidFill>
                <a:latin typeface="Times New Roman"/>
                <a:ea typeface="Times New Roman"/>
                <a:cs typeface="Times New Roman"/>
                <a:sym typeface="Times New Roman"/>
              </a:rPr>
              <a:t>This approach simpliﬁes debugging and system veriﬁcation. </a:t>
            </a:r>
            <a:endParaRPr/>
          </a:p>
          <a:p>
            <a:pPr indent="-285750" lvl="0" marL="285750" rtl="0" algn="l">
              <a:lnSpc>
                <a:spcPct val="100000"/>
              </a:lnSpc>
              <a:spcBef>
                <a:spcPts val="1120"/>
              </a:spcBef>
              <a:spcAft>
                <a:spcPts val="0"/>
              </a:spcAft>
              <a:buSzPts val="2990"/>
              <a:buChar char="•"/>
            </a:pPr>
            <a:r>
              <a:rPr lang="en-US" sz="2600">
                <a:solidFill>
                  <a:schemeClr val="dk1"/>
                </a:solidFill>
                <a:latin typeface="Times New Roman"/>
                <a:ea typeface="Times New Roman"/>
                <a:cs typeface="Times New Roman"/>
                <a:sym typeface="Times New Roman"/>
              </a:rPr>
              <a:t>Each layer hides the existence of certain data structures, operations, and hardware from higher-level layers</a:t>
            </a:r>
            <a:endParaRPr/>
          </a:p>
          <a:p>
            <a:pPr indent="-95885" lvl="0" marL="285750" rtl="0" algn="l">
              <a:lnSpc>
                <a:spcPct val="100000"/>
              </a:lnSpc>
              <a:spcBef>
                <a:spcPts val="1120"/>
              </a:spcBef>
              <a:spcAft>
                <a:spcPts val="0"/>
              </a:spcAft>
              <a:buSzPts val="2990"/>
              <a:buNone/>
            </a:pPr>
            <a:r>
              <a:t/>
            </a:r>
            <a:endParaRPr sz="2600">
              <a:solidFill>
                <a:srgbClr val="335375"/>
              </a:solidFill>
              <a:latin typeface="Times New Roman"/>
              <a:ea typeface="Times New Roman"/>
              <a:cs typeface="Times New Roman"/>
              <a:sym typeface="Times New Roman"/>
            </a:endParaRPr>
          </a:p>
        </p:txBody>
      </p:sp>
      <p:sp>
        <p:nvSpPr>
          <p:cNvPr id="587" name="Google Shape;587;p59"/>
          <p:cNvSpPr/>
          <p:nvPr/>
        </p:nvSpPr>
        <p:spPr>
          <a:xfrm>
            <a:off x="6134099" y="704850"/>
            <a:ext cx="5353051" cy="4185761"/>
          </a:xfrm>
          <a:prstGeom prst="rect">
            <a:avLst/>
          </a:prstGeom>
          <a:noFill/>
          <a:ln>
            <a:noFill/>
          </a:ln>
        </p:spPr>
        <p:txBody>
          <a:bodyPr anchorCtr="0" anchor="t" bIns="45700" lIns="91425" spcFirstLastPara="1" rIns="91425" wrap="square" tIns="45700">
            <a:spAutoFit/>
          </a:bodyPr>
          <a:lstStyle/>
          <a:p>
            <a:pPr indent="0" lvl="3" marL="137160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Disadvantages</a:t>
            </a:r>
            <a:endParaRPr b="0" i="0" sz="1400" u="none" cap="none" strike="noStrike">
              <a:solidFill>
                <a:srgbClr val="000000"/>
              </a:solidFill>
              <a:latin typeface="Arial"/>
              <a:ea typeface="Arial"/>
              <a:cs typeface="Arial"/>
              <a:sym typeface="Arial"/>
            </a:endParaRPr>
          </a:p>
          <a:p>
            <a:pPr indent="-292100" lvl="0" marL="457200" marR="0" rtl="0" algn="l">
              <a:lnSpc>
                <a:spcPct val="100000"/>
              </a:lnSpc>
              <a:spcBef>
                <a:spcPts val="0"/>
              </a:spcBef>
              <a:spcAft>
                <a:spcPts val="0"/>
              </a:spcAft>
              <a:buClr>
                <a:schemeClr val="dk1"/>
              </a:buClr>
              <a:buSzPts val="2600"/>
              <a:buFont typeface="Arial"/>
              <a:buNone/>
            </a:pPr>
            <a:r>
              <a:t/>
            </a:r>
            <a:endParaRPr b="0" i="0" sz="2600" u="none" cap="none" strike="noStrike">
              <a:solidFill>
                <a:schemeClr val="dk1"/>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chemeClr val="dk1"/>
              </a:buClr>
              <a:buSzPts val="2600"/>
              <a:buFont typeface="Arial"/>
              <a:buChar char="•"/>
            </a:pPr>
            <a:r>
              <a:rPr b="0" i="0" lang="en-US" sz="2600" u="none" cap="none" strike="noStrike">
                <a:solidFill>
                  <a:schemeClr val="dk1"/>
                </a:solidFill>
                <a:latin typeface="Times New Roman"/>
                <a:ea typeface="Times New Roman"/>
                <a:cs typeface="Times New Roman"/>
                <a:sym typeface="Times New Roman"/>
              </a:rPr>
              <a:t>The major difﬁculty with the layered approach involves appropriately deﬁning the various layers.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600"/>
              <a:buFont typeface="Arial"/>
              <a:buChar char="•"/>
            </a:pPr>
            <a:r>
              <a:rPr b="0" i="0" lang="en-US" sz="2600" u="none" cap="none" strike="noStrike">
                <a:solidFill>
                  <a:schemeClr val="dk1"/>
                </a:solidFill>
                <a:latin typeface="Times New Roman"/>
                <a:ea typeface="Times New Roman"/>
                <a:cs typeface="Times New Roman"/>
                <a:sym typeface="Times New Roman"/>
              </a:rPr>
              <a:t>they tend to be less efﬁcient than other types as  Each layer adds overhead to the system call.</a:t>
            </a:r>
            <a:endParaRPr b="0" i="0" sz="1400" u="none" cap="none" strike="noStrike">
              <a:solidFill>
                <a:srgbClr val="000000"/>
              </a:solidFill>
              <a:latin typeface="Arial"/>
              <a:ea typeface="Arial"/>
              <a:cs typeface="Arial"/>
              <a:sym typeface="Arial"/>
            </a:endParaRPr>
          </a:p>
          <a:p>
            <a:pPr indent="-292100" lvl="0" marL="457200" marR="0" rtl="0" algn="l">
              <a:lnSpc>
                <a:spcPct val="100000"/>
              </a:lnSpc>
              <a:spcBef>
                <a:spcPts val="0"/>
              </a:spcBef>
              <a:spcAft>
                <a:spcPts val="0"/>
              </a:spcAft>
              <a:buClr>
                <a:schemeClr val="dk1"/>
              </a:buClr>
              <a:buSzPts val="2600"/>
              <a:buFont typeface="Arial"/>
              <a:buNone/>
            </a:pPr>
            <a:r>
              <a:t/>
            </a:r>
            <a:endParaRPr b="0" i="0" sz="26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9" name="Shape 189"/>
        <p:cNvGrpSpPr/>
        <p:nvPr/>
      </p:nvGrpSpPr>
      <p:grpSpPr>
        <a:xfrm>
          <a:off x="0" y="0"/>
          <a:ext cx="0" cy="0"/>
          <a:chOff x="0" y="0"/>
          <a:chExt cx="0" cy="0"/>
        </a:xfrm>
      </p:grpSpPr>
      <p:sp>
        <p:nvSpPr>
          <p:cNvPr id="190" name="Google Shape;190;p6"/>
          <p:cNvSpPr txBox="1"/>
          <p:nvPr>
            <p:ph idx="1" type="body"/>
          </p:nvPr>
        </p:nvSpPr>
        <p:spPr>
          <a:xfrm>
            <a:off x="1295401" y="1243013"/>
            <a:ext cx="9601196" cy="4632855"/>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SzPts val="2760"/>
              <a:buChar char="•"/>
            </a:pPr>
            <a:r>
              <a:rPr lang="en-US">
                <a:latin typeface="Times New Roman"/>
                <a:ea typeface="Times New Roman"/>
                <a:cs typeface="Times New Roman"/>
                <a:sym typeface="Times New Roman"/>
              </a:rPr>
              <a:t> A more common deﬁnition, and the one that we usually follow, is that the operating system is the one program running at all times on the computer—usually called the kernel. </a:t>
            </a:r>
            <a:endParaRPr/>
          </a:p>
          <a:p>
            <a:pPr indent="0" lvl="0" marL="0" rtl="0" algn="l">
              <a:lnSpc>
                <a:spcPct val="100000"/>
              </a:lnSpc>
              <a:spcBef>
                <a:spcPts val="1080"/>
              </a:spcBef>
              <a:spcAft>
                <a:spcPts val="0"/>
              </a:spcAft>
              <a:buSzPts val="2760"/>
              <a:buNone/>
            </a:pPr>
            <a:r>
              <a:rPr lang="en-US">
                <a:latin typeface="Times New Roman"/>
                <a:ea typeface="Times New Roman"/>
                <a:cs typeface="Times New Roman"/>
                <a:sym typeface="Times New Roman"/>
              </a:rPr>
              <a:t>Along with the kernel, there are two other types of programs:</a:t>
            </a:r>
            <a:endParaRPr/>
          </a:p>
          <a:p>
            <a:pPr indent="-285750" lvl="0" marL="285750" rtl="0" algn="l">
              <a:lnSpc>
                <a:spcPct val="100000"/>
              </a:lnSpc>
              <a:spcBef>
                <a:spcPts val="1080"/>
              </a:spcBef>
              <a:spcAft>
                <a:spcPts val="0"/>
              </a:spcAft>
              <a:buSzPts val="2760"/>
              <a:buChar char="•"/>
            </a:pPr>
            <a:r>
              <a:rPr lang="en-US">
                <a:latin typeface="Times New Roman"/>
                <a:ea typeface="Times New Roman"/>
                <a:cs typeface="Times New Roman"/>
                <a:sym typeface="Times New Roman"/>
              </a:rPr>
              <a:t>systems programs, which are associated with the operating system but are not part of the kernel, </a:t>
            </a:r>
            <a:endParaRPr/>
          </a:p>
          <a:p>
            <a:pPr indent="-285750" lvl="0" marL="285750" rtl="0" algn="l">
              <a:lnSpc>
                <a:spcPct val="100000"/>
              </a:lnSpc>
              <a:spcBef>
                <a:spcPts val="1080"/>
              </a:spcBef>
              <a:spcAft>
                <a:spcPts val="0"/>
              </a:spcAft>
              <a:buSzPts val="2760"/>
              <a:buChar char="•"/>
            </a:pPr>
            <a:r>
              <a:rPr lang="en-US">
                <a:latin typeface="Times New Roman"/>
                <a:ea typeface="Times New Roman"/>
                <a:cs typeface="Times New Roman"/>
                <a:sym typeface="Times New Roman"/>
              </a:rPr>
              <a:t>application programs, which include all programs not associated with the operation of the system.</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91" name="Shape 591"/>
        <p:cNvGrpSpPr/>
        <p:nvPr/>
      </p:nvGrpSpPr>
      <p:grpSpPr>
        <a:xfrm>
          <a:off x="0" y="0"/>
          <a:ext cx="0" cy="0"/>
          <a:chOff x="0" y="0"/>
          <a:chExt cx="0" cy="0"/>
        </a:xfrm>
      </p:grpSpPr>
      <p:sp>
        <p:nvSpPr>
          <p:cNvPr id="592" name="Google Shape;592;p60"/>
          <p:cNvSpPr txBox="1"/>
          <p:nvPr>
            <p:ph type="title"/>
          </p:nvPr>
        </p:nvSpPr>
        <p:spPr>
          <a:xfrm>
            <a:off x="285752" y="582083"/>
            <a:ext cx="3657598" cy="827618"/>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Garamond"/>
              <a:buNone/>
            </a:pPr>
            <a:r>
              <a:rPr lang="en-US">
                <a:solidFill>
                  <a:schemeClr val="dk1"/>
                </a:solidFill>
              </a:rPr>
              <a:t>Microkernels</a:t>
            </a:r>
            <a:endParaRPr/>
          </a:p>
        </p:txBody>
      </p:sp>
      <p:sp>
        <p:nvSpPr>
          <p:cNvPr id="593" name="Google Shape;593;p60"/>
          <p:cNvSpPr txBox="1"/>
          <p:nvPr>
            <p:ph idx="1" type="body"/>
          </p:nvPr>
        </p:nvSpPr>
        <p:spPr>
          <a:xfrm>
            <a:off x="819150" y="1409701"/>
            <a:ext cx="10877550" cy="5029199"/>
          </a:xfrm>
          <a:prstGeom prst="rect">
            <a:avLst/>
          </a:prstGeom>
          <a:noFill/>
          <a:ln>
            <a:noFill/>
          </a:ln>
        </p:spPr>
        <p:txBody>
          <a:bodyPr anchorCtr="0" anchor="t" bIns="45700" lIns="91425" spcFirstLastPara="1" rIns="91425" wrap="square" tIns="45700">
            <a:normAutofit fontScale="92500"/>
          </a:bodyPr>
          <a:lstStyle/>
          <a:p>
            <a:pPr indent="-285750" lvl="0" marL="285750" rtl="0" algn="l">
              <a:lnSpc>
                <a:spcPct val="100000"/>
              </a:lnSpc>
              <a:spcBef>
                <a:spcPts val="0"/>
              </a:spcBef>
              <a:spcAft>
                <a:spcPts val="0"/>
              </a:spcAft>
              <a:buSzPct val="115000"/>
              <a:buChar char="•"/>
            </a:pPr>
            <a:r>
              <a:rPr lang="en-US" sz="2800">
                <a:solidFill>
                  <a:schemeClr val="dk1"/>
                </a:solidFill>
                <a:latin typeface="Times New Roman"/>
                <a:ea typeface="Times New Roman"/>
                <a:cs typeface="Times New Roman"/>
                <a:sym typeface="Times New Roman"/>
              </a:rPr>
              <a:t>As UNIX expanded, the kernel became large and difﬁcult to manage.</a:t>
            </a:r>
            <a:endParaRPr/>
          </a:p>
          <a:p>
            <a:pPr indent="-285750" lvl="0" marL="285750" rtl="0" algn="l">
              <a:lnSpc>
                <a:spcPct val="100000"/>
              </a:lnSpc>
              <a:spcBef>
                <a:spcPts val="1118"/>
              </a:spcBef>
              <a:spcAft>
                <a:spcPts val="0"/>
              </a:spcAft>
              <a:buSzPct val="115000"/>
              <a:buChar char="•"/>
            </a:pPr>
            <a:r>
              <a:rPr lang="en-US" sz="2800">
                <a:solidFill>
                  <a:schemeClr val="dk1"/>
                </a:solidFill>
                <a:latin typeface="Times New Roman"/>
                <a:ea typeface="Times New Roman"/>
                <a:cs typeface="Times New Roman"/>
                <a:sym typeface="Times New Roman"/>
              </a:rPr>
              <a:t>Researchers at Carnegie Mellon University developed an operating system called Mach that modularized the kernel using the microkernel approach.</a:t>
            </a:r>
            <a:endParaRPr/>
          </a:p>
          <a:p>
            <a:pPr indent="-285750" lvl="0" marL="285750" rtl="0" algn="l">
              <a:lnSpc>
                <a:spcPct val="100000"/>
              </a:lnSpc>
              <a:spcBef>
                <a:spcPts val="1118"/>
              </a:spcBef>
              <a:spcAft>
                <a:spcPts val="0"/>
              </a:spcAft>
              <a:buSzPct val="115000"/>
              <a:buChar char="•"/>
            </a:pPr>
            <a:r>
              <a:rPr lang="en-US" sz="2800">
                <a:solidFill>
                  <a:schemeClr val="dk1"/>
                </a:solidFill>
                <a:latin typeface="Times New Roman"/>
                <a:ea typeface="Times New Roman"/>
                <a:cs typeface="Times New Roman"/>
                <a:sym typeface="Times New Roman"/>
              </a:rPr>
              <a:t>This method structures the operating system by removing all nonessential components from the kernel and implementing them as system and user-level programs. </a:t>
            </a:r>
            <a:endParaRPr/>
          </a:p>
          <a:p>
            <a:pPr indent="-285750" lvl="0" marL="285750" rtl="0" algn="l">
              <a:lnSpc>
                <a:spcPct val="100000"/>
              </a:lnSpc>
              <a:spcBef>
                <a:spcPts val="1118"/>
              </a:spcBef>
              <a:spcAft>
                <a:spcPts val="0"/>
              </a:spcAft>
              <a:buSzPct val="115000"/>
              <a:buChar char="•"/>
            </a:pPr>
            <a:r>
              <a:rPr lang="en-US" sz="2800">
                <a:solidFill>
                  <a:schemeClr val="dk1"/>
                </a:solidFill>
                <a:latin typeface="Times New Roman"/>
                <a:ea typeface="Times New Roman"/>
                <a:cs typeface="Times New Roman"/>
                <a:sym typeface="Times New Roman"/>
              </a:rPr>
              <a:t>Microkernels provide minimal process and memory management, in addition to a communication facility</a:t>
            </a:r>
            <a:endParaRPr/>
          </a:p>
          <a:p>
            <a:pPr indent="-285750" lvl="0" marL="285750" rtl="0" algn="l">
              <a:lnSpc>
                <a:spcPct val="100000"/>
              </a:lnSpc>
              <a:spcBef>
                <a:spcPts val="1118"/>
              </a:spcBef>
              <a:spcAft>
                <a:spcPts val="0"/>
              </a:spcAft>
              <a:buSzPct val="115000"/>
              <a:buChar char="•"/>
            </a:pPr>
            <a:r>
              <a:rPr lang="en-US" sz="2800">
                <a:solidFill>
                  <a:schemeClr val="dk1"/>
                </a:solidFill>
                <a:latin typeface="Times New Roman"/>
                <a:ea typeface="Times New Roman"/>
                <a:cs typeface="Times New Roman"/>
                <a:sym typeface="Times New Roman"/>
              </a:rPr>
              <a:t>The main function of the microkernel is to provide communication between the client program and the various services that are also running in user space</a:t>
            </a:r>
            <a:r>
              <a:rPr lang="en-US" sz="2600">
                <a:solidFill>
                  <a:schemeClr val="dk1"/>
                </a:solidFill>
                <a:latin typeface="Times New Roman"/>
                <a:ea typeface="Times New Roman"/>
                <a:cs typeface="Times New Roman"/>
                <a:sym typeface="Times New Roman"/>
              </a:rPr>
              <a:t>.</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97" name="Shape 597"/>
        <p:cNvGrpSpPr/>
        <p:nvPr/>
      </p:nvGrpSpPr>
      <p:grpSpPr>
        <a:xfrm>
          <a:off x="0" y="0"/>
          <a:ext cx="0" cy="0"/>
          <a:chOff x="0" y="0"/>
          <a:chExt cx="0" cy="0"/>
        </a:xfrm>
      </p:grpSpPr>
      <p:sp>
        <p:nvSpPr>
          <p:cNvPr id="598" name="Google Shape;598;p6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 </a:t>
            </a:r>
            <a:endParaRPr/>
          </a:p>
        </p:txBody>
      </p:sp>
      <p:sp>
        <p:nvSpPr>
          <p:cNvPr id="599" name="Google Shape;599;p61"/>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2760"/>
              <a:buChar char="•"/>
            </a:pPr>
            <a:r>
              <a:rPr lang="en-US"/>
              <a:t> </a:t>
            </a:r>
            <a:endParaRPr/>
          </a:p>
        </p:txBody>
      </p:sp>
      <p:pic>
        <p:nvPicPr>
          <p:cNvPr id="600" name="Google Shape;600;p61"/>
          <p:cNvPicPr preferRelativeResize="0"/>
          <p:nvPr/>
        </p:nvPicPr>
        <p:blipFill rotWithShape="1">
          <a:blip r:embed="rId3">
            <a:alphaModFix/>
          </a:blip>
          <a:srcRect b="0" l="0" r="0" t="0"/>
          <a:stretch/>
        </p:blipFill>
        <p:spPr>
          <a:xfrm>
            <a:off x="1295401" y="896847"/>
            <a:ext cx="9944099" cy="505600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04" name="Shape 604"/>
        <p:cNvGrpSpPr/>
        <p:nvPr/>
      </p:nvGrpSpPr>
      <p:grpSpPr>
        <a:xfrm>
          <a:off x="0" y="0"/>
          <a:ext cx="0" cy="0"/>
          <a:chOff x="0" y="0"/>
          <a:chExt cx="0" cy="0"/>
        </a:xfrm>
      </p:grpSpPr>
      <p:sp>
        <p:nvSpPr>
          <p:cNvPr id="605" name="Google Shape;605;p62"/>
          <p:cNvSpPr txBox="1"/>
          <p:nvPr>
            <p:ph idx="1" type="body"/>
          </p:nvPr>
        </p:nvSpPr>
        <p:spPr>
          <a:xfrm>
            <a:off x="609600" y="704850"/>
            <a:ext cx="10972800" cy="5581650"/>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SzPts val="3220"/>
              <a:buChar char="•"/>
            </a:pPr>
            <a:r>
              <a:rPr lang="en-US" sz="2800">
                <a:latin typeface="Times New Roman"/>
                <a:ea typeface="Times New Roman"/>
                <a:cs typeface="Times New Roman"/>
                <a:sym typeface="Times New Roman"/>
              </a:rPr>
              <a:t>One beneﬁt of the microkernel approach is that it makes extending the operating system easier.</a:t>
            </a:r>
            <a:endParaRPr/>
          </a:p>
          <a:p>
            <a:pPr indent="-285750" lvl="0" marL="285750" rtl="0" algn="l">
              <a:lnSpc>
                <a:spcPct val="100000"/>
              </a:lnSpc>
              <a:spcBef>
                <a:spcPts val="1160"/>
              </a:spcBef>
              <a:spcAft>
                <a:spcPts val="0"/>
              </a:spcAft>
              <a:buSzPts val="3220"/>
              <a:buChar char="•"/>
            </a:pPr>
            <a:r>
              <a:rPr lang="en-US" sz="2800">
                <a:latin typeface="Times New Roman"/>
                <a:ea typeface="Times New Roman"/>
                <a:cs typeface="Times New Roman"/>
                <a:sym typeface="Times New Roman"/>
              </a:rPr>
              <a:t> All new services are added to user space and consequently do not require modiﬁcation of the kernel. </a:t>
            </a:r>
            <a:endParaRPr/>
          </a:p>
          <a:p>
            <a:pPr indent="-285750" lvl="0" marL="285750" rtl="0" algn="l">
              <a:lnSpc>
                <a:spcPct val="100000"/>
              </a:lnSpc>
              <a:spcBef>
                <a:spcPts val="1160"/>
              </a:spcBef>
              <a:spcAft>
                <a:spcPts val="0"/>
              </a:spcAft>
              <a:buSzPts val="3220"/>
              <a:buChar char="•"/>
            </a:pPr>
            <a:r>
              <a:rPr lang="en-US" sz="2800">
                <a:latin typeface="Times New Roman"/>
                <a:ea typeface="Times New Roman"/>
                <a:cs typeface="Times New Roman"/>
                <a:sym typeface="Times New Roman"/>
              </a:rPr>
              <a:t>The resulting operating system is easier to port from one hardware design to another. </a:t>
            </a:r>
            <a:endParaRPr/>
          </a:p>
          <a:p>
            <a:pPr indent="-285750" lvl="0" marL="285750" rtl="0" algn="l">
              <a:lnSpc>
                <a:spcPct val="100000"/>
              </a:lnSpc>
              <a:spcBef>
                <a:spcPts val="1160"/>
              </a:spcBef>
              <a:spcAft>
                <a:spcPts val="0"/>
              </a:spcAft>
              <a:buSzPts val="3220"/>
              <a:buChar char="•"/>
            </a:pPr>
            <a:r>
              <a:rPr lang="en-US" sz="2800">
                <a:latin typeface="Times New Roman"/>
                <a:ea typeface="Times New Roman"/>
                <a:cs typeface="Times New Roman"/>
                <a:sym typeface="Times New Roman"/>
              </a:rPr>
              <a:t>The microkernel also provides more security and reliability, since most services are running as user rather than kernel processes.</a:t>
            </a:r>
            <a:endParaRPr/>
          </a:p>
          <a:p>
            <a:pPr indent="-285750" lvl="0" marL="285750" rtl="0" algn="l">
              <a:lnSpc>
                <a:spcPct val="100000"/>
              </a:lnSpc>
              <a:spcBef>
                <a:spcPts val="1160"/>
              </a:spcBef>
              <a:spcAft>
                <a:spcPts val="0"/>
              </a:spcAft>
              <a:buSzPts val="3220"/>
              <a:buChar char="•"/>
            </a:pPr>
            <a:r>
              <a:rPr lang="en-US" sz="2800">
                <a:latin typeface="Times New Roman"/>
                <a:ea typeface="Times New Roman"/>
                <a:cs typeface="Times New Roman"/>
                <a:sym typeface="Times New Roman"/>
              </a:rPr>
              <a:t> If a service fails, the rest of the operating system remains untouched.</a:t>
            </a:r>
            <a:endParaRPr/>
          </a:p>
          <a:p>
            <a:pPr indent="-285750" lvl="0" marL="285750" rtl="0" algn="l">
              <a:lnSpc>
                <a:spcPct val="100000"/>
              </a:lnSpc>
              <a:spcBef>
                <a:spcPts val="1160"/>
              </a:spcBef>
              <a:spcAft>
                <a:spcPts val="0"/>
              </a:spcAft>
              <a:buSzPts val="3220"/>
              <a:buChar char="•"/>
            </a:pPr>
            <a:r>
              <a:rPr lang="en-US" sz="2800">
                <a:solidFill>
                  <a:schemeClr val="accent4"/>
                </a:solidFill>
                <a:latin typeface="Times New Roman"/>
                <a:ea typeface="Times New Roman"/>
                <a:cs typeface="Times New Roman"/>
                <a:sym typeface="Times New Roman"/>
              </a:rPr>
              <a:t>The performance of microkernels can suffer due to increased system-function overhead</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6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 </a:t>
            </a:r>
            <a:endParaRPr/>
          </a:p>
        </p:txBody>
      </p:sp>
      <p:sp>
        <p:nvSpPr>
          <p:cNvPr id="611" name="Google Shape;611;p63"/>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2760"/>
              <a:buChar char="•"/>
            </a:pPr>
            <a:r>
              <a:rPr lang="en-US"/>
              <a:t> </a:t>
            </a:r>
            <a:endParaRPr/>
          </a:p>
        </p:txBody>
      </p:sp>
      <p:pic>
        <p:nvPicPr>
          <p:cNvPr descr="A picture containing text&#10;&#10;Description automatically generated" id="612" name="Google Shape;612;p63"/>
          <p:cNvPicPr preferRelativeResize="0"/>
          <p:nvPr/>
        </p:nvPicPr>
        <p:blipFill rotWithShape="1">
          <a:blip r:embed="rId3">
            <a:alphaModFix/>
          </a:blip>
          <a:srcRect b="0" l="0" r="0" t="0"/>
          <a:stretch/>
        </p:blipFill>
        <p:spPr>
          <a:xfrm>
            <a:off x="964579" y="546868"/>
            <a:ext cx="7935269" cy="508240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16" name="Shape 616"/>
        <p:cNvGrpSpPr/>
        <p:nvPr/>
      </p:nvGrpSpPr>
      <p:grpSpPr>
        <a:xfrm>
          <a:off x="0" y="0"/>
          <a:ext cx="0" cy="0"/>
          <a:chOff x="0" y="0"/>
          <a:chExt cx="0" cy="0"/>
        </a:xfrm>
      </p:grpSpPr>
      <p:sp>
        <p:nvSpPr>
          <p:cNvPr id="617" name="Google Shape;617;p64"/>
          <p:cNvSpPr txBox="1"/>
          <p:nvPr>
            <p:ph type="title"/>
          </p:nvPr>
        </p:nvSpPr>
        <p:spPr>
          <a:xfrm>
            <a:off x="609602" y="601133"/>
            <a:ext cx="3314698" cy="50376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Times New Roman"/>
              <a:buNone/>
            </a:pPr>
            <a:r>
              <a:rPr lang="en-US" sz="3600">
                <a:solidFill>
                  <a:schemeClr val="dk1"/>
                </a:solidFill>
                <a:latin typeface="Times New Roman"/>
                <a:ea typeface="Times New Roman"/>
                <a:cs typeface="Times New Roman"/>
                <a:sym typeface="Times New Roman"/>
              </a:rPr>
              <a:t>Modules</a:t>
            </a:r>
            <a:endParaRPr/>
          </a:p>
        </p:txBody>
      </p:sp>
      <p:sp>
        <p:nvSpPr>
          <p:cNvPr id="618" name="Google Shape;618;p64"/>
          <p:cNvSpPr txBox="1"/>
          <p:nvPr>
            <p:ph idx="1" type="body"/>
          </p:nvPr>
        </p:nvSpPr>
        <p:spPr>
          <a:xfrm>
            <a:off x="609602" y="1104901"/>
            <a:ext cx="10286995" cy="4770967"/>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2760"/>
              <a:buChar char="•"/>
            </a:pPr>
            <a:r>
              <a:rPr lang="en-US"/>
              <a:t> </a:t>
            </a:r>
            <a:r>
              <a:rPr lang="en-US" sz="2600">
                <a:solidFill>
                  <a:schemeClr val="dk1"/>
                </a:solidFill>
                <a:latin typeface="Times New Roman"/>
                <a:ea typeface="Times New Roman"/>
                <a:cs typeface="Times New Roman"/>
                <a:sym typeface="Times New Roman"/>
              </a:rPr>
              <a:t>Best current methodology for operating-system design involves using loadable kernel modules.</a:t>
            </a:r>
            <a:endParaRPr/>
          </a:p>
          <a:p>
            <a:pPr indent="-95885" lvl="0" marL="285750" rtl="0" algn="l">
              <a:lnSpc>
                <a:spcPct val="100000"/>
              </a:lnSpc>
              <a:spcBef>
                <a:spcPts val="1120"/>
              </a:spcBef>
              <a:spcAft>
                <a:spcPts val="0"/>
              </a:spcAft>
              <a:buSzPts val="2990"/>
              <a:buNone/>
            </a:pPr>
            <a:r>
              <a:t/>
            </a:r>
            <a:endParaRPr sz="2600">
              <a:solidFill>
                <a:schemeClr val="dk1"/>
              </a:solidFill>
              <a:latin typeface="Times New Roman"/>
              <a:ea typeface="Times New Roman"/>
              <a:cs typeface="Times New Roman"/>
              <a:sym typeface="Times New Roman"/>
            </a:endParaRPr>
          </a:p>
        </p:txBody>
      </p:sp>
      <p:pic>
        <p:nvPicPr>
          <p:cNvPr id="619" name="Google Shape;619;p64"/>
          <p:cNvPicPr preferRelativeResize="0"/>
          <p:nvPr/>
        </p:nvPicPr>
        <p:blipFill rotWithShape="1">
          <a:blip r:embed="rId3">
            <a:alphaModFix/>
          </a:blip>
          <a:srcRect b="0" l="0" r="0" t="0"/>
          <a:stretch/>
        </p:blipFill>
        <p:spPr>
          <a:xfrm>
            <a:off x="1885950" y="2195318"/>
            <a:ext cx="8553574" cy="3898568"/>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23" name="Shape 623"/>
        <p:cNvGrpSpPr/>
        <p:nvPr/>
      </p:nvGrpSpPr>
      <p:grpSpPr>
        <a:xfrm>
          <a:off x="0" y="0"/>
          <a:ext cx="0" cy="0"/>
          <a:chOff x="0" y="0"/>
          <a:chExt cx="0" cy="0"/>
        </a:xfrm>
      </p:grpSpPr>
      <p:sp>
        <p:nvSpPr>
          <p:cNvPr id="624" name="Google Shape;624;p65"/>
          <p:cNvSpPr txBox="1"/>
          <p:nvPr>
            <p:ph type="title"/>
          </p:nvPr>
        </p:nvSpPr>
        <p:spPr>
          <a:xfrm>
            <a:off x="1262151" y="397866"/>
            <a:ext cx="9601196" cy="91554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b="1" lang="en-US"/>
              <a:t>System Programs</a:t>
            </a:r>
            <a:endParaRPr/>
          </a:p>
        </p:txBody>
      </p:sp>
      <p:sp>
        <p:nvSpPr>
          <p:cNvPr id="625" name="Google Shape;625;p65"/>
          <p:cNvSpPr txBox="1"/>
          <p:nvPr>
            <p:ph idx="1" type="body"/>
          </p:nvPr>
        </p:nvSpPr>
        <p:spPr>
          <a:xfrm>
            <a:off x="729343" y="1313411"/>
            <a:ext cx="5134425" cy="4869677"/>
          </a:xfrm>
          <a:prstGeom prst="rect">
            <a:avLst/>
          </a:prstGeom>
          <a:noFill/>
          <a:ln>
            <a:noFill/>
          </a:ln>
        </p:spPr>
        <p:txBody>
          <a:bodyPr anchorCtr="0" anchor="t" bIns="45700" lIns="91425" spcFirstLastPara="1" rIns="91425" wrap="square" tIns="45700">
            <a:noAutofit/>
          </a:bodyPr>
          <a:lstStyle/>
          <a:p>
            <a:pPr indent="-285750" lvl="0" marL="285750" rtl="0" algn="just">
              <a:lnSpc>
                <a:spcPct val="100000"/>
              </a:lnSpc>
              <a:spcBef>
                <a:spcPts val="0"/>
              </a:spcBef>
              <a:spcAft>
                <a:spcPts val="0"/>
              </a:spcAft>
              <a:buSzPts val="2760"/>
              <a:buChar char="•"/>
            </a:pPr>
            <a:r>
              <a:rPr lang="en-US">
                <a:latin typeface="Times New Roman"/>
                <a:ea typeface="Times New Roman"/>
                <a:cs typeface="Times New Roman"/>
                <a:sym typeface="Times New Roman"/>
              </a:rPr>
              <a:t>System programs provide a convenient environment for program development and execution.</a:t>
            </a:r>
            <a:endParaRPr/>
          </a:p>
          <a:p>
            <a:pPr indent="-285750" lvl="0" marL="285750" rtl="0" algn="just">
              <a:lnSpc>
                <a:spcPct val="100000"/>
              </a:lnSpc>
              <a:spcBef>
                <a:spcPts val="1080"/>
              </a:spcBef>
              <a:spcAft>
                <a:spcPts val="0"/>
              </a:spcAft>
              <a:buSzPts val="2760"/>
              <a:buChar char="•"/>
            </a:pPr>
            <a:r>
              <a:rPr lang="en-US">
                <a:latin typeface="Times New Roman"/>
                <a:ea typeface="Times New Roman"/>
                <a:cs typeface="Times New Roman"/>
                <a:sym typeface="Times New Roman"/>
              </a:rPr>
              <a:t>Some of them are simply user interface to system calls ; others are considerably more complex.</a:t>
            </a:r>
            <a:endParaRPr/>
          </a:p>
          <a:p>
            <a:pPr indent="-285750" lvl="0" marL="285750" rtl="0" algn="just">
              <a:lnSpc>
                <a:spcPct val="100000"/>
              </a:lnSpc>
              <a:spcBef>
                <a:spcPts val="1080"/>
              </a:spcBef>
              <a:spcAft>
                <a:spcPts val="0"/>
              </a:spcAft>
              <a:buSzPts val="2760"/>
              <a:buChar char="•"/>
            </a:pPr>
            <a:r>
              <a:rPr lang="en-US">
                <a:latin typeface="Times New Roman"/>
                <a:ea typeface="Times New Roman"/>
                <a:cs typeface="Times New Roman"/>
                <a:sym typeface="Times New Roman"/>
              </a:rPr>
              <a:t>Most users’ view of the operation system is defined by system programs, not the actual system calls.</a:t>
            </a:r>
            <a:endParaRPr/>
          </a:p>
        </p:txBody>
      </p:sp>
      <p:pic>
        <p:nvPicPr>
          <p:cNvPr descr="SYSTEM PROGRAMMING - NikVik Creations - Medium" id="626" name="Google Shape;626;p65"/>
          <p:cNvPicPr preferRelativeResize="0"/>
          <p:nvPr/>
        </p:nvPicPr>
        <p:blipFill rotWithShape="1">
          <a:blip r:embed="rId3">
            <a:alphaModFix/>
          </a:blip>
          <a:srcRect b="2645" l="1870" r="0" t="3260"/>
          <a:stretch/>
        </p:blipFill>
        <p:spPr>
          <a:xfrm>
            <a:off x="5863768" y="1313411"/>
            <a:ext cx="5544930" cy="4869677"/>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30" name="Shape 630"/>
        <p:cNvGrpSpPr/>
        <p:nvPr/>
      </p:nvGrpSpPr>
      <p:grpSpPr>
        <a:xfrm>
          <a:off x="0" y="0"/>
          <a:ext cx="0" cy="0"/>
          <a:chOff x="0" y="0"/>
          <a:chExt cx="0" cy="0"/>
        </a:xfrm>
      </p:grpSpPr>
      <p:sp>
        <p:nvSpPr>
          <p:cNvPr id="631" name="Google Shape;631;p66"/>
          <p:cNvSpPr txBox="1"/>
          <p:nvPr>
            <p:ph type="title"/>
          </p:nvPr>
        </p:nvSpPr>
        <p:spPr>
          <a:xfrm>
            <a:off x="1152527" y="439207"/>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Generation and System Boot</a:t>
            </a:r>
            <a:endParaRPr/>
          </a:p>
        </p:txBody>
      </p:sp>
      <p:sp>
        <p:nvSpPr>
          <p:cNvPr id="632" name="Google Shape;632;p66"/>
          <p:cNvSpPr txBox="1"/>
          <p:nvPr>
            <p:ph idx="1" type="body"/>
          </p:nvPr>
        </p:nvSpPr>
        <p:spPr>
          <a:xfrm>
            <a:off x="879765" y="1958415"/>
            <a:ext cx="9601196" cy="3318936"/>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SzPts val="2530"/>
              <a:buChar char="•"/>
            </a:pPr>
            <a:r>
              <a:rPr lang="en-US" sz="2200">
                <a:latin typeface="Times New Roman"/>
                <a:ea typeface="Times New Roman"/>
                <a:cs typeface="Times New Roman"/>
                <a:sym typeface="Times New Roman"/>
              </a:rPr>
              <a:t>OS GENERATION:  </a:t>
            </a:r>
            <a:endParaRPr/>
          </a:p>
          <a:p>
            <a:pPr indent="-285750" lvl="1" marL="742950" rtl="0" algn="l">
              <a:lnSpc>
                <a:spcPct val="100000"/>
              </a:lnSpc>
              <a:spcBef>
                <a:spcPts val="1040"/>
              </a:spcBef>
              <a:spcAft>
                <a:spcPts val="0"/>
              </a:spcAft>
              <a:buSzPts val="2530"/>
              <a:buChar char="•"/>
            </a:pPr>
            <a:r>
              <a:rPr lang="en-US" sz="2200">
                <a:latin typeface="Times New Roman"/>
                <a:ea typeface="Times New Roman"/>
                <a:cs typeface="Times New Roman"/>
                <a:sym typeface="Times New Roman"/>
              </a:rPr>
              <a:t>The operating systems are designed to run on any of a class of machines at a variety of sites with a variety of peripheral configurations. </a:t>
            </a:r>
            <a:endParaRPr/>
          </a:p>
          <a:p>
            <a:pPr indent="-285750" lvl="1" marL="742950" rtl="0" algn="l">
              <a:lnSpc>
                <a:spcPct val="100000"/>
              </a:lnSpc>
              <a:spcBef>
                <a:spcPts val="1040"/>
              </a:spcBef>
              <a:spcAft>
                <a:spcPts val="0"/>
              </a:spcAft>
              <a:buSzPts val="2530"/>
              <a:buChar char="•"/>
            </a:pPr>
            <a:r>
              <a:rPr lang="en-US" sz="2200">
                <a:latin typeface="Times New Roman"/>
                <a:ea typeface="Times New Roman"/>
                <a:cs typeface="Times New Roman"/>
                <a:sym typeface="Times New Roman"/>
              </a:rPr>
              <a:t>The Computer system must then be configured or generated for each specific computer site, a process sometimes known as system generation SYSGEN</a:t>
            </a:r>
            <a:endParaRPr b="1" sz="2200">
              <a:latin typeface="Times New Roman"/>
              <a:ea typeface="Times New Roman"/>
              <a:cs typeface="Times New Roman"/>
              <a:sym typeface="Times New Roman"/>
            </a:endParaRPr>
          </a:p>
          <a:p>
            <a:pPr indent="-285750" lvl="0" marL="285750" rtl="0" algn="l">
              <a:lnSpc>
                <a:spcPct val="100000"/>
              </a:lnSpc>
              <a:spcBef>
                <a:spcPts val="1040"/>
              </a:spcBef>
              <a:spcAft>
                <a:spcPts val="0"/>
              </a:spcAft>
              <a:buSzPts val="2530"/>
              <a:buChar char="•"/>
            </a:pPr>
            <a:r>
              <a:rPr lang="en-US" sz="2200">
                <a:latin typeface="Times New Roman"/>
                <a:ea typeface="Times New Roman"/>
                <a:cs typeface="Times New Roman"/>
                <a:sym typeface="Times New Roman"/>
              </a:rPr>
              <a:t>SYSTEM BOOT: </a:t>
            </a:r>
            <a:endParaRPr/>
          </a:p>
          <a:p>
            <a:pPr indent="-285750" lvl="1" marL="742950" rtl="0" algn="l">
              <a:lnSpc>
                <a:spcPct val="100000"/>
              </a:lnSpc>
              <a:spcBef>
                <a:spcPts val="1040"/>
              </a:spcBef>
              <a:spcAft>
                <a:spcPts val="0"/>
              </a:spcAft>
              <a:buSzPts val="2530"/>
              <a:buChar char="•"/>
            </a:pPr>
            <a:r>
              <a:rPr lang="en-US" sz="2200">
                <a:latin typeface="Times New Roman"/>
                <a:ea typeface="Times New Roman"/>
                <a:cs typeface="Times New Roman"/>
                <a:sym typeface="Times New Roman"/>
              </a:rPr>
              <a:t>The procedure of starting a computer by loading the kernel is known as booting the system.</a:t>
            </a:r>
            <a:endParaRPr/>
          </a:p>
          <a:p>
            <a:pPr indent="-285750" lvl="1" marL="742950" rtl="0" algn="l">
              <a:lnSpc>
                <a:spcPct val="100000"/>
              </a:lnSpc>
              <a:spcBef>
                <a:spcPts val="1040"/>
              </a:spcBef>
              <a:spcAft>
                <a:spcPts val="0"/>
              </a:spcAft>
              <a:buSzPts val="2530"/>
              <a:buChar char="•"/>
            </a:pPr>
            <a:r>
              <a:rPr lang="en-US" sz="2200">
                <a:latin typeface="Times New Roman"/>
                <a:ea typeface="Times New Roman"/>
                <a:cs typeface="Times New Roman"/>
                <a:sym typeface="Times New Roman"/>
              </a:rPr>
              <a:t>A small piece of code known as the bootstrap program or bootstrap loader locates the kernel, loads it into main memory, and starts its execution.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36" name="Shape 636"/>
        <p:cNvGrpSpPr/>
        <p:nvPr/>
      </p:nvGrpSpPr>
      <p:grpSpPr>
        <a:xfrm>
          <a:off x="0" y="0"/>
          <a:ext cx="0" cy="0"/>
          <a:chOff x="0" y="0"/>
          <a:chExt cx="0" cy="0"/>
        </a:xfrm>
      </p:grpSpPr>
      <p:sp>
        <p:nvSpPr>
          <p:cNvPr id="637" name="Google Shape;637;p6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 </a:t>
            </a:r>
            <a:endParaRPr/>
          </a:p>
        </p:txBody>
      </p:sp>
      <p:sp>
        <p:nvSpPr>
          <p:cNvPr id="638" name="Google Shape;638;p67"/>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2760"/>
              <a:buChar char="•"/>
            </a:pPr>
            <a:r>
              <a:rPr lang="en-US"/>
              <a:t> </a:t>
            </a:r>
            <a:endParaRPr/>
          </a:p>
        </p:txBody>
      </p:sp>
      <p:sp>
        <p:nvSpPr>
          <p:cNvPr id="639" name="Google Shape;639;p67"/>
          <p:cNvSpPr/>
          <p:nvPr/>
        </p:nvSpPr>
        <p:spPr>
          <a:xfrm>
            <a:off x="8672183" y="1474663"/>
            <a:ext cx="3024517" cy="44012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Times New Roman"/>
                <a:ea typeface="Times New Roman"/>
                <a:cs typeface="Times New Roman"/>
                <a:sym typeface="Times New Roman"/>
              </a:rPr>
              <a:t>Thus, both of these forms of I/O suffer from two inherent drawbacks: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  1.    The I/O transfer rate is limited by the speed with which the processor can test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and service a device.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  2.    The processor is tied up in managing an I/O transfer; a number of instructions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must be executed for each I/O transfer. </a:t>
            </a:r>
            <a:endParaRPr b="0" i="0" sz="1400" u="none" cap="none" strike="noStrike">
              <a:solidFill>
                <a:srgbClr val="000000"/>
              </a:solidFill>
              <a:latin typeface="Arial"/>
              <a:ea typeface="Arial"/>
              <a:cs typeface="Arial"/>
              <a:sym typeface="Arial"/>
            </a:endParaRPr>
          </a:p>
        </p:txBody>
      </p:sp>
      <p:pic>
        <p:nvPicPr>
          <p:cNvPr id="640" name="Google Shape;640;p67"/>
          <p:cNvPicPr preferRelativeResize="0"/>
          <p:nvPr/>
        </p:nvPicPr>
        <p:blipFill rotWithShape="1">
          <a:blip r:embed="rId3">
            <a:alphaModFix/>
          </a:blip>
          <a:srcRect b="1946" l="2212" r="2854" t="6404"/>
          <a:stretch/>
        </p:blipFill>
        <p:spPr>
          <a:xfrm>
            <a:off x="0" y="491066"/>
            <a:ext cx="8758369" cy="5875868"/>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44" name="Shape 644"/>
        <p:cNvGrpSpPr/>
        <p:nvPr/>
      </p:nvGrpSpPr>
      <p:grpSpPr>
        <a:xfrm>
          <a:off x="0" y="0"/>
          <a:ext cx="0" cy="0"/>
          <a:chOff x="0" y="0"/>
          <a:chExt cx="0" cy="0"/>
        </a:xfrm>
      </p:grpSpPr>
      <p:sp>
        <p:nvSpPr>
          <p:cNvPr id="645" name="Google Shape;645;p68"/>
          <p:cNvSpPr txBox="1"/>
          <p:nvPr>
            <p:ph idx="1" type="body"/>
          </p:nvPr>
        </p:nvSpPr>
        <p:spPr>
          <a:xfrm>
            <a:off x="876300" y="1155700"/>
            <a:ext cx="10452100" cy="4720168"/>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2300"/>
              <a:buChar char="•"/>
            </a:pPr>
            <a:r>
              <a:rPr lang="en-US" sz="2000"/>
              <a:t>When large volumes of data are to be moved, a more efficient technique is required: direct memory access (DMA).  The DMA function can be performed by a separate module on the system bus or it can be incorporated into an I/O module. </a:t>
            </a:r>
            <a:endParaRPr/>
          </a:p>
          <a:p>
            <a:pPr indent="-139700" lvl="0" marL="285750" rtl="0" algn="l">
              <a:lnSpc>
                <a:spcPct val="100000"/>
              </a:lnSpc>
              <a:spcBef>
                <a:spcPts val="1000"/>
              </a:spcBef>
              <a:spcAft>
                <a:spcPts val="0"/>
              </a:spcAft>
              <a:buSzPts val="2300"/>
              <a:buNone/>
            </a:pPr>
            <a:r>
              <a:t/>
            </a:r>
            <a:endParaRPr sz="2000"/>
          </a:p>
          <a:p>
            <a:pPr indent="-285750" lvl="0" marL="285750" rtl="0" algn="l">
              <a:lnSpc>
                <a:spcPct val="100000"/>
              </a:lnSpc>
              <a:spcBef>
                <a:spcPts val="1000"/>
              </a:spcBef>
              <a:spcAft>
                <a:spcPts val="0"/>
              </a:spcAft>
              <a:buSzPts val="2300"/>
              <a:buChar char="•"/>
            </a:pPr>
            <a:r>
              <a:rPr lang="en-US" sz="2000"/>
              <a:t>When the processor wishes to read  or write a block of data, it issues a command to the DMA module, by sending to the  DMA module the following information: </a:t>
            </a:r>
            <a:endParaRPr/>
          </a:p>
          <a:p>
            <a:pPr indent="0" lvl="1" marL="457200" rtl="0" algn="l">
              <a:lnSpc>
                <a:spcPct val="100000"/>
              </a:lnSpc>
              <a:spcBef>
                <a:spcPts val="1000"/>
              </a:spcBef>
              <a:spcAft>
                <a:spcPts val="0"/>
              </a:spcAft>
              <a:buSzPts val="1840"/>
              <a:buNone/>
            </a:pPr>
            <a:r>
              <a:rPr lang="en-US" sz="1600"/>
              <a:t> </a:t>
            </a:r>
            <a:r>
              <a:rPr lang="en-US"/>
              <a:t>•    Whether a read or write is requested  </a:t>
            </a:r>
            <a:endParaRPr/>
          </a:p>
          <a:p>
            <a:pPr indent="0" lvl="1" marL="457200" rtl="0" algn="l">
              <a:lnSpc>
                <a:spcPct val="100000"/>
              </a:lnSpc>
              <a:spcBef>
                <a:spcPts val="1000"/>
              </a:spcBef>
              <a:spcAft>
                <a:spcPts val="0"/>
              </a:spcAft>
              <a:buSzPts val="2300"/>
              <a:buNone/>
            </a:pPr>
            <a:r>
              <a:rPr lang="en-US"/>
              <a:t> •    The address of the I/O device involved  </a:t>
            </a:r>
            <a:endParaRPr/>
          </a:p>
          <a:p>
            <a:pPr indent="0" lvl="1" marL="457200" rtl="0" algn="l">
              <a:lnSpc>
                <a:spcPct val="100000"/>
              </a:lnSpc>
              <a:spcBef>
                <a:spcPts val="1000"/>
              </a:spcBef>
              <a:spcAft>
                <a:spcPts val="0"/>
              </a:spcAft>
              <a:buSzPts val="2300"/>
              <a:buNone/>
            </a:pPr>
            <a:r>
              <a:rPr lang="en-US"/>
              <a:t> •    The starting location in memory to read data from or write data to  </a:t>
            </a:r>
            <a:endParaRPr/>
          </a:p>
          <a:p>
            <a:pPr indent="0" lvl="1" marL="457200" rtl="0" algn="l">
              <a:lnSpc>
                <a:spcPct val="100000"/>
              </a:lnSpc>
              <a:spcBef>
                <a:spcPts val="1000"/>
              </a:spcBef>
              <a:spcAft>
                <a:spcPts val="0"/>
              </a:spcAft>
              <a:buSzPts val="2300"/>
              <a:buNone/>
            </a:pPr>
            <a:r>
              <a:rPr lang="en-US"/>
              <a:t> •    The number of words to be read or written </a:t>
            </a:r>
            <a:endParaRPr/>
          </a:p>
        </p:txBody>
      </p:sp>
      <p:sp>
        <p:nvSpPr>
          <p:cNvPr id="646" name="Google Shape;646;p68"/>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4" name="Shape 194"/>
        <p:cNvGrpSpPr/>
        <p:nvPr/>
      </p:nvGrpSpPr>
      <p:grpSpPr>
        <a:xfrm>
          <a:off x="0" y="0"/>
          <a:ext cx="0" cy="0"/>
          <a:chOff x="0" y="0"/>
          <a:chExt cx="0" cy="0"/>
        </a:xfrm>
      </p:grpSpPr>
      <p:sp>
        <p:nvSpPr>
          <p:cNvPr id="195" name="Google Shape;195;p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Functions of Operating System </a:t>
            </a:r>
            <a:endParaRPr/>
          </a:p>
        </p:txBody>
      </p:sp>
      <p:sp>
        <p:nvSpPr>
          <p:cNvPr id="196" name="Google Shape;196;p7"/>
          <p:cNvSpPr txBox="1"/>
          <p:nvPr>
            <p:ph idx="1" type="body"/>
          </p:nvPr>
        </p:nvSpPr>
        <p:spPr>
          <a:xfrm>
            <a:off x="1425388" y="2476249"/>
            <a:ext cx="9641541" cy="3601821"/>
          </a:xfrm>
          <a:prstGeom prst="rect">
            <a:avLst/>
          </a:prstGeom>
          <a:noFill/>
          <a:ln>
            <a:noFill/>
          </a:ln>
        </p:spPr>
        <p:txBody>
          <a:bodyPr anchorCtr="0" anchor="t" bIns="45700" lIns="91425" spcFirstLastPara="1" rIns="91425" wrap="square" tIns="45700">
            <a:noAutofit/>
          </a:bodyPr>
          <a:lstStyle/>
          <a:p>
            <a:pPr indent="-285750" lvl="0" marL="285750" rtl="0" algn="just">
              <a:lnSpc>
                <a:spcPct val="100000"/>
              </a:lnSpc>
              <a:spcBef>
                <a:spcPts val="0"/>
              </a:spcBef>
              <a:spcAft>
                <a:spcPts val="0"/>
              </a:spcAft>
              <a:buSzPts val="3220"/>
              <a:buChar char="•"/>
            </a:pPr>
            <a:r>
              <a:rPr lang="en-US" sz="2800"/>
              <a:t>To make the computer system convenient to use in an efficient manner.</a:t>
            </a:r>
            <a:endParaRPr/>
          </a:p>
          <a:p>
            <a:pPr indent="-285750" lvl="0" marL="285750" rtl="0" algn="just">
              <a:lnSpc>
                <a:spcPct val="100000"/>
              </a:lnSpc>
              <a:spcBef>
                <a:spcPts val="1160"/>
              </a:spcBef>
              <a:spcAft>
                <a:spcPts val="0"/>
              </a:spcAft>
              <a:buSzPts val="3220"/>
              <a:buChar char="•"/>
            </a:pPr>
            <a:r>
              <a:rPr lang="en-US" sz="2800"/>
              <a:t>To provide users a convenient interface to use the computer system by hiding the details of the hardware resources from the users.</a:t>
            </a:r>
            <a:endParaRPr/>
          </a:p>
          <a:p>
            <a:pPr indent="-285750" lvl="0" marL="285750" rtl="0" algn="just">
              <a:lnSpc>
                <a:spcPct val="100000"/>
              </a:lnSpc>
              <a:spcBef>
                <a:spcPts val="1160"/>
              </a:spcBef>
              <a:spcAft>
                <a:spcPts val="0"/>
              </a:spcAft>
              <a:buSzPts val="3220"/>
              <a:buChar char="•"/>
            </a:pPr>
            <a:r>
              <a:rPr lang="en-US" sz="2800"/>
              <a:t>To act as an intermediary between the hardware and its users, making it easier for the users to access and use other resources.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0" name="Shape 200"/>
        <p:cNvGrpSpPr/>
        <p:nvPr/>
      </p:nvGrpSpPr>
      <p:grpSpPr>
        <a:xfrm>
          <a:off x="0" y="0"/>
          <a:ext cx="0" cy="0"/>
          <a:chOff x="0" y="0"/>
          <a:chExt cx="0" cy="0"/>
        </a:xfrm>
      </p:grpSpPr>
      <p:sp>
        <p:nvSpPr>
          <p:cNvPr id="201" name="Google Shape;201;p8"/>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Functions of Operating System </a:t>
            </a:r>
            <a:endParaRPr/>
          </a:p>
        </p:txBody>
      </p:sp>
      <p:sp>
        <p:nvSpPr>
          <p:cNvPr id="202" name="Google Shape;202;p8"/>
          <p:cNvSpPr txBox="1"/>
          <p:nvPr>
            <p:ph idx="1" type="body"/>
          </p:nvPr>
        </p:nvSpPr>
        <p:spPr>
          <a:xfrm>
            <a:off x="1295401" y="2462802"/>
            <a:ext cx="9784975" cy="3601821"/>
          </a:xfrm>
          <a:prstGeom prst="rect">
            <a:avLst/>
          </a:prstGeom>
          <a:noFill/>
          <a:ln>
            <a:noFill/>
          </a:ln>
        </p:spPr>
        <p:txBody>
          <a:bodyPr anchorCtr="0" anchor="t" bIns="45700" lIns="91425" spcFirstLastPara="1" rIns="91425" wrap="square" tIns="45700">
            <a:noAutofit/>
          </a:bodyPr>
          <a:lstStyle/>
          <a:p>
            <a:pPr indent="-285750" lvl="0" marL="285750" rtl="0" algn="just">
              <a:lnSpc>
                <a:spcPct val="100000"/>
              </a:lnSpc>
              <a:spcBef>
                <a:spcPts val="0"/>
              </a:spcBef>
              <a:spcAft>
                <a:spcPts val="0"/>
              </a:spcAft>
              <a:buSzPts val="3220"/>
              <a:buChar char="•"/>
            </a:pPr>
            <a:r>
              <a:rPr lang="en-US" sz="2800"/>
              <a:t>To manage the resources of a computer system and provide efficient and fair sharing of resources among users and programs.</a:t>
            </a:r>
            <a:endParaRPr/>
          </a:p>
          <a:p>
            <a:pPr indent="-285750" lvl="0" marL="285750" rtl="0" algn="just">
              <a:lnSpc>
                <a:spcPct val="100000"/>
              </a:lnSpc>
              <a:spcBef>
                <a:spcPts val="1160"/>
              </a:spcBef>
              <a:spcAft>
                <a:spcPts val="0"/>
              </a:spcAft>
              <a:buSzPts val="3220"/>
              <a:buChar char="•"/>
            </a:pPr>
            <a:r>
              <a:rPr lang="en-US" sz="2800"/>
              <a:t>To keep track of who is using which resource, granting resource requests, and mediating conflicting requests from different programs and users.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6" name="Shape 206"/>
        <p:cNvGrpSpPr/>
        <p:nvPr/>
      </p:nvGrpSpPr>
      <p:grpSpPr>
        <a:xfrm>
          <a:off x="0" y="0"/>
          <a:ext cx="0" cy="0"/>
          <a:chOff x="0" y="0"/>
          <a:chExt cx="0" cy="0"/>
        </a:xfrm>
      </p:grpSpPr>
      <p:sp>
        <p:nvSpPr>
          <p:cNvPr id="207" name="Google Shape;207;p9"/>
          <p:cNvSpPr txBox="1"/>
          <p:nvPr>
            <p:ph type="title"/>
          </p:nvPr>
        </p:nvSpPr>
        <p:spPr>
          <a:xfrm>
            <a:off x="1295402" y="982133"/>
            <a:ext cx="9601196" cy="51138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262626"/>
              </a:buClr>
              <a:buSzPct val="100000"/>
              <a:buFont typeface="Garamond"/>
              <a:buNone/>
            </a:pPr>
            <a:r>
              <a:rPr lang="en-US"/>
              <a:t>Characteristics of Operating System</a:t>
            </a:r>
            <a:endParaRPr/>
          </a:p>
        </p:txBody>
      </p:sp>
      <p:sp>
        <p:nvSpPr>
          <p:cNvPr id="208" name="Google Shape;208;p9"/>
          <p:cNvSpPr txBox="1"/>
          <p:nvPr>
            <p:ph idx="1" type="body"/>
          </p:nvPr>
        </p:nvSpPr>
        <p:spPr>
          <a:xfrm>
            <a:off x="914400" y="2462803"/>
            <a:ext cx="10515600" cy="3534586"/>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SzPts val="2760"/>
              <a:buChar char="•"/>
            </a:pPr>
            <a:r>
              <a:rPr b="1" lang="en-US"/>
              <a:t>Processor Management</a:t>
            </a:r>
            <a:r>
              <a:rPr lang="en-US"/>
              <a:t> − Allocates the processor (CPU) to a process and deallocates the processor when it is no longer required.</a:t>
            </a:r>
            <a:endParaRPr/>
          </a:p>
          <a:p>
            <a:pPr indent="-285750" lvl="0" marL="285750" rtl="0" algn="l">
              <a:lnSpc>
                <a:spcPct val="100000"/>
              </a:lnSpc>
              <a:spcBef>
                <a:spcPts val="1080"/>
              </a:spcBef>
              <a:spcAft>
                <a:spcPts val="0"/>
              </a:spcAft>
              <a:buSzPts val="2760"/>
              <a:buChar char="•"/>
            </a:pPr>
            <a:r>
              <a:rPr b="1" lang="en-US"/>
              <a:t>Memory Management</a:t>
            </a:r>
            <a:r>
              <a:rPr lang="en-US"/>
              <a:t> − Keeps track of the primary memory, i.e. what part of it is in use by whom, what part is not in use, etc. and allocates the memory when a process or program requests it.</a:t>
            </a:r>
            <a:endParaRPr/>
          </a:p>
          <a:p>
            <a:pPr indent="-285750" lvl="0" marL="285750" rtl="0" algn="l">
              <a:lnSpc>
                <a:spcPct val="100000"/>
              </a:lnSpc>
              <a:spcBef>
                <a:spcPts val="1080"/>
              </a:spcBef>
              <a:spcAft>
                <a:spcPts val="0"/>
              </a:spcAft>
              <a:buSzPts val="2760"/>
              <a:buChar char="•"/>
            </a:pPr>
            <a:r>
              <a:rPr b="1" lang="en-US"/>
              <a:t>Device Management</a:t>
            </a:r>
            <a:r>
              <a:rPr lang="en-US"/>
              <a:t> − Keeps track of all the devices. This is also called I/O controller that decides which process gets the device, when, and for how much time.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2020-06-26T05:13:19Z</dcterms:created>
  <dc:creator>Hewlett-Packard Company</dc:creator>
</cp:coreProperties>
</file>