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Lst>
  <p:sldSz cy="6858000" cx="12192000"/>
  <p:notesSz cx="6858000" cy="9144000"/>
  <p:embeddedFontLst>
    <p:embeddedFont>
      <p:font typeface="Helvetica Neue"/>
      <p:regular r:id="rId91"/>
      <p:bold r:id="rId92"/>
      <p:italic r:id="rId93"/>
      <p:boldItalic r:id="rId94"/>
    </p:embeddedFont>
    <p:embeddedFont>
      <p:font typeface="Century Gothic"/>
      <p:regular r:id="rId95"/>
      <p:bold r:id="rId96"/>
      <p:italic r:id="rId97"/>
      <p:boldItalic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9" roundtripDataSignature="AMtx7mhXvhDpNVG2QQD8LNVJXPYotVXK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952BD1-407A-4CFD-9F94-B6D16E08FA0A}">
  <a:tblStyle styleId="{51952BD1-407A-4CFD-9F94-B6D16E08FA0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CenturyGothic-regular.fntdata"/><Relationship Id="rId94" Type="http://schemas.openxmlformats.org/officeDocument/2006/relationships/font" Target="fonts/HelveticaNeue-boldItalic.fntdata"/><Relationship Id="rId97" Type="http://schemas.openxmlformats.org/officeDocument/2006/relationships/font" Target="fonts/CenturyGothic-italic.fntdata"/><Relationship Id="rId96" Type="http://schemas.openxmlformats.org/officeDocument/2006/relationships/font" Target="fonts/CenturyGothic-bold.fntdata"/><Relationship Id="rId11" Type="http://schemas.openxmlformats.org/officeDocument/2006/relationships/slide" Target="slides/slide6.xml"/><Relationship Id="rId99" Type="http://customschemas.google.com/relationships/presentationmetadata" Target="metadata"/><Relationship Id="rId10" Type="http://schemas.openxmlformats.org/officeDocument/2006/relationships/slide" Target="slides/slide5.xml"/><Relationship Id="rId98"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HelveticaNeue-regular.fntdata"/><Relationship Id="rId90" Type="http://schemas.openxmlformats.org/officeDocument/2006/relationships/slide" Target="slides/slide85.xml"/><Relationship Id="rId93" Type="http://schemas.openxmlformats.org/officeDocument/2006/relationships/font" Target="fonts/HelveticaNeue-italic.fntdata"/><Relationship Id="rId92"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63" name="Google Shape;36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 name="Google Shape;36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70" name="Google Shape;37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1" name="Google Shape;37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78" name="Google Shape;37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86" name="Google Shape;38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00" name="Google Shape;40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08" name="Google Shape;40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 name="Google Shape;40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15" name="Google Shape;41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6" name="Google Shape;41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1" name="Google Shape;43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2" name="Google Shape;43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40" name="Google Shape;44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47" name="Google Shape;44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54" name="Google Shape;45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5" name="Google Shape;45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62" name="Google Shape;46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70" name="Google Shape;47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78" name="Google Shape;47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9" name="Google Shape;47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85" name="Google Shape;48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93" name="Google Shape;49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4" name="Google Shape;49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00" name="Google Shape;50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1" name="Google Shape;50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17" name="Google Shape;5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8" name="Google Shape;51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24" name="Google Shape;52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5" name="Google Shape;52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31" name="Google Shape;53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2" name="Google Shape;53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38" name="Google Shape;53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9" name="Google Shape;53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46" name="Google Shape;54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7" name="Google Shape;54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3" name="Google Shape;55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60" name="Google Shape;56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1" name="Google Shape;56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9" name="Google Shape;56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 name="Google Shape;57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3" name="Google Shape;58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0" name="Google Shape;59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3" name="Google Shape;63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1" name="Google Shape;641;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9" name="Google Shape;64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7" name="Google Shape;65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6" name="Google Shape;66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2" name="Google Shape;67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8" name="Google Shape;678;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4" name="Google Shape;68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0" name="Google Shape;690;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 name="Google Shape;69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2" name="Google Shape;70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8" name="Google Shape;708;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4" name="Google Shape;714;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5" name="Google Shape;735;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1" name="Google Shape;741;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7" name="Google Shape;747;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3" name="Google Shape;753;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9" name="Google Shape;759;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87"/>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7"/>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6" name="Google Shape;46;p8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7"/>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7"/>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0" name="Shape 110"/>
        <p:cNvGrpSpPr/>
        <p:nvPr/>
      </p:nvGrpSpPr>
      <p:grpSpPr>
        <a:xfrm>
          <a:off x="0" y="0"/>
          <a:ext cx="0" cy="0"/>
          <a:chOff x="0" y="0"/>
          <a:chExt cx="0" cy="0"/>
        </a:xfrm>
      </p:grpSpPr>
      <p:sp>
        <p:nvSpPr>
          <p:cNvPr id="111" name="Google Shape;111;p96"/>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96"/>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3" name="Google Shape;113;p9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9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9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7" name="Shape 117"/>
        <p:cNvGrpSpPr/>
        <p:nvPr/>
      </p:nvGrpSpPr>
      <p:grpSpPr>
        <a:xfrm>
          <a:off x="0" y="0"/>
          <a:ext cx="0" cy="0"/>
          <a:chOff x="0" y="0"/>
          <a:chExt cx="0" cy="0"/>
        </a:xfrm>
      </p:grpSpPr>
      <p:sp>
        <p:nvSpPr>
          <p:cNvPr id="118" name="Google Shape;118;p9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97"/>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0" name="Google Shape;120;p97"/>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1" name="Google Shape;121;p9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9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9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9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6" name="Google Shape;126;p9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7" name="Shape 127"/>
        <p:cNvGrpSpPr/>
        <p:nvPr/>
      </p:nvGrpSpPr>
      <p:grpSpPr>
        <a:xfrm>
          <a:off x="0" y="0"/>
          <a:ext cx="0" cy="0"/>
          <a:chOff x="0" y="0"/>
          <a:chExt cx="0" cy="0"/>
        </a:xfrm>
      </p:grpSpPr>
      <p:sp>
        <p:nvSpPr>
          <p:cNvPr id="128" name="Google Shape;128;p98"/>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98"/>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0" name="Google Shape;130;p9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9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9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4" name="Shape 134"/>
        <p:cNvGrpSpPr/>
        <p:nvPr/>
      </p:nvGrpSpPr>
      <p:grpSpPr>
        <a:xfrm>
          <a:off x="0" y="0"/>
          <a:ext cx="0" cy="0"/>
          <a:chOff x="0" y="0"/>
          <a:chExt cx="0" cy="0"/>
        </a:xfrm>
      </p:grpSpPr>
      <p:sp>
        <p:nvSpPr>
          <p:cNvPr id="135" name="Google Shape;135;p9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99"/>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7" name="Google Shape;137;p99"/>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8" name="Google Shape;138;p9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9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99"/>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9"/>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2" name="Google Shape;142;p9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43" name="Google Shape;143;p9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4" name="Shape 144"/>
        <p:cNvGrpSpPr/>
        <p:nvPr/>
      </p:nvGrpSpPr>
      <p:grpSpPr>
        <a:xfrm>
          <a:off x="0" y="0"/>
          <a:ext cx="0" cy="0"/>
          <a:chOff x="0" y="0"/>
          <a:chExt cx="0" cy="0"/>
        </a:xfrm>
      </p:grpSpPr>
      <p:sp>
        <p:nvSpPr>
          <p:cNvPr id="145" name="Google Shape;145;p100"/>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00"/>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7" name="Google Shape;147;p100"/>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8" name="Google Shape;148;p10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0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0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p10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01"/>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5" name="Google Shape;155;p10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0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0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102"/>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02"/>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2" name="Google Shape;162;p10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0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0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8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3" name="Google Shape;53;p8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pic>
        <p:nvPicPr>
          <p:cNvPr descr="A picture containing text&#10;&#10;Description automatically generated" id="58" name="Google Shape;58;p89"/>
          <p:cNvPicPr preferRelativeResize="0"/>
          <p:nvPr/>
        </p:nvPicPr>
        <p:blipFill rotWithShape="1">
          <a:blip r:embed="rId2">
            <a:alphaModFix/>
          </a:blip>
          <a:srcRect b="0" l="0" r="0" t="0"/>
          <a:stretch/>
        </p:blipFill>
        <p:spPr>
          <a:xfrm>
            <a:off x="157654" y="-1"/>
            <a:ext cx="12034346" cy="8508701"/>
          </a:xfrm>
          <a:prstGeom prst="rect">
            <a:avLst/>
          </a:prstGeom>
          <a:noFill/>
          <a:ln>
            <a:noFill/>
          </a:ln>
        </p:spPr>
      </p:pic>
      <p:sp>
        <p:nvSpPr>
          <p:cNvPr id="59" name="Google Shape;59;p8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90"/>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0"/>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7" name="Google Shape;67;p9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0"/>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0"/>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9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1"/>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4" name="Google Shape;74;p91"/>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9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9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2"/>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2" name="Google Shape;82;p92"/>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3" name="Google Shape;83;p92"/>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4" name="Google Shape;84;p92"/>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5" name="Google Shape;85;p9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9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9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9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9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4" name="Shape 94"/>
        <p:cNvGrpSpPr/>
        <p:nvPr/>
      </p:nvGrpSpPr>
      <p:grpSpPr>
        <a:xfrm>
          <a:off x="0" y="0"/>
          <a:ext cx="0" cy="0"/>
          <a:chOff x="0" y="0"/>
          <a:chExt cx="0" cy="0"/>
        </a:xfrm>
      </p:grpSpPr>
      <p:sp>
        <p:nvSpPr>
          <p:cNvPr id="95" name="Google Shape;95;p9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9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7" name="Google Shape;97;p9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8" name="Google Shape;98;p9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9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95"/>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5"/>
          <p:cNvSpPr/>
          <p:nvPr>
            <p:ph idx="2" type="pic"/>
          </p:nvPr>
        </p:nvSpPr>
        <p:spPr>
          <a:xfrm>
            <a:off x="2589212" y="634965"/>
            <a:ext cx="8915400" cy="3854970"/>
          </a:xfrm>
          <a:prstGeom prst="rect">
            <a:avLst/>
          </a:prstGeom>
          <a:noFill/>
          <a:ln>
            <a:noFill/>
          </a:ln>
        </p:spPr>
      </p:sp>
      <p:sp>
        <p:nvSpPr>
          <p:cNvPr id="105" name="Google Shape;105;p95"/>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6" name="Google Shape;106;p9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9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86"/>
          <p:cNvGrpSpPr/>
          <p:nvPr/>
        </p:nvGrpSpPr>
        <p:grpSpPr>
          <a:xfrm>
            <a:off x="1" y="228600"/>
            <a:ext cx="2851516" cy="6638628"/>
            <a:chOff x="2487613" y="285750"/>
            <a:chExt cx="2428875" cy="5654676"/>
          </a:xfrm>
        </p:grpSpPr>
        <p:sp>
          <p:nvSpPr>
            <p:cNvPr id="11" name="Google Shape;11;p86"/>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86"/>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86"/>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86"/>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86"/>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86"/>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86"/>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86"/>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86"/>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86"/>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86"/>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86"/>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86"/>
          <p:cNvGrpSpPr/>
          <p:nvPr/>
        </p:nvGrpSpPr>
        <p:grpSpPr>
          <a:xfrm>
            <a:off x="27221" y="-786"/>
            <a:ext cx="2356674" cy="6854039"/>
            <a:chOff x="6627813" y="194833"/>
            <a:chExt cx="1952625" cy="5678918"/>
          </a:xfrm>
        </p:grpSpPr>
        <p:sp>
          <p:nvSpPr>
            <p:cNvPr id="24" name="Google Shape;24;p86"/>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86"/>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86"/>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86"/>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86"/>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86"/>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86"/>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86"/>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86"/>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86"/>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6"/>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86"/>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86"/>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86"/>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8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8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8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text&#10;&#10;Description automatically generated" id="42" name="Google Shape;42;p86"/>
          <p:cNvPicPr preferRelativeResize="0"/>
          <p:nvPr/>
        </p:nvPicPr>
        <p:blipFill rotWithShape="1">
          <a:blip r:embed="rId1">
            <a:alphaModFix/>
          </a:blip>
          <a:srcRect b="0" l="0" r="0" t="0"/>
          <a:stretch/>
        </p:blipFill>
        <p:spPr>
          <a:xfrm>
            <a:off x="41003" y="-1"/>
            <a:ext cx="12150997" cy="72723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 Id="rId4" Type="http://schemas.openxmlformats.org/officeDocument/2006/relationships/hyperlink" Target="https://www.includehelp.com/operating-systems/sjf-shortest-job-first-scheduling-algorithm.asp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5.jp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3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3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
          <p:cNvSpPr txBox="1"/>
          <p:nvPr>
            <p:ph type="ctrTitle"/>
          </p:nvPr>
        </p:nvSpPr>
        <p:spPr>
          <a:xfrm>
            <a:off x="1988820" y="3504025"/>
            <a:ext cx="8915399" cy="22627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Century Gothic"/>
              <a:buNone/>
            </a:pPr>
            <a:r>
              <a:rPr lang="en-US"/>
              <a:t>  </a:t>
            </a:r>
            <a:endParaRPr/>
          </a:p>
        </p:txBody>
      </p:sp>
      <p:sp>
        <p:nvSpPr>
          <p:cNvPr id="171" name="Google Shape;171;p1"/>
          <p:cNvSpPr txBox="1"/>
          <p:nvPr>
            <p:ph idx="1" type="subTitle"/>
          </p:nvPr>
        </p:nvSpPr>
        <p:spPr>
          <a:xfrm>
            <a:off x="2103121" y="3017521"/>
            <a:ext cx="9401492" cy="288614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US"/>
              <a:t> </a:t>
            </a:r>
            <a:endParaRPr/>
          </a:p>
        </p:txBody>
      </p:sp>
      <p:sp>
        <p:nvSpPr>
          <p:cNvPr id="172" name="Google Shape;172;p1"/>
          <p:cNvSpPr/>
          <p:nvPr/>
        </p:nvSpPr>
        <p:spPr>
          <a:xfrm>
            <a:off x="2758440" y="1268393"/>
            <a:ext cx="7376160" cy="669542"/>
          </a:xfrm>
          <a:prstGeom prst="rect">
            <a:avLst/>
          </a:prstGeom>
          <a:noFill/>
          <a:ln>
            <a:noFill/>
          </a:ln>
        </p:spPr>
        <p:txBody>
          <a:bodyPr anchorCtr="0" anchor="t" bIns="45700" lIns="91425" spcFirstLastPara="1" rIns="91425" wrap="square" tIns="45700">
            <a:spAutoFit/>
          </a:bodyPr>
          <a:lstStyle/>
          <a:p>
            <a:pPr indent="0" lvl="0" marL="0" marR="288290" rtl="0" algn="just">
              <a:lnSpc>
                <a:spcPct val="150000"/>
              </a:lnSpc>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UNIT II  - PROCESS SCHEDULING</a:t>
            </a:r>
            <a:endParaRPr b="0" i="0" sz="1800" u="none" cap="none" strike="noStrike">
              <a:solidFill>
                <a:schemeClr val="dk1"/>
              </a:solidFill>
              <a:latin typeface="Calibri"/>
              <a:ea typeface="Calibri"/>
              <a:cs typeface="Calibri"/>
              <a:sym typeface="Calibri"/>
            </a:endParaRPr>
          </a:p>
        </p:txBody>
      </p:sp>
      <p:sp>
        <p:nvSpPr>
          <p:cNvPr id="173" name="Google Shape;173;p1"/>
          <p:cNvSpPr/>
          <p:nvPr/>
        </p:nvSpPr>
        <p:spPr>
          <a:xfrm>
            <a:off x="1021079" y="2424439"/>
            <a:ext cx="10850880" cy="856645"/>
          </a:xfrm>
          <a:prstGeom prst="rect">
            <a:avLst/>
          </a:prstGeom>
          <a:noFill/>
          <a:ln>
            <a:noFill/>
          </a:ln>
        </p:spPr>
        <p:txBody>
          <a:bodyPr anchorCtr="0" anchor="t" bIns="45700" lIns="91425" spcFirstLastPara="1" rIns="91425" wrap="square" tIns="45700">
            <a:spAutoFit/>
          </a:bodyPr>
          <a:lstStyle/>
          <a:p>
            <a:pPr indent="0" lvl="0" marL="0" marR="288290" rtl="0" algn="just">
              <a:spcBef>
                <a:spcPts val="0"/>
              </a:spcBef>
              <a:spcAft>
                <a:spcPts val="0"/>
              </a:spcAft>
              <a:buNone/>
            </a:pPr>
            <a:r>
              <a:rPr b="0" i="0" lang="en-US" sz="2400" u="none" cap="none" strike="noStrike">
                <a:solidFill>
                  <a:schemeClr val="accent1"/>
                </a:solidFill>
                <a:latin typeface="Times New Roman"/>
                <a:ea typeface="Times New Roman"/>
                <a:cs typeface="Times New Roman"/>
                <a:sym typeface="Times New Roman"/>
              </a:rPr>
              <a:t>Processes- Process Concept, Process Scheduling, Operations on Processes, </a:t>
            </a:r>
            <a:endParaRPr/>
          </a:p>
          <a:p>
            <a:pPr indent="0" lvl="0" marL="0" marR="288290" rtl="0" algn="just">
              <a:spcBef>
                <a:spcPts val="215"/>
              </a:spcBef>
              <a:spcAft>
                <a:spcPts val="0"/>
              </a:spcAft>
              <a:buNone/>
            </a:pPr>
            <a:r>
              <a:rPr b="0" i="0" lang="en-US" sz="2400" u="none" cap="none" strike="noStrike">
                <a:solidFill>
                  <a:schemeClr val="accent1"/>
                </a:solidFill>
                <a:latin typeface="Times New Roman"/>
                <a:ea typeface="Times New Roman"/>
                <a:cs typeface="Times New Roman"/>
                <a:sym typeface="Times New Roman"/>
              </a:rPr>
              <a:t>Inter process Communication; CPU Scheduling algorithms; OS – examples </a:t>
            </a:r>
            <a:endParaRPr b="0" i="0" sz="16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0"/>
          <p:cNvSpPr txBox="1"/>
          <p:nvPr>
            <p:ph idx="1" type="body"/>
          </p:nvPr>
        </p:nvSpPr>
        <p:spPr>
          <a:xfrm>
            <a:off x="756744" y="1706880"/>
            <a:ext cx="11051627" cy="489887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b="1" sz="2400">
              <a:solidFill>
                <a:schemeClr val="accent1"/>
              </a:solidFill>
              <a:latin typeface="Times New Roman"/>
              <a:ea typeface="Times New Roman"/>
              <a:cs typeface="Times New Roman"/>
              <a:sym typeface="Times New Roman"/>
            </a:endParaRPr>
          </a:p>
          <a:p>
            <a:pPr indent="-228600" lvl="0" marL="342900" rtl="0" algn="l">
              <a:spcBef>
                <a:spcPts val="1000"/>
              </a:spcBef>
              <a:spcAft>
                <a:spcPts val="0"/>
              </a:spcAft>
              <a:buSzPts val="1800"/>
              <a:buNone/>
            </a:pPr>
            <a:r>
              <a:t/>
            </a:r>
            <a:endParaRPr/>
          </a:p>
        </p:txBody>
      </p:sp>
      <p:sp>
        <p:nvSpPr>
          <p:cNvPr id="273" name="Google Shape;273;p10"/>
          <p:cNvSpPr txBox="1"/>
          <p:nvPr>
            <p:ph type="title"/>
          </p:nvPr>
        </p:nvSpPr>
        <p:spPr>
          <a:xfrm>
            <a:off x="3280313" y="0"/>
            <a:ext cx="8911687" cy="47947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Context Switching</a:t>
            </a:r>
            <a:endParaRPr sz="3200">
              <a:solidFill>
                <a:schemeClr val="accent1"/>
              </a:solidFill>
              <a:latin typeface="Times New Roman"/>
              <a:ea typeface="Times New Roman"/>
              <a:cs typeface="Times New Roman"/>
              <a:sym typeface="Times New Roman"/>
            </a:endParaRPr>
          </a:p>
        </p:txBody>
      </p:sp>
      <p:pic>
        <p:nvPicPr>
          <p:cNvPr id="274" name="Google Shape;274;p10"/>
          <p:cNvPicPr preferRelativeResize="0"/>
          <p:nvPr/>
        </p:nvPicPr>
        <p:blipFill rotWithShape="1">
          <a:blip r:embed="rId3">
            <a:alphaModFix/>
          </a:blip>
          <a:srcRect b="751" l="3602" r="12707" t="2346"/>
          <a:stretch/>
        </p:blipFill>
        <p:spPr>
          <a:xfrm>
            <a:off x="1692069" y="792480"/>
            <a:ext cx="7893892" cy="58132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1"/>
          <p:cNvSpPr txBox="1"/>
          <p:nvPr>
            <p:ph idx="1" type="body"/>
          </p:nvPr>
        </p:nvSpPr>
        <p:spPr>
          <a:xfrm>
            <a:off x="637540" y="1173480"/>
            <a:ext cx="11155680" cy="2085109"/>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When CPU switches to another process, the system must save the state of the old process and load the saved state for the new process.</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Context-switch time is overhead; the system does no useful work while switching</a:t>
            </a:r>
            <a:r>
              <a:rPr b="1" lang="en-US" sz="2400">
                <a:solidFill>
                  <a:schemeClr val="dk1"/>
                </a:solidFill>
                <a:latin typeface="Times New Roman"/>
                <a:ea typeface="Times New Roman"/>
                <a:cs typeface="Times New Roman"/>
                <a:sym typeface="Times New Roman"/>
              </a:rPr>
              <a:t>– an area needing optimization</a:t>
            </a:r>
            <a:r>
              <a:rPr lang="en-US" sz="2400">
                <a:solidFill>
                  <a:schemeClr val="dk1"/>
                </a:solidFill>
                <a:latin typeface="Times New Roman"/>
                <a:ea typeface="Times New Roman"/>
                <a:cs typeface="Times New Roman"/>
                <a:sym typeface="Times New Roman"/>
              </a:rPr>
              <a:t>.</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Time dependent on hardware support.</a:t>
            </a:r>
            <a:endParaRPr/>
          </a:p>
          <a:p>
            <a:pPr indent="-228600" lvl="0" marL="342900" rtl="0" algn="l">
              <a:spcBef>
                <a:spcPts val="1000"/>
              </a:spcBef>
              <a:spcAft>
                <a:spcPts val="0"/>
              </a:spcAft>
              <a:buSzPts val="1800"/>
              <a:buNone/>
            </a:pPr>
            <a:r>
              <a:t/>
            </a:r>
            <a:endParaRPr/>
          </a:p>
        </p:txBody>
      </p:sp>
      <p:sp>
        <p:nvSpPr>
          <p:cNvPr id="280" name="Google Shape;280;p11"/>
          <p:cNvSpPr txBox="1"/>
          <p:nvPr/>
        </p:nvSpPr>
        <p:spPr>
          <a:xfrm>
            <a:off x="1605914" y="3487189"/>
            <a:ext cx="9218931" cy="3599411"/>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spcBef>
                <a:spcPts val="0"/>
              </a:spcBef>
              <a:spcAft>
                <a:spcPts val="0"/>
              </a:spcAft>
              <a:buClr>
                <a:schemeClr val="accent1"/>
              </a:buClr>
              <a:buSzPts val="2400"/>
              <a:buFont typeface="Arial"/>
              <a:buNone/>
            </a:pPr>
            <a:r>
              <a:rPr b="1" lang="en-US" sz="2400">
                <a:solidFill>
                  <a:srgbClr val="C00000"/>
                </a:solidFill>
                <a:latin typeface="Times New Roman"/>
                <a:ea typeface="Times New Roman"/>
                <a:cs typeface="Times New Roman"/>
                <a:sym typeface="Times New Roman"/>
              </a:rPr>
              <a:t>Process Representation in Linux- </a:t>
            </a:r>
            <a:endParaRPr/>
          </a:p>
          <a:p>
            <a:pPr indent="-342900" lvl="0" marL="342900" marR="0" rtl="0" algn="l">
              <a:spcBef>
                <a:spcPts val="1000"/>
              </a:spcBef>
              <a:spcAft>
                <a:spcPts val="0"/>
              </a:spcAft>
              <a:buClr>
                <a:schemeClr val="accent1"/>
              </a:buClr>
              <a:buSzPts val="2200"/>
              <a:buFont typeface="Arial"/>
              <a:buNone/>
            </a:pPr>
            <a:r>
              <a:rPr b="1" lang="en-US" sz="2200">
                <a:solidFill>
                  <a:schemeClr val="dk1"/>
                </a:solidFill>
                <a:latin typeface="Times New Roman"/>
                <a:ea typeface="Times New Roman"/>
                <a:cs typeface="Times New Roman"/>
                <a:sym typeface="Times New Roman"/>
              </a:rPr>
              <a:t>Represented by the C structure task_struct</a:t>
            </a:r>
            <a:endParaRPr b="1" sz="2200">
              <a:solidFill>
                <a:schemeClr val="dk1"/>
              </a:solidFill>
              <a:latin typeface="Times New Roman"/>
              <a:ea typeface="Times New Roman"/>
              <a:cs typeface="Times New Roman"/>
              <a:sym typeface="Times New Roman"/>
            </a:endParaRPr>
          </a:p>
          <a:p>
            <a:pPr indent="-342900" lvl="0" marL="342900" marR="0" rtl="0" algn="l">
              <a:spcBef>
                <a:spcPts val="1000"/>
              </a:spcBef>
              <a:spcAft>
                <a:spcPts val="0"/>
              </a:spcAft>
              <a:buClr>
                <a:schemeClr val="accent1"/>
              </a:buClr>
              <a:buSzPts val="2200"/>
              <a:buFont typeface="Arial"/>
              <a:buNone/>
            </a:pP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pid t_pid; /* process identifier */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long state; /* state of the process */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unsigned int time_slice /* scheduling information */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struct task_struct *parent; /* this process’s parent */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struct list_head children; /* this process’s children */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struct files_struct *files; /* list of open files */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struct mm_struct *mm; /* address space of this process */</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txBox="1"/>
          <p:nvPr>
            <p:ph type="title"/>
          </p:nvPr>
        </p:nvSpPr>
        <p:spPr>
          <a:xfrm>
            <a:off x="1538915" y="687609"/>
            <a:ext cx="8911687" cy="5569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imes New Roman"/>
              <a:buNone/>
            </a:pPr>
            <a:r>
              <a:rPr lang="en-US" sz="2800">
                <a:solidFill>
                  <a:schemeClr val="accent1"/>
                </a:solidFill>
                <a:latin typeface="Times New Roman"/>
                <a:ea typeface="Times New Roman"/>
                <a:cs typeface="Times New Roman"/>
                <a:sym typeface="Times New Roman"/>
              </a:rPr>
              <a:t>Operations on Processes - </a:t>
            </a:r>
            <a:r>
              <a:rPr lang="en-US" sz="2800">
                <a:solidFill>
                  <a:schemeClr val="dk1"/>
                </a:solidFill>
                <a:latin typeface="Times New Roman"/>
                <a:ea typeface="Times New Roman"/>
                <a:cs typeface="Times New Roman"/>
                <a:sym typeface="Times New Roman"/>
              </a:rPr>
              <a:t>The processes can execute concurrently, and they may be created and deleted dynamically.</a:t>
            </a:r>
            <a:br>
              <a:rPr lang="en-US" sz="2800">
                <a:solidFill>
                  <a:schemeClr val="dk1"/>
                </a:solidFill>
                <a:latin typeface="Times New Roman"/>
                <a:ea typeface="Times New Roman"/>
                <a:cs typeface="Times New Roman"/>
                <a:sym typeface="Times New Roman"/>
              </a:rPr>
            </a:br>
            <a:endParaRPr sz="2800">
              <a:solidFill>
                <a:schemeClr val="accent1"/>
              </a:solidFill>
              <a:latin typeface="Times New Roman"/>
              <a:ea typeface="Times New Roman"/>
              <a:cs typeface="Times New Roman"/>
              <a:sym typeface="Times New Roman"/>
            </a:endParaRPr>
          </a:p>
        </p:txBody>
      </p:sp>
      <p:sp>
        <p:nvSpPr>
          <p:cNvPr id="286" name="Google Shape;286;p12"/>
          <p:cNvSpPr txBox="1"/>
          <p:nvPr>
            <p:ph idx="1" type="body"/>
          </p:nvPr>
        </p:nvSpPr>
        <p:spPr>
          <a:xfrm>
            <a:off x="198120" y="1591429"/>
            <a:ext cx="5933866" cy="526657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2400"/>
              <a:buNone/>
            </a:pPr>
            <a:r>
              <a:rPr b="1" lang="en-US" sz="2400">
                <a:solidFill>
                  <a:schemeClr val="dk1"/>
                </a:solidFill>
                <a:latin typeface="Times New Roman"/>
                <a:ea typeface="Times New Roman"/>
                <a:cs typeface="Times New Roman"/>
                <a:sym typeface="Times New Roman"/>
              </a:rPr>
              <a:t>Process Creation</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Parent </a:t>
            </a:r>
            <a:r>
              <a:rPr lang="en-US" sz="2400">
                <a:solidFill>
                  <a:schemeClr val="dk1"/>
                </a:solidFill>
                <a:latin typeface="Times New Roman"/>
                <a:ea typeface="Times New Roman"/>
                <a:cs typeface="Times New Roman"/>
                <a:sym typeface="Times New Roman"/>
              </a:rPr>
              <a:t>process create </a:t>
            </a:r>
            <a:r>
              <a:rPr b="1" lang="en-US" sz="2400">
                <a:solidFill>
                  <a:schemeClr val="dk1"/>
                </a:solidFill>
                <a:latin typeface="Times New Roman"/>
                <a:ea typeface="Times New Roman"/>
                <a:cs typeface="Times New Roman"/>
                <a:sym typeface="Times New Roman"/>
              </a:rPr>
              <a:t>children </a:t>
            </a:r>
            <a:r>
              <a:rPr lang="en-US" sz="2400">
                <a:solidFill>
                  <a:schemeClr val="dk1"/>
                </a:solidFill>
                <a:latin typeface="Times New Roman"/>
                <a:ea typeface="Times New Roman"/>
                <a:cs typeface="Times New Roman"/>
                <a:sym typeface="Times New Roman"/>
              </a:rPr>
              <a:t>processes, which, in turn create other processes, forming a </a:t>
            </a:r>
            <a:r>
              <a:rPr b="1" lang="en-US" sz="2400">
                <a:solidFill>
                  <a:schemeClr val="dk1"/>
                </a:solidFill>
                <a:latin typeface="Times New Roman"/>
                <a:ea typeface="Times New Roman"/>
                <a:cs typeface="Times New Roman"/>
                <a:sym typeface="Times New Roman"/>
              </a:rPr>
              <a:t>tree</a:t>
            </a:r>
            <a:r>
              <a:rPr lang="en-US" sz="2400">
                <a:solidFill>
                  <a:schemeClr val="dk1"/>
                </a:solidFill>
                <a:latin typeface="Times New Roman"/>
                <a:ea typeface="Times New Roman"/>
                <a:cs typeface="Times New Roman"/>
                <a:sym typeface="Times New Roman"/>
              </a:rPr>
              <a:t> of processes</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create-process system call</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Process tree for the Solaris operating system. </a:t>
            </a:r>
            <a:r>
              <a:rPr lang="en-US" sz="2000">
                <a:solidFill>
                  <a:schemeClr val="dk1"/>
                </a:solidFill>
                <a:latin typeface="Times New Roman"/>
                <a:ea typeface="Times New Roman"/>
                <a:cs typeface="Times New Roman"/>
                <a:sym typeface="Times New Roman"/>
              </a:rPr>
              <a:t>The process at the top of the tree is the sched process,with pid of 0. The sched process creates several children processes—including pageout and fsflush. These processes are responsible for managing memory and ﬁle systems. </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 sched process also creates the init process, which serves as the root parent process for all user processes.</a:t>
            </a:r>
            <a:endParaRPr sz="2400">
              <a:solidFill>
                <a:schemeClr val="dk1"/>
              </a:solidFill>
              <a:latin typeface="Times New Roman"/>
              <a:ea typeface="Times New Roman"/>
              <a:cs typeface="Times New Roman"/>
              <a:sym typeface="Times New Roman"/>
            </a:endParaRPr>
          </a:p>
          <a:p>
            <a:pPr indent="-285750" lvl="0" marL="342900" rtl="0" algn="l">
              <a:spcBef>
                <a:spcPts val="1000"/>
              </a:spcBef>
              <a:spcAft>
                <a:spcPts val="0"/>
              </a:spcAft>
              <a:buSzPts val="900"/>
              <a:buNone/>
            </a:pPr>
            <a:r>
              <a:t/>
            </a:r>
            <a:endParaRPr sz="900"/>
          </a:p>
          <a:p>
            <a:pPr indent="-215900" lvl="0" marL="342900" rtl="0" algn="l">
              <a:spcBef>
                <a:spcPts val="1000"/>
              </a:spcBef>
              <a:spcAft>
                <a:spcPts val="0"/>
              </a:spcAft>
              <a:buSzPts val="2000"/>
              <a:buNone/>
            </a:pPr>
            <a:r>
              <a:t/>
            </a:r>
            <a:endParaRPr sz="2000">
              <a:solidFill>
                <a:schemeClr val="dk1"/>
              </a:solidFill>
              <a:latin typeface="Times New Roman"/>
              <a:ea typeface="Times New Roman"/>
              <a:cs typeface="Times New Roman"/>
              <a:sym typeface="Times New Roman"/>
            </a:endParaRPr>
          </a:p>
        </p:txBody>
      </p:sp>
      <p:pic>
        <p:nvPicPr>
          <p:cNvPr id="287" name="Google Shape;287;p12"/>
          <p:cNvPicPr preferRelativeResize="0"/>
          <p:nvPr/>
        </p:nvPicPr>
        <p:blipFill rotWithShape="1">
          <a:blip r:embed="rId3">
            <a:alphaModFix/>
          </a:blip>
          <a:srcRect b="3516" l="8554" r="5499" t="0"/>
          <a:stretch/>
        </p:blipFill>
        <p:spPr>
          <a:xfrm>
            <a:off x="6223000" y="1591429"/>
            <a:ext cx="5969000" cy="5266571"/>
          </a:xfrm>
          <a:prstGeom prst="rect">
            <a:avLst/>
          </a:prstGeom>
          <a:noFill/>
          <a:ln>
            <a:noFill/>
          </a:ln>
        </p:spPr>
      </p:pic>
      <p:sp>
        <p:nvSpPr>
          <p:cNvPr id="288" name="Google Shape;288;p12"/>
          <p:cNvSpPr txBox="1"/>
          <p:nvPr/>
        </p:nvSpPr>
        <p:spPr>
          <a:xfrm>
            <a:off x="6131986" y="2460823"/>
            <a:ext cx="116570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Networking</a:t>
            </a:r>
            <a:endParaRPr sz="1600">
              <a:solidFill>
                <a:schemeClr val="dk1"/>
              </a:solidFill>
              <a:latin typeface="Times New Roman"/>
              <a:ea typeface="Times New Roman"/>
              <a:cs typeface="Times New Roman"/>
              <a:sym typeface="Times New Roman"/>
            </a:endParaRPr>
          </a:p>
        </p:txBody>
      </p:sp>
      <p:cxnSp>
        <p:nvCxnSpPr>
          <p:cNvPr id="289" name="Google Shape;289;p12"/>
          <p:cNvCxnSpPr/>
          <p:nvPr/>
        </p:nvCxnSpPr>
        <p:spPr>
          <a:xfrm>
            <a:off x="9880600" y="3238500"/>
            <a:ext cx="381000" cy="0"/>
          </a:xfrm>
          <a:prstGeom prst="straightConnector1">
            <a:avLst/>
          </a:prstGeom>
          <a:noFill/>
          <a:ln cap="rnd" cmpd="sng" w="9525">
            <a:solidFill>
              <a:srgbClr val="9D2D0F"/>
            </a:solidFill>
            <a:prstDash val="solid"/>
            <a:round/>
            <a:headEnd len="sm" w="sm" type="none"/>
            <a:tailEnd len="med" w="med" type="triangle"/>
          </a:ln>
        </p:spPr>
      </p:cxnSp>
      <p:sp>
        <p:nvSpPr>
          <p:cNvPr id="290" name="Google Shape;290;p12"/>
          <p:cNvSpPr txBox="1"/>
          <p:nvPr/>
        </p:nvSpPr>
        <p:spPr>
          <a:xfrm>
            <a:off x="10221286" y="3052621"/>
            <a:ext cx="1493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r>
              <a:rPr lang="en-US" sz="1800">
                <a:solidFill>
                  <a:schemeClr val="dk1"/>
                </a:solidFill>
                <a:latin typeface="Times New Roman"/>
                <a:ea typeface="Times New Roman"/>
                <a:cs typeface="Times New Roman"/>
                <a:sym typeface="Times New Roman"/>
              </a:rPr>
              <a:t>user</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login screen</a:t>
            </a:r>
            <a:endParaRPr/>
          </a:p>
        </p:txBody>
      </p:sp>
      <p:cxnSp>
        <p:nvCxnSpPr>
          <p:cNvPr id="291" name="Google Shape;291;p12"/>
          <p:cNvCxnSpPr/>
          <p:nvPr/>
        </p:nvCxnSpPr>
        <p:spPr>
          <a:xfrm rot="10800000">
            <a:off x="6717242" y="2714487"/>
            <a:ext cx="279905" cy="284021"/>
          </a:xfrm>
          <a:prstGeom prst="straightConnector1">
            <a:avLst/>
          </a:prstGeom>
          <a:noFill/>
          <a:ln cap="rnd" cmpd="sng" w="9525">
            <a:solidFill>
              <a:srgbClr val="9D2D0F"/>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297" name="Google Shape;297;p13"/>
          <p:cNvSpPr txBox="1"/>
          <p:nvPr>
            <p:ph idx="1" type="body"/>
          </p:nvPr>
        </p:nvSpPr>
        <p:spPr>
          <a:xfrm>
            <a:off x="489857" y="150582"/>
            <a:ext cx="11702143" cy="670741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2400">
                <a:solidFill>
                  <a:schemeClr val="dk1"/>
                </a:solidFill>
                <a:latin typeface="Times New Roman"/>
                <a:ea typeface="Times New Roman"/>
                <a:cs typeface="Times New Roman"/>
                <a:sym typeface="Times New Roman"/>
              </a:rPr>
              <a:t>Resource sharing options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sub process may be able to obtain its resources directly from the operating system</a:t>
            </a:r>
            <a:endParaRPr sz="2400">
              <a:solidFill>
                <a:schemeClr val="dk1"/>
              </a:solidFill>
              <a:latin typeface="Times New Roman"/>
              <a:ea typeface="Times New Roman"/>
              <a:cs typeface="Times New Roman"/>
              <a:sym typeface="Times New Roman"/>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Parent and children share all resources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Children share subset of parent’s resources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Parent and child share no resources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Sub process may be constrained to a subset of the resources of the parent process.</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Execution options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Parent and children execute concurrently</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Parent waits until children terminate</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There are also two possibilities for the address space of the new process: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 The child process is a duplicate of the parent process (it has the same program and data as the parent).</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 The child process has a new program loaded into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4"/>
          <p:cNvSpPr txBox="1"/>
          <p:nvPr>
            <p:ph type="title"/>
          </p:nvPr>
        </p:nvSpPr>
        <p:spPr>
          <a:xfrm>
            <a:off x="1619251" y="676276"/>
            <a:ext cx="7616825"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Process Creation</a:t>
            </a:r>
            <a:endParaRPr/>
          </a:p>
        </p:txBody>
      </p:sp>
      <p:sp>
        <p:nvSpPr>
          <p:cNvPr id="303" name="Google Shape;303;p14"/>
          <p:cNvSpPr txBox="1"/>
          <p:nvPr>
            <p:ph idx="1" type="body"/>
          </p:nvPr>
        </p:nvSpPr>
        <p:spPr>
          <a:xfrm>
            <a:off x="2393951" y="1252539"/>
            <a:ext cx="7154863" cy="433863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Address space</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Child duplicate of parent</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Child has a program loaded into it</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UNIX examples</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fork()</a:t>
            </a:r>
            <a:r>
              <a:rPr lang="en-US" sz="2400">
                <a:solidFill>
                  <a:schemeClr val="dk1"/>
                </a:solidFill>
                <a:latin typeface="Times New Roman"/>
                <a:ea typeface="Times New Roman"/>
                <a:cs typeface="Times New Roman"/>
                <a:sym typeface="Times New Roman"/>
              </a:rPr>
              <a:t> system call creates new process</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exec()</a:t>
            </a:r>
            <a:r>
              <a:rPr lang="en-US" sz="2400">
                <a:solidFill>
                  <a:schemeClr val="dk1"/>
                </a:solidFill>
                <a:latin typeface="Times New Roman"/>
                <a:ea typeface="Times New Roman"/>
                <a:cs typeface="Times New Roman"/>
                <a:sym typeface="Times New Roman"/>
              </a:rPr>
              <a:t> system call used after a </a:t>
            </a:r>
            <a:r>
              <a:rPr b="1" lang="en-US" sz="2400">
                <a:solidFill>
                  <a:schemeClr val="dk1"/>
                </a:solidFill>
                <a:latin typeface="Times New Roman"/>
                <a:ea typeface="Times New Roman"/>
                <a:cs typeface="Times New Roman"/>
                <a:sym typeface="Times New Roman"/>
              </a:rPr>
              <a:t>fork()</a:t>
            </a:r>
            <a:r>
              <a:rPr lang="en-US" sz="2400">
                <a:solidFill>
                  <a:schemeClr val="dk1"/>
                </a:solidFill>
                <a:latin typeface="Times New Roman"/>
                <a:ea typeface="Times New Roman"/>
                <a:cs typeface="Times New Roman"/>
                <a:sym typeface="Times New Roman"/>
              </a:rPr>
              <a:t> to replace the process’ memory space with a new program</a:t>
            </a:r>
            <a:endParaRPr sz="2400">
              <a:solidFill>
                <a:schemeClr val="dk1"/>
              </a:solidFill>
              <a:latin typeface="Times New Roman"/>
              <a:ea typeface="Times New Roman"/>
              <a:cs typeface="Times New Roman"/>
              <a:sym typeface="Times New Roman"/>
            </a:endParaRPr>
          </a:p>
        </p:txBody>
      </p:sp>
      <p:pic>
        <p:nvPicPr>
          <p:cNvPr descr="3" id="304" name="Google Shape;304;p14"/>
          <p:cNvPicPr preferRelativeResize="0"/>
          <p:nvPr/>
        </p:nvPicPr>
        <p:blipFill rotWithShape="1">
          <a:blip r:embed="rId3">
            <a:alphaModFix/>
          </a:blip>
          <a:srcRect b="0" l="0" r="0" t="0"/>
          <a:stretch/>
        </p:blipFill>
        <p:spPr>
          <a:xfrm>
            <a:off x="2965678" y="4804729"/>
            <a:ext cx="6419850" cy="1931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5"/>
          <p:cNvSpPr txBox="1"/>
          <p:nvPr>
            <p:ph type="title"/>
          </p:nvPr>
        </p:nvSpPr>
        <p:spPr>
          <a:xfrm>
            <a:off x="2520950" y="161926"/>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C Program Forking Separate Process</a:t>
            </a:r>
            <a:endParaRPr/>
          </a:p>
        </p:txBody>
      </p:sp>
      <p:pic>
        <p:nvPicPr>
          <p:cNvPr descr="Screen Shot 2012-12-04 at 11.21.10 AM.png" id="310" name="Google Shape;310;p15"/>
          <p:cNvPicPr preferRelativeResize="0"/>
          <p:nvPr/>
        </p:nvPicPr>
        <p:blipFill rotWithShape="1">
          <a:blip r:embed="rId3">
            <a:alphaModFix/>
          </a:blip>
          <a:srcRect b="0" l="0" r="0" t="0"/>
          <a:stretch/>
        </p:blipFill>
        <p:spPr>
          <a:xfrm>
            <a:off x="1890184" y="738190"/>
            <a:ext cx="7561242" cy="5956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6"/>
          <p:cNvSpPr txBox="1"/>
          <p:nvPr>
            <p:ph type="title"/>
          </p:nvPr>
        </p:nvSpPr>
        <p:spPr>
          <a:xfrm>
            <a:off x="2608263" y="115888"/>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solidFill>
                  <a:schemeClr val="accent1"/>
                </a:solidFill>
                <a:latin typeface="Times New Roman"/>
                <a:ea typeface="Times New Roman"/>
                <a:cs typeface="Times New Roman"/>
                <a:sym typeface="Times New Roman"/>
              </a:rPr>
              <a:t>Creating a Separate Process via Windows API</a:t>
            </a:r>
            <a:endParaRPr/>
          </a:p>
        </p:txBody>
      </p:sp>
      <p:pic>
        <p:nvPicPr>
          <p:cNvPr descr="Screen Shot 2012-12-04 at 11.23.48 AM.png" id="316" name="Google Shape;316;p16"/>
          <p:cNvPicPr preferRelativeResize="0"/>
          <p:nvPr/>
        </p:nvPicPr>
        <p:blipFill rotWithShape="1">
          <a:blip r:embed="rId3">
            <a:alphaModFix/>
          </a:blip>
          <a:srcRect b="0" l="0" r="0" t="0"/>
          <a:stretch/>
        </p:blipFill>
        <p:spPr>
          <a:xfrm>
            <a:off x="1796143" y="692150"/>
            <a:ext cx="8229600" cy="6165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ph type="title"/>
          </p:nvPr>
        </p:nvSpPr>
        <p:spPr>
          <a:xfrm>
            <a:off x="1930400" y="657227"/>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Process Termination</a:t>
            </a:r>
            <a:endParaRPr/>
          </a:p>
        </p:txBody>
      </p:sp>
      <p:sp>
        <p:nvSpPr>
          <p:cNvPr id="322" name="Google Shape;322;p17"/>
          <p:cNvSpPr txBox="1"/>
          <p:nvPr>
            <p:ph idx="1" type="body"/>
          </p:nvPr>
        </p:nvSpPr>
        <p:spPr>
          <a:xfrm>
            <a:off x="849086" y="1233489"/>
            <a:ext cx="11342914" cy="542856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latin typeface="Times New Roman"/>
                <a:ea typeface="Times New Roman"/>
                <a:cs typeface="Times New Roman"/>
                <a:sym typeface="Times New Roman"/>
              </a:rPr>
              <a:t>Process executes last statement and then asks the operating system to delete it using the </a:t>
            </a:r>
            <a:r>
              <a:rPr b="1" lang="en-US" sz="2400">
                <a:solidFill>
                  <a:srgbClr val="000000"/>
                </a:solidFill>
                <a:latin typeface="Times New Roman"/>
                <a:ea typeface="Times New Roman"/>
                <a:cs typeface="Times New Roman"/>
                <a:sym typeface="Times New Roman"/>
              </a:rPr>
              <a:t>exit()</a:t>
            </a:r>
            <a:r>
              <a:rPr lang="en-US" sz="2400">
                <a:latin typeface="Times New Roman"/>
                <a:ea typeface="Times New Roman"/>
                <a:cs typeface="Times New Roman"/>
                <a:sym typeface="Times New Roman"/>
              </a:rPr>
              <a:t> system call.</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Returns  status data from child to parent (via </a:t>
            </a:r>
            <a:r>
              <a:rPr b="1" lang="en-US" sz="2400">
                <a:solidFill>
                  <a:srgbClr val="000000"/>
                </a:solidFill>
                <a:latin typeface="Times New Roman"/>
                <a:ea typeface="Times New Roman"/>
                <a:cs typeface="Times New Roman"/>
                <a:sym typeface="Times New Roman"/>
              </a:rPr>
              <a:t>wait()</a:t>
            </a:r>
            <a:r>
              <a:rPr lang="en-US" sz="2400">
                <a:latin typeface="Times New Roman"/>
                <a:ea typeface="Times New Roman"/>
                <a:cs typeface="Times New Roman"/>
                <a:sym typeface="Times New Roman"/>
              </a:rPr>
              <a:t>)</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Process’ resources are deallocated by operating system</a:t>
            </a:r>
            <a:endParaRPr sz="2400">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Parent may terminate the execution of children processes  using the </a:t>
            </a:r>
            <a:r>
              <a:rPr b="1" lang="en-US" sz="2400">
                <a:solidFill>
                  <a:srgbClr val="000000"/>
                </a:solidFill>
                <a:latin typeface="Times New Roman"/>
                <a:ea typeface="Times New Roman"/>
                <a:cs typeface="Times New Roman"/>
                <a:sym typeface="Times New Roman"/>
              </a:rPr>
              <a:t>abort()</a:t>
            </a:r>
            <a:r>
              <a:rPr lang="en-US" sz="2400">
                <a:latin typeface="Times New Roman"/>
                <a:ea typeface="Times New Roman"/>
                <a:cs typeface="Times New Roman"/>
                <a:sym typeface="Times New Roman"/>
              </a:rPr>
              <a:t> system call.  Some reasons for doing so:</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Child has exceeded allocated resources</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Task assigned to child is no longer required</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The parent is exiting and the operating systems does not allow  a child to continue if its parent terminates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328" name="Google Shape;328;p18"/>
          <p:cNvSpPr txBox="1"/>
          <p:nvPr>
            <p:ph idx="1" type="body"/>
          </p:nvPr>
        </p:nvSpPr>
        <p:spPr>
          <a:xfrm>
            <a:off x="881743" y="1404257"/>
            <a:ext cx="11070771" cy="48985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When a process terminates, its resources are deallocated by the operating system. However, its entry in the process table must remain there until the parent calls wait(), because the process table contains the process’s exit status.</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A process that has terminated, but whose parent has not yet called wait(), is known as a </a:t>
            </a:r>
            <a:r>
              <a:rPr b="1" lang="en-US" sz="2400">
                <a:solidFill>
                  <a:schemeClr val="dk1"/>
                </a:solidFill>
                <a:latin typeface="Times New Roman"/>
                <a:ea typeface="Times New Roman"/>
                <a:cs typeface="Times New Roman"/>
                <a:sym typeface="Times New Roman"/>
              </a:rPr>
              <a:t>zombie process</a:t>
            </a:r>
            <a:r>
              <a:rPr lang="en-US" sz="2400">
                <a:solidFill>
                  <a:schemeClr val="dk1"/>
                </a:solidFill>
                <a:latin typeface="Times New Roman"/>
                <a:ea typeface="Times New Roman"/>
                <a:cs typeface="Times New Roman"/>
                <a:sym typeface="Times New Roman"/>
              </a:rPr>
              <a:t>. </a:t>
            </a:r>
            <a:endParaRPr/>
          </a:p>
          <a:p>
            <a:pPr indent="-228600" lvl="2" marL="11430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All processes transition to this state when they terminate, but generally they exist as zombies only brieﬂy. Once the parent calls wait(), the process identiﬁer of the zombie process and its entry in the process table are released.</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 What would happen if a parent did not invoke wait() and instead terminated, thereby leaving its child processes as orphans. Linux and UNIX address this scenario by assigning the init process as the new parent to orphan processes.</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 The init process periodically invokes wait()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9"/>
          <p:cNvSpPr txBox="1"/>
          <p:nvPr>
            <p:ph type="title"/>
          </p:nvPr>
        </p:nvSpPr>
        <p:spPr>
          <a:xfrm>
            <a:off x="1866900" y="631826"/>
            <a:ext cx="76454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Century Gothic"/>
              <a:buNone/>
            </a:pPr>
            <a:r>
              <a:rPr lang="en-US">
                <a:solidFill>
                  <a:schemeClr val="accent1"/>
                </a:solidFill>
              </a:rPr>
              <a:t>Process Scheduling</a:t>
            </a:r>
            <a:endParaRPr/>
          </a:p>
        </p:txBody>
      </p:sp>
      <p:sp>
        <p:nvSpPr>
          <p:cNvPr id="334" name="Google Shape;334;p19"/>
          <p:cNvSpPr txBox="1"/>
          <p:nvPr>
            <p:ph idx="1" type="body"/>
          </p:nvPr>
        </p:nvSpPr>
        <p:spPr>
          <a:xfrm>
            <a:off x="1966914" y="1358900"/>
            <a:ext cx="8840786" cy="39830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Maximize CPU use, quickly switch processes onto CPU for time sharing</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Process scheduler </a:t>
            </a:r>
            <a:r>
              <a:rPr lang="en-US" sz="2400">
                <a:solidFill>
                  <a:schemeClr val="dk1"/>
                </a:solidFill>
                <a:latin typeface="Times New Roman"/>
                <a:ea typeface="Times New Roman"/>
                <a:cs typeface="Times New Roman"/>
                <a:sym typeface="Times New Roman"/>
              </a:rPr>
              <a:t>selects among available processes for next execution on CPU</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Maintains </a:t>
            </a:r>
            <a:r>
              <a:rPr b="1" lang="en-US" sz="2400">
                <a:solidFill>
                  <a:schemeClr val="dk1"/>
                </a:solidFill>
                <a:latin typeface="Times New Roman"/>
                <a:ea typeface="Times New Roman"/>
                <a:cs typeface="Times New Roman"/>
                <a:sym typeface="Times New Roman"/>
              </a:rPr>
              <a:t>scheduling queues </a:t>
            </a:r>
            <a:r>
              <a:rPr lang="en-US" sz="2400">
                <a:solidFill>
                  <a:schemeClr val="dk1"/>
                </a:solidFill>
                <a:latin typeface="Times New Roman"/>
                <a:ea typeface="Times New Roman"/>
                <a:cs typeface="Times New Roman"/>
                <a:sym typeface="Times New Roman"/>
              </a:rPr>
              <a:t>of processes</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Job queue </a:t>
            </a:r>
            <a:r>
              <a:rPr lang="en-US" sz="2400">
                <a:solidFill>
                  <a:schemeClr val="dk1"/>
                </a:solidFill>
                <a:latin typeface="Times New Roman"/>
                <a:ea typeface="Times New Roman"/>
                <a:cs typeface="Times New Roman"/>
                <a:sym typeface="Times New Roman"/>
              </a:rPr>
              <a:t>– set of all processes in the system</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Ready queue </a:t>
            </a:r>
            <a:r>
              <a:rPr lang="en-US" sz="2400">
                <a:solidFill>
                  <a:schemeClr val="dk1"/>
                </a:solidFill>
                <a:latin typeface="Times New Roman"/>
                <a:ea typeface="Times New Roman"/>
                <a:cs typeface="Times New Roman"/>
                <a:sym typeface="Times New Roman"/>
              </a:rPr>
              <a:t>– set of all processes residing in main memory, ready and waiting to execute</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Device queues </a:t>
            </a:r>
            <a:r>
              <a:rPr lang="en-US" sz="2400">
                <a:solidFill>
                  <a:schemeClr val="dk1"/>
                </a:solidFill>
                <a:latin typeface="Times New Roman"/>
                <a:ea typeface="Times New Roman"/>
                <a:cs typeface="Times New Roman"/>
                <a:sym typeface="Times New Roman"/>
              </a:rPr>
              <a:t>– set of processes waiting for an I/O device</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Processes migrate among the various queues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txBox="1"/>
          <p:nvPr>
            <p:ph type="title"/>
          </p:nvPr>
        </p:nvSpPr>
        <p:spPr>
          <a:xfrm>
            <a:off x="1815685" y="594360"/>
            <a:ext cx="8911687" cy="97536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imes New Roman"/>
              <a:buNone/>
            </a:pPr>
            <a:r>
              <a:rPr lang="en-US">
                <a:solidFill>
                  <a:schemeClr val="accent1"/>
                </a:solidFill>
                <a:latin typeface="Times New Roman"/>
                <a:ea typeface="Times New Roman"/>
                <a:cs typeface="Times New Roman"/>
                <a:sym typeface="Times New Roman"/>
              </a:rPr>
              <a:t>Objectives</a:t>
            </a:r>
            <a:endParaRPr sz="2400">
              <a:solidFill>
                <a:schemeClr val="accent1"/>
              </a:solidFill>
              <a:latin typeface="Times New Roman"/>
              <a:ea typeface="Times New Roman"/>
              <a:cs typeface="Times New Roman"/>
              <a:sym typeface="Times New Roman"/>
            </a:endParaRPr>
          </a:p>
        </p:txBody>
      </p:sp>
      <p:sp>
        <p:nvSpPr>
          <p:cNvPr id="179" name="Google Shape;179;p2"/>
          <p:cNvSpPr txBox="1"/>
          <p:nvPr>
            <p:ph idx="1" type="body"/>
          </p:nvPr>
        </p:nvSpPr>
        <p:spPr>
          <a:xfrm>
            <a:off x="626965" y="1379220"/>
            <a:ext cx="10726835" cy="52882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A process (job) is a program in execution. </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 main objective of the process management module of operating system is to manage the process submission to the system in a manner to minimize the idle time of various processors (CPU, I/O processors e.t.c) of the computer system. </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To understand the creation and deletion of processes, scheduling of various system resources to different processes requesting them.</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To describe the various mechanisms for synchronization and communication among processes using shared memory and message passing</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To introduce CPU scheduling, which is the basis for multiprogrammed operating systems</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To describe various CPU-scheduling algorithms and examine the scheduling algorithms of several operating systems</a:t>
            </a:r>
            <a:endParaRPr/>
          </a:p>
          <a:p>
            <a:pPr indent="-203200" lvl="0" marL="342900" rtl="0" algn="l">
              <a:spcBef>
                <a:spcPts val="1000"/>
              </a:spcBef>
              <a:spcAft>
                <a:spcPts val="0"/>
              </a:spcAft>
              <a:buSzPts val="2200"/>
              <a:buNone/>
            </a:pPr>
            <a:r>
              <a:t/>
            </a:r>
            <a:endParaRPr sz="2200">
              <a:latin typeface="Times New Roman"/>
              <a:ea typeface="Times New Roman"/>
              <a:cs typeface="Times New Roman"/>
              <a:sym typeface="Times New Roman"/>
            </a:endParaRPr>
          </a:p>
        </p:txBody>
      </p:sp>
      <p:sp>
        <p:nvSpPr>
          <p:cNvPr id="180" name="Google Shape;180;p2"/>
          <p:cNvSpPr txBox="1"/>
          <p:nvPr/>
        </p:nvSpPr>
        <p:spPr>
          <a:xfrm>
            <a:off x="626965" y="4023360"/>
            <a:ext cx="10546080" cy="2560320"/>
          </a:xfrm>
          <a:prstGeom prst="rect">
            <a:avLst/>
          </a:prstGeom>
          <a:noFill/>
          <a:ln>
            <a:noFill/>
          </a:ln>
        </p:spPr>
        <p:txBody>
          <a:bodyPr anchorCtr="0" anchor="t" bIns="45700" lIns="91425" spcFirstLastPara="1" rIns="91425" wrap="square" tIns="45700">
            <a:normAutofit/>
          </a:bodyPr>
          <a:lstStyle/>
          <a:p>
            <a:pPr indent="-203200" lvl="0" marL="342900" marR="0" rtl="0" algn="l">
              <a:spcBef>
                <a:spcPts val="0"/>
              </a:spcBef>
              <a:spcAft>
                <a:spcPts val="0"/>
              </a:spcAft>
              <a:buClr>
                <a:schemeClr val="accent1"/>
              </a:buClr>
              <a:buSzPts val="2200"/>
              <a:buFont typeface="Noto Sans Symbols"/>
              <a:buNone/>
            </a:pPr>
            <a:r>
              <a:t/>
            </a:r>
            <a:endParaRPr b="0" i="0" sz="2200" u="none" cap="none" strike="noStrike">
              <a:solidFill>
                <a:srgbClr val="3F3F3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0"/>
          <p:cNvSpPr txBox="1"/>
          <p:nvPr>
            <p:ph type="title"/>
          </p:nvPr>
        </p:nvSpPr>
        <p:spPr>
          <a:xfrm>
            <a:off x="2498725" y="236538"/>
            <a:ext cx="7983538" cy="457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Century Gothic"/>
              <a:buNone/>
            </a:pPr>
            <a:r>
              <a:rPr lang="en-US" sz="2400">
                <a:solidFill>
                  <a:schemeClr val="accent1"/>
                </a:solidFill>
              </a:rPr>
              <a:t>Ready Queue And Various I/O Device Queues</a:t>
            </a:r>
            <a:endParaRPr/>
          </a:p>
        </p:txBody>
      </p:sp>
      <p:pic>
        <p:nvPicPr>
          <p:cNvPr id="340" name="Google Shape;340;p20"/>
          <p:cNvPicPr preferRelativeResize="0"/>
          <p:nvPr/>
        </p:nvPicPr>
        <p:blipFill rotWithShape="1">
          <a:blip r:embed="rId3">
            <a:alphaModFix/>
          </a:blip>
          <a:srcRect b="0" l="0" r="0" t="0"/>
          <a:stretch/>
        </p:blipFill>
        <p:spPr>
          <a:xfrm>
            <a:off x="2849880" y="1092851"/>
            <a:ext cx="6494145" cy="5600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2170113" y="551655"/>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Century Gothic"/>
              <a:buNone/>
            </a:pPr>
            <a:r>
              <a:rPr lang="en-US" sz="2800">
                <a:solidFill>
                  <a:schemeClr val="accent1"/>
                </a:solidFill>
              </a:rPr>
              <a:t>Representation of Process Scheduling</a:t>
            </a:r>
            <a:endParaRPr/>
          </a:p>
        </p:txBody>
      </p:sp>
      <p:pic>
        <p:nvPicPr>
          <p:cNvPr descr="3" id="346" name="Google Shape;346;p21"/>
          <p:cNvPicPr preferRelativeResize="0"/>
          <p:nvPr/>
        </p:nvPicPr>
        <p:blipFill rotWithShape="1">
          <a:blip r:embed="rId3">
            <a:alphaModFix/>
          </a:blip>
          <a:srcRect b="0" l="0" r="0" t="0"/>
          <a:stretch/>
        </p:blipFill>
        <p:spPr>
          <a:xfrm>
            <a:off x="3011488" y="1966914"/>
            <a:ext cx="6546850" cy="3781425"/>
          </a:xfrm>
          <a:prstGeom prst="rect">
            <a:avLst/>
          </a:prstGeom>
          <a:noFill/>
          <a:ln>
            <a:noFill/>
          </a:ln>
        </p:spPr>
      </p:pic>
      <p:sp>
        <p:nvSpPr>
          <p:cNvPr id="347" name="Google Shape;347;p21"/>
          <p:cNvSpPr txBox="1"/>
          <p:nvPr/>
        </p:nvSpPr>
        <p:spPr>
          <a:xfrm>
            <a:off x="2332039" y="1303337"/>
            <a:ext cx="7226299" cy="4445001"/>
          </a:xfrm>
          <a:prstGeom prst="rect">
            <a:avLst/>
          </a:prstGeom>
          <a:noFill/>
          <a:ln>
            <a:noFill/>
          </a:ln>
        </p:spPr>
        <p:txBody>
          <a:bodyPr anchorCtr="0" anchor="t" bIns="32000" lIns="64000" spcFirstLastPara="1" rIns="64000" wrap="square" tIns="32000">
            <a:noAutofit/>
          </a:bodyPr>
          <a:lstStyle/>
          <a:p>
            <a:pPr indent="-488950" lvl="0" marL="488950" marR="0" rtl="0" algn="l">
              <a:spcBef>
                <a:spcPts val="0"/>
              </a:spcBef>
              <a:spcAft>
                <a:spcPts val="0"/>
              </a:spcAft>
              <a:buClr>
                <a:srgbClr val="993300"/>
              </a:buClr>
              <a:buSzPts val="1620"/>
              <a:buFont typeface="Arial"/>
              <a:buChar char="●"/>
            </a:pPr>
            <a:r>
              <a:rPr b="1" lang="en-US" sz="1800">
                <a:solidFill>
                  <a:srgbClr val="3366FF"/>
                </a:solidFill>
                <a:latin typeface="Helvetica Neue"/>
                <a:ea typeface="Helvetica Neue"/>
                <a:cs typeface="Helvetica Neue"/>
                <a:sym typeface="Helvetica Neue"/>
              </a:rPr>
              <a:t>Queueing diagram </a:t>
            </a:r>
            <a:r>
              <a:rPr lang="en-US" sz="1800">
                <a:solidFill>
                  <a:schemeClr val="dk1"/>
                </a:solidFill>
                <a:latin typeface="Helvetica Neue"/>
                <a:ea typeface="Helvetica Neue"/>
                <a:cs typeface="Helvetica Neue"/>
                <a:sym typeface="Helvetica Neue"/>
              </a:rPr>
              <a:t>represents queues, resources, flows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2"/>
          <p:cNvSpPr txBox="1"/>
          <p:nvPr>
            <p:ph type="title"/>
          </p:nvPr>
        </p:nvSpPr>
        <p:spPr>
          <a:xfrm>
            <a:off x="1828800" y="627063"/>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Schedulers</a:t>
            </a:r>
            <a:endParaRPr sz="2400">
              <a:solidFill>
                <a:schemeClr val="accent1"/>
              </a:solidFill>
              <a:latin typeface="Times New Roman"/>
              <a:ea typeface="Times New Roman"/>
              <a:cs typeface="Times New Roman"/>
              <a:sym typeface="Times New Roman"/>
            </a:endParaRPr>
          </a:p>
        </p:txBody>
      </p:sp>
      <p:sp>
        <p:nvSpPr>
          <p:cNvPr id="353" name="Google Shape;353;p22"/>
          <p:cNvSpPr txBox="1"/>
          <p:nvPr>
            <p:ph idx="1" type="body"/>
          </p:nvPr>
        </p:nvSpPr>
        <p:spPr>
          <a:xfrm>
            <a:off x="244929" y="1412874"/>
            <a:ext cx="11388271" cy="5445126"/>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1" lang="en-US" sz="2400">
                <a:solidFill>
                  <a:srgbClr val="3366FF"/>
                </a:solidFill>
                <a:latin typeface="Times New Roman"/>
                <a:ea typeface="Times New Roman"/>
                <a:cs typeface="Times New Roman"/>
                <a:sym typeface="Times New Roman"/>
              </a:rPr>
              <a:t>Short-term scheduler  </a:t>
            </a:r>
            <a:r>
              <a:rPr lang="en-US" sz="2400">
                <a:latin typeface="Times New Roman"/>
                <a:ea typeface="Times New Roman"/>
                <a:cs typeface="Times New Roman"/>
                <a:sym typeface="Times New Roman"/>
              </a:rPr>
              <a:t>(or </a:t>
            </a:r>
            <a:r>
              <a:rPr b="1" lang="en-US" sz="2400">
                <a:solidFill>
                  <a:srgbClr val="3366FF"/>
                </a:solidFill>
                <a:latin typeface="Times New Roman"/>
                <a:ea typeface="Times New Roman"/>
                <a:cs typeface="Times New Roman"/>
                <a:sym typeface="Times New Roman"/>
              </a:rPr>
              <a:t>CPU scheduler</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 selects one of the processes from the ready queue and schedules them for execution</a:t>
            </a:r>
            <a:endParaRPr sz="2400">
              <a:solidFill>
                <a:schemeClr val="dk1"/>
              </a:solidFill>
              <a:latin typeface="Times New Roman"/>
              <a:ea typeface="Times New Roman"/>
              <a:cs typeface="Times New Roman"/>
              <a:sym typeface="Times New Roman"/>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Sometimes the only scheduler in a system</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Short-term scheduler is invoked frequently (milliseconds) ⇒ (must be fast)</a:t>
            </a:r>
            <a:endParaRPr/>
          </a:p>
          <a:p>
            <a:pPr indent="-342900" lvl="0" marL="342900" rtl="0" algn="l">
              <a:spcBef>
                <a:spcPts val="1000"/>
              </a:spcBef>
              <a:spcAft>
                <a:spcPts val="0"/>
              </a:spcAft>
              <a:buSzPct val="100000"/>
              <a:buChar char="🠶"/>
            </a:pPr>
            <a:r>
              <a:rPr b="1" lang="en-US" sz="2400">
                <a:solidFill>
                  <a:srgbClr val="3366FF"/>
                </a:solidFill>
                <a:latin typeface="Times New Roman"/>
                <a:ea typeface="Times New Roman"/>
                <a:cs typeface="Times New Roman"/>
                <a:sym typeface="Times New Roman"/>
              </a:rPr>
              <a:t>Long-term scheduler  </a:t>
            </a:r>
            <a:r>
              <a:rPr lang="en-US" sz="2400">
                <a:latin typeface="Times New Roman"/>
                <a:ea typeface="Times New Roman"/>
                <a:cs typeface="Times New Roman"/>
                <a:sym typeface="Times New Roman"/>
              </a:rPr>
              <a:t>(or </a:t>
            </a:r>
            <a:r>
              <a:rPr b="1" lang="en-US" sz="2400">
                <a:solidFill>
                  <a:srgbClr val="3366FF"/>
                </a:solidFill>
                <a:latin typeface="Times New Roman"/>
                <a:ea typeface="Times New Roman"/>
                <a:cs typeface="Times New Roman"/>
                <a:sym typeface="Times New Roman"/>
              </a:rPr>
              <a:t>job scheduler</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selects processes from the storage pool in the secondary memory and loads them into the ready queue in the main memory for execution.</a:t>
            </a:r>
            <a:endParaRPr sz="2400">
              <a:solidFill>
                <a:schemeClr val="dk1"/>
              </a:solidFill>
              <a:latin typeface="Times New Roman"/>
              <a:ea typeface="Times New Roman"/>
              <a:cs typeface="Times New Roman"/>
              <a:sym typeface="Times New Roman"/>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Long-term scheduler is invoked  infrequently (seconds, minutes) ⇒ (may be slow)</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The long-term scheduler controls the </a:t>
            </a:r>
            <a:r>
              <a:rPr b="1" lang="en-US" sz="2400">
                <a:solidFill>
                  <a:srgbClr val="3366FF"/>
                </a:solidFill>
                <a:latin typeface="Times New Roman"/>
                <a:ea typeface="Times New Roman"/>
                <a:cs typeface="Times New Roman"/>
                <a:sym typeface="Times New Roman"/>
              </a:rPr>
              <a:t>degree of multiprogramming</a:t>
            </a:r>
            <a:endParaRPr i="1" sz="2400">
              <a:latin typeface="Times New Roman"/>
              <a:ea typeface="Times New Roman"/>
              <a:cs typeface="Times New Roman"/>
              <a:sym typeface="Times New Roman"/>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Processes can be described as either:</a:t>
            </a:r>
            <a:endParaRPr/>
          </a:p>
          <a:p>
            <a:pPr indent="-285750" lvl="1" marL="742950" rtl="0" algn="l">
              <a:spcBef>
                <a:spcPts val="1000"/>
              </a:spcBef>
              <a:spcAft>
                <a:spcPts val="0"/>
              </a:spcAft>
              <a:buSzPct val="100000"/>
              <a:buChar char="🠶"/>
            </a:pPr>
            <a:r>
              <a:rPr b="1" lang="en-US" sz="2400">
                <a:solidFill>
                  <a:srgbClr val="3366FF"/>
                </a:solidFill>
                <a:latin typeface="Times New Roman"/>
                <a:ea typeface="Times New Roman"/>
                <a:cs typeface="Times New Roman"/>
                <a:sym typeface="Times New Roman"/>
              </a:rPr>
              <a:t>I/O-bound process</a:t>
            </a:r>
            <a:r>
              <a:rPr lang="en-US" sz="2400">
                <a:solidFill>
                  <a:srgbClr val="000000"/>
                </a:solidFi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spends more time doing I/O than computations, many short CPU bursts</a:t>
            </a:r>
            <a:endParaRPr/>
          </a:p>
          <a:p>
            <a:pPr indent="-285750" lvl="1" marL="742950" rtl="0" algn="l">
              <a:spcBef>
                <a:spcPts val="1000"/>
              </a:spcBef>
              <a:spcAft>
                <a:spcPts val="0"/>
              </a:spcAft>
              <a:buSzPct val="100000"/>
              <a:buChar char="🠶"/>
            </a:pPr>
            <a:r>
              <a:rPr b="1" lang="en-US" sz="2400">
                <a:solidFill>
                  <a:srgbClr val="3366FF"/>
                </a:solidFill>
                <a:latin typeface="Times New Roman"/>
                <a:ea typeface="Times New Roman"/>
                <a:cs typeface="Times New Roman"/>
                <a:sym typeface="Times New Roman"/>
              </a:rPr>
              <a:t>CPU-bound process </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spends more time doing computations; few very long CPU bursts</a:t>
            </a:r>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Long-term scheduler strives for good </a:t>
            </a:r>
            <a:r>
              <a:rPr b="1" i="1" lang="en-US" sz="2400">
                <a:solidFill>
                  <a:schemeClr val="dk1"/>
                </a:solidFill>
                <a:latin typeface="Times New Roman"/>
                <a:ea typeface="Times New Roman"/>
                <a:cs typeface="Times New Roman"/>
                <a:sym typeface="Times New Roman"/>
              </a:rPr>
              <a:t>process mix</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3"/>
          <p:cNvSpPr txBox="1"/>
          <p:nvPr>
            <p:ph type="title"/>
          </p:nvPr>
        </p:nvSpPr>
        <p:spPr>
          <a:xfrm>
            <a:off x="1697264" y="646905"/>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Medium Term Scheduling</a:t>
            </a:r>
            <a:endParaRPr/>
          </a:p>
        </p:txBody>
      </p:sp>
      <p:pic>
        <p:nvPicPr>
          <p:cNvPr id="359" name="Google Shape;359;p23"/>
          <p:cNvPicPr preferRelativeResize="0"/>
          <p:nvPr/>
        </p:nvPicPr>
        <p:blipFill rotWithShape="1">
          <a:blip r:embed="rId3">
            <a:alphaModFix/>
          </a:blip>
          <a:srcRect b="0" l="0" r="0" t="0"/>
          <a:stretch/>
        </p:blipFill>
        <p:spPr>
          <a:xfrm>
            <a:off x="1697264" y="3493181"/>
            <a:ext cx="9250748" cy="3364819"/>
          </a:xfrm>
          <a:prstGeom prst="rect">
            <a:avLst/>
          </a:prstGeom>
          <a:noFill/>
          <a:ln>
            <a:noFill/>
          </a:ln>
        </p:spPr>
      </p:pic>
      <p:sp>
        <p:nvSpPr>
          <p:cNvPr id="360" name="Google Shape;360;p23"/>
          <p:cNvSpPr txBox="1"/>
          <p:nvPr/>
        </p:nvSpPr>
        <p:spPr>
          <a:xfrm>
            <a:off x="749300" y="1396999"/>
            <a:ext cx="11252200" cy="1209675"/>
          </a:xfrm>
          <a:prstGeom prst="rect">
            <a:avLst/>
          </a:prstGeom>
          <a:noFill/>
          <a:ln>
            <a:noFill/>
          </a:ln>
        </p:spPr>
        <p:txBody>
          <a:bodyPr anchorCtr="0" anchor="t" bIns="32000" lIns="64000" spcFirstLastPara="1" rIns="64000" wrap="square" tIns="32000">
            <a:noAutofit/>
          </a:bodyPr>
          <a:lstStyle/>
          <a:p>
            <a:pPr indent="-488950" lvl="0" marL="488950" marR="0" rtl="0" algn="l">
              <a:spcBef>
                <a:spcPts val="0"/>
              </a:spcBef>
              <a:spcAft>
                <a:spcPts val="0"/>
              </a:spcAft>
              <a:buClr>
                <a:srgbClr val="993300"/>
              </a:buClr>
              <a:buSzPts val="1980"/>
              <a:buFont typeface="Arial"/>
              <a:buChar char="●"/>
            </a:pPr>
            <a:r>
              <a:rPr b="1" lang="en-US" sz="2200">
                <a:solidFill>
                  <a:srgbClr val="3366FF"/>
                </a:solidFill>
                <a:latin typeface="Times New Roman"/>
                <a:ea typeface="Times New Roman"/>
                <a:cs typeface="Times New Roman"/>
                <a:sym typeface="Times New Roman"/>
              </a:rPr>
              <a:t>Medium-term scheduler  </a:t>
            </a:r>
            <a:r>
              <a:rPr lang="en-US" sz="2200">
                <a:solidFill>
                  <a:schemeClr val="dk1"/>
                </a:solidFill>
                <a:latin typeface="Times New Roman"/>
                <a:ea typeface="Times New Roman"/>
                <a:cs typeface="Times New Roman"/>
                <a:sym typeface="Times New Roman"/>
              </a:rPr>
              <a:t>can be added if degree of multiple programming needs to decrease</a:t>
            </a:r>
            <a:endParaRPr/>
          </a:p>
          <a:p>
            <a:pPr indent="-407988" lvl="1" marL="1060450" marR="0" rtl="0" algn="l">
              <a:spcBef>
                <a:spcPts val="770"/>
              </a:spcBef>
              <a:spcAft>
                <a:spcPts val="0"/>
              </a:spcAft>
              <a:buClr>
                <a:srgbClr val="CC6600"/>
              </a:buClr>
              <a:buSzPts val="1760"/>
              <a:buFont typeface="Arial"/>
              <a:buChar char="●"/>
            </a:pPr>
            <a:r>
              <a:rPr b="0" i="0" lang="en-US" sz="2200" u="none" cap="none" strike="noStrike">
                <a:solidFill>
                  <a:schemeClr val="dk1"/>
                </a:solidFill>
                <a:latin typeface="Times New Roman"/>
                <a:ea typeface="Times New Roman"/>
                <a:cs typeface="Times New Roman"/>
                <a:sym typeface="Times New Roman"/>
              </a:rPr>
              <a:t>Remove process from memory, store on disk, bring back in from disk to continue execution: </a:t>
            </a:r>
            <a:r>
              <a:rPr b="1" i="0" lang="en-US" sz="2200" u="none" cap="none" strike="noStrike">
                <a:solidFill>
                  <a:srgbClr val="3366FF"/>
                </a:solidFill>
                <a:latin typeface="Times New Roman"/>
                <a:ea typeface="Times New Roman"/>
                <a:cs typeface="Times New Roman"/>
                <a:sym typeface="Times New Roman"/>
              </a:rPr>
              <a:t>swapping</a:t>
            </a:r>
            <a:endParaRPr/>
          </a:p>
          <a:p>
            <a:pPr indent="-407988" lvl="1" marL="1060450" marR="0" rtl="0" algn="l">
              <a:spcBef>
                <a:spcPts val="770"/>
              </a:spcBef>
              <a:spcAft>
                <a:spcPts val="0"/>
              </a:spcAft>
              <a:buClr>
                <a:srgbClr val="CC6600"/>
              </a:buClr>
              <a:buSzPts val="1760"/>
              <a:buFont typeface="Arial"/>
              <a:buChar char="●"/>
            </a:pPr>
            <a:r>
              <a:rPr b="0" i="0" lang="en-US" sz="2200" u="none" cap="none" strike="noStrike">
                <a:solidFill>
                  <a:schemeClr val="dk1"/>
                </a:solidFill>
                <a:latin typeface="Times New Roman"/>
                <a:ea typeface="Times New Roman"/>
                <a:cs typeface="Times New Roman"/>
                <a:sym typeface="Times New Roman"/>
              </a:rPr>
              <a:t>Swapping is also useful to improve the mix of I/O bound and CPU bound processes in the memory</a:t>
            </a:r>
            <a:endParaRPr b="1" i="0" sz="2200" u="none" cap="none" strike="noStrike">
              <a:solidFill>
                <a:srgbClr val="3366FF"/>
              </a:solidFill>
              <a:latin typeface="Times New Roman"/>
              <a:ea typeface="Times New Roman"/>
              <a:cs typeface="Times New Roman"/>
              <a:sym typeface="Times New Roman"/>
            </a:endParaRPr>
          </a:p>
          <a:p>
            <a:pPr indent="-363220" lvl="0" marL="488950" marR="0" rtl="0" algn="l">
              <a:spcBef>
                <a:spcPts val="770"/>
              </a:spcBef>
              <a:spcAft>
                <a:spcPts val="0"/>
              </a:spcAft>
              <a:buClr>
                <a:srgbClr val="993300"/>
              </a:buClr>
              <a:buSzPts val="1980"/>
              <a:buFont typeface="Arial"/>
              <a:buNone/>
            </a:pPr>
            <a:r>
              <a:t/>
            </a:r>
            <a:endParaRPr sz="2200">
              <a:solidFill>
                <a:schemeClr val="dk1"/>
              </a:solidFill>
              <a:latin typeface="Times New Roman"/>
              <a:ea typeface="Times New Roman"/>
              <a:cs typeface="Times New Roman"/>
              <a:sym typeface="Times New Roman"/>
            </a:endParaRPr>
          </a:p>
          <a:p>
            <a:pPr indent="-386080" lvl="0" marL="488950" marR="0" rtl="0" algn="l">
              <a:spcBef>
                <a:spcPts val="630"/>
              </a:spcBef>
              <a:spcAft>
                <a:spcPts val="0"/>
              </a:spcAft>
              <a:buClr>
                <a:srgbClr val="993300"/>
              </a:buClr>
              <a:buSzPts val="1620"/>
              <a:buFont typeface="Arial"/>
              <a:buNone/>
            </a:pPr>
            <a:r>
              <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4"/>
          <p:cNvSpPr txBox="1"/>
          <p:nvPr>
            <p:ph type="title"/>
          </p:nvPr>
        </p:nvSpPr>
        <p:spPr>
          <a:xfrm>
            <a:off x="1676400" y="593726"/>
            <a:ext cx="7848600" cy="576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CPU Scheduler</a:t>
            </a:r>
            <a:endParaRPr/>
          </a:p>
        </p:txBody>
      </p:sp>
      <p:sp>
        <p:nvSpPr>
          <p:cNvPr id="367" name="Google Shape;367;p24"/>
          <p:cNvSpPr txBox="1"/>
          <p:nvPr>
            <p:ph idx="1" type="body"/>
          </p:nvPr>
        </p:nvSpPr>
        <p:spPr>
          <a:xfrm>
            <a:off x="1094014" y="1371600"/>
            <a:ext cx="10580915" cy="5486400"/>
          </a:xfrm>
          <a:prstGeom prst="rect">
            <a:avLst/>
          </a:prstGeom>
          <a:noFill/>
          <a:ln>
            <a:noFill/>
          </a:ln>
        </p:spPr>
        <p:txBody>
          <a:bodyPr anchorCtr="0" anchor="t" bIns="45700" lIns="91425" spcFirstLastPara="1" rIns="91425" wrap="square" tIns="45700">
            <a:normAutofit lnSpcReduction="10000"/>
          </a:bodyPr>
          <a:lstStyle/>
          <a:p>
            <a:pPr indent="-342815" lvl="0" marL="342815" rtl="0" algn="l">
              <a:spcBef>
                <a:spcPts val="0"/>
              </a:spcBef>
              <a:spcAft>
                <a:spcPts val="0"/>
              </a:spcAft>
              <a:buSzPts val="2200"/>
              <a:buFont typeface="Arial"/>
              <a:buChar char="●"/>
            </a:pPr>
            <a:r>
              <a:rPr b="1" lang="en-US" sz="2200">
                <a:solidFill>
                  <a:schemeClr val="dk1"/>
                </a:solidFill>
                <a:latin typeface="Times New Roman"/>
                <a:ea typeface="Times New Roman"/>
                <a:cs typeface="Times New Roman"/>
                <a:sym typeface="Times New Roman"/>
              </a:rPr>
              <a:t>Short-term scheduler </a:t>
            </a:r>
            <a:r>
              <a:rPr lang="en-US" sz="2200">
                <a:solidFill>
                  <a:schemeClr val="dk1"/>
                </a:solidFill>
                <a:latin typeface="Times New Roman"/>
                <a:ea typeface="Times New Roman"/>
                <a:cs typeface="Times New Roman"/>
                <a:sym typeface="Times New Roman"/>
              </a:rPr>
              <a:t>selects from among the processes in ready queue, and allocates the CPU to one of them</a:t>
            </a:r>
            <a:endParaRPr/>
          </a:p>
          <a:p>
            <a:pPr indent="-285680" lvl="1" marL="742765" rtl="0" algn="l">
              <a:spcBef>
                <a:spcPts val="1000"/>
              </a:spcBef>
              <a:spcAft>
                <a:spcPts val="0"/>
              </a:spcAft>
              <a:buSzPts val="2200"/>
              <a:buFont typeface="Arial"/>
              <a:buChar char="●"/>
            </a:pPr>
            <a:r>
              <a:rPr lang="en-US" sz="2200">
                <a:solidFill>
                  <a:schemeClr val="dk1"/>
                </a:solidFill>
                <a:latin typeface="Times New Roman"/>
                <a:ea typeface="Times New Roman"/>
                <a:cs typeface="Times New Roman"/>
                <a:sym typeface="Times New Roman"/>
              </a:rPr>
              <a:t>Queue may be ordered in various ways</a:t>
            </a:r>
            <a:endParaRPr/>
          </a:p>
          <a:p>
            <a:pPr indent="-342815" lvl="0" marL="342815" rtl="0" algn="l">
              <a:spcBef>
                <a:spcPts val="1000"/>
              </a:spcBef>
              <a:spcAft>
                <a:spcPts val="0"/>
              </a:spcAft>
              <a:buSzPts val="2200"/>
              <a:buFont typeface="Arial"/>
              <a:buChar char="●"/>
            </a:pPr>
            <a:r>
              <a:rPr lang="en-US" sz="2200">
                <a:solidFill>
                  <a:schemeClr val="dk1"/>
                </a:solidFill>
                <a:latin typeface="Times New Roman"/>
                <a:ea typeface="Times New Roman"/>
                <a:cs typeface="Times New Roman"/>
                <a:sym typeface="Times New Roman"/>
              </a:rPr>
              <a:t>CPU scheduling decisions may take place when a process:</a:t>
            </a:r>
            <a:endParaRPr/>
          </a:p>
          <a:p>
            <a:pPr indent="-342815" lvl="1" marL="799900" rtl="0" algn="l">
              <a:spcBef>
                <a:spcPts val="1000"/>
              </a:spcBef>
              <a:spcAft>
                <a:spcPts val="0"/>
              </a:spcAft>
              <a:buSzPts val="2200"/>
              <a:buNone/>
            </a:pPr>
            <a:r>
              <a:rPr lang="en-US" sz="2200">
                <a:solidFill>
                  <a:schemeClr val="dk1"/>
                </a:solidFill>
                <a:latin typeface="Times New Roman"/>
                <a:ea typeface="Times New Roman"/>
                <a:cs typeface="Times New Roman"/>
                <a:sym typeface="Times New Roman"/>
              </a:rPr>
              <a:t>1.	Switches from running to waiting state</a:t>
            </a:r>
            <a:endParaRPr/>
          </a:p>
          <a:p>
            <a:pPr indent="-342815" lvl="1" marL="799900" rtl="0" algn="l">
              <a:spcBef>
                <a:spcPts val="1000"/>
              </a:spcBef>
              <a:spcAft>
                <a:spcPts val="0"/>
              </a:spcAft>
              <a:buSzPts val="2200"/>
              <a:buNone/>
            </a:pPr>
            <a:r>
              <a:rPr lang="en-US" sz="2200">
                <a:solidFill>
                  <a:schemeClr val="dk1"/>
                </a:solidFill>
                <a:latin typeface="Times New Roman"/>
                <a:ea typeface="Times New Roman"/>
                <a:cs typeface="Times New Roman"/>
                <a:sym typeface="Times New Roman"/>
              </a:rPr>
              <a:t>2.	Switches from running to ready state</a:t>
            </a:r>
            <a:endParaRPr/>
          </a:p>
          <a:p>
            <a:pPr indent="-342815" lvl="1" marL="799900" rtl="0" algn="l">
              <a:spcBef>
                <a:spcPts val="1000"/>
              </a:spcBef>
              <a:spcAft>
                <a:spcPts val="0"/>
              </a:spcAft>
              <a:buSzPts val="2200"/>
              <a:buNone/>
            </a:pPr>
            <a:r>
              <a:rPr lang="en-US" sz="2200">
                <a:solidFill>
                  <a:schemeClr val="dk1"/>
                </a:solidFill>
                <a:latin typeface="Times New Roman"/>
                <a:ea typeface="Times New Roman"/>
                <a:cs typeface="Times New Roman"/>
                <a:sym typeface="Times New Roman"/>
              </a:rPr>
              <a:t>3.	Switches from waiting to ready</a:t>
            </a:r>
            <a:endParaRPr/>
          </a:p>
          <a:p>
            <a:pPr indent="-342815" lvl="1" marL="799900" rtl="0" algn="l">
              <a:spcBef>
                <a:spcPts val="1000"/>
              </a:spcBef>
              <a:spcAft>
                <a:spcPts val="0"/>
              </a:spcAft>
              <a:buSzPts val="2200"/>
              <a:buFont typeface="Arial"/>
              <a:buAutoNum type="arabicPeriod" startAt="4"/>
            </a:pPr>
            <a:r>
              <a:rPr lang="en-US" sz="2200">
                <a:solidFill>
                  <a:schemeClr val="dk1"/>
                </a:solidFill>
                <a:latin typeface="Times New Roman"/>
                <a:ea typeface="Times New Roman"/>
                <a:cs typeface="Times New Roman"/>
                <a:sym typeface="Times New Roman"/>
              </a:rPr>
              <a:t>Terminates</a:t>
            </a:r>
            <a:endParaRPr/>
          </a:p>
          <a:p>
            <a:pPr indent="-342815" lvl="0" marL="342815" rtl="0" algn="l">
              <a:spcBef>
                <a:spcPts val="1000"/>
              </a:spcBef>
              <a:spcAft>
                <a:spcPts val="0"/>
              </a:spcAft>
              <a:buSzPts val="2200"/>
              <a:buFont typeface="Arial"/>
              <a:buChar char="●"/>
            </a:pPr>
            <a:r>
              <a:rPr lang="en-US" sz="2200">
                <a:solidFill>
                  <a:schemeClr val="dk1"/>
                </a:solidFill>
                <a:latin typeface="Times New Roman"/>
                <a:ea typeface="Times New Roman"/>
                <a:cs typeface="Times New Roman"/>
                <a:sym typeface="Times New Roman"/>
              </a:rPr>
              <a:t>Scheduling under 1 and 4 is </a:t>
            </a:r>
            <a:r>
              <a:rPr b="1" lang="en-US" sz="2200">
                <a:solidFill>
                  <a:schemeClr val="dk1"/>
                </a:solidFill>
                <a:latin typeface="Times New Roman"/>
                <a:ea typeface="Times New Roman"/>
                <a:cs typeface="Times New Roman"/>
                <a:sym typeface="Times New Roman"/>
              </a:rPr>
              <a:t>non-preemptive</a:t>
            </a:r>
            <a:endParaRPr/>
          </a:p>
          <a:p>
            <a:pPr indent="-342815" lvl="0" marL="342815" rtl="0" algn="l">
              <a:spcBef>
                <a:spcPts val="1000"/>
              </a:spcBef>
              <a:spcAft>
                <a:spcPts val="0"/>
              </a:spcAft>
              <a:buSzPts val="2200"/>
              <a:buFont typeface="Arial"/>
              <a:buChar char="●"/>
            </a:pPr>
            <a:r>
              <a:rPr lang="en-US" sz="2200">
                <a:solidFill>
                  <a:schemeClr val="dk1"/>
                </a:solidFill>
                <a:latin typeface="Times New Roman"/>
                <a:ea typeface="Times New Roman"/>
                <a:cs typeface="Times New Roman"/>
                <a:sym typeface="Times New Roman"/>
              </a:rPr>
              <a:t>All other scheduling is </a:t>
            </a:r>
            <a:r>
              <a:rPr b="1" lang="en-US" sz="2200">
                <a:solidFill>
                  <a:schemeClr val="dk1"/>
                </a:solidFill>
                <a:latin typeface="Times New Roman"/>
                <a:ea typeface="Times New Roman"/>
                <a:cs typeface="Times New Roman"/>
                <a:sym typeface="Times New Roman"/>
              </a:rPr>
              <a:t>preemptive</a:t>
            </a:r>
            <a:endParaRPr/>
          </a:p>
          <a:p>
            <a:pPr indent="-285680" lvl="1" marL="742765" rtl="0" algn="l">
              <a:spcBef>
                <a:spcPts val="1000"/>
              </a:spcBef>
              <a:spcAft>
                <a:spcPts val="0"/>
              </a:spcAft>
              <a:buSzPts val="2200"/>
              <a:buFont typeface="Arial"/>
              <a:buChar char="●"/>
            </a:pPr>
            <a:r>
              <a:rPr lang="en-US" sz="2200">
                <a:solidFill>
                  <a:schemeClr val="dk1"/>
                </a:solidFill>
                <a:latin typeface="Times New Roman"/>
                <a:ea typeface="Times New Roman"/>
                <a:cs typeface="Times New Roman"/>
                <a:sym typeface="Times New Roman"/>
              </a:rPr>
              <a:t>Consider access to shared data</a:t>
            </a:r>
            <a:endParaRPr/>
          </a:p>
          <a:p>
            <a:pPr indent="-285680" lvl="1" marL="742765" rtl="0" algn="l">
              <a:spcBef>
                <a:spcPts val="1000"/>
              </a:spcBef>
              <a:spcAft>
                <a:spcPts val="0"/>
              </a:spcAft>
              <a:buSzPts val="2200"/>
              <a:buFont typeface="Arial"/>
              <a:buChar char="●"/>
            </a:pPr>
            <a:r>
              <a:rPr lang="en-US" sz="2200">
                <a:solidFill>
                  <a:schemeClr val="dk1"/>
                </a:solidFill>
                <a:latin typeface="Times New Roman"/>
                <a:ea typeface="Times New Roman"/>
                <a:cs typeface="Times New Roman"/>
                <a:sym typeface="Times New Roman"/>
              </a:rPr>
              <a:t>Consider preemption while in kernel mode</a:t>
            </a:r>
            <a:endParaRPr/>
          </a:p>
          <a:p>
            <a:pPr indent="-285680" lvl="1" marL="742765" rtl="0" algn="l">
              <a:spcBef>
                <a:spcPts val="1000"/>
              </a:spcBef>
              <a:spcAft>
                <a:spcPts val="0"/>
              </a:spcAft>
              <a:buSzPts val="2400"/>
              <a:buFont typeface="Arial"/>
              <a:buChar char="●"/>
            </a:pPr>
            <a:r>
              <a:rPr lang="en-US" sz="2400">
                <a:solidFill>
                  <a:schemeClr val="dk1"/>
                </a:solidFill>
                <a:latin typeface="Times New Roman"/>
                <a:ea typeface="Times New Roman"/>
                <a:cs typeface="Times New Roman"/>
                <a:sym typeface="Times New Roman"/>
              </a:rPr>
              <a:t>Consider interrupts occurring during crucial OS activities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511763" y="3473223"/>
            <a:ext cx="8229600" cy="5762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Dispatcher</a:t>
            </a:r>
            <a:endParaRPr sz="2800">
              <a:solidFill>
                <a:schemeClr val="accent1"/>
              </a:solidFill>
              <a:latin typeface="Times New Roman"/>
              <a:ea typeface="Times New Roman"/>
              <a:cs typeface="Times New Roman"/>
              <a:sym typeface="Times New Roman"/>
            </a:endParaRPr>
          </a:p>
        </p:txBody>
      </p:sp>
      <p:sp>
        <p:nvSpPr>
          <p:cNvPr id="374" name="Google Shape;374;p25"/>
          <p:cNvSpPr txBox="1"/>
          <p:nvPr>
            <p:ph idx="1" type="body"/>
          </p:nvPr>
        </p:nvSpPr>
        <p:spPr>
          <a:xfrm>
            <a:off x="381135" y="4049486"/>
            <a:ext cx="11310122" cy="280851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Dispatcher module gives control of the CPU to the process selected by the short-term scheduler; this involves: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switching context</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switching to user mode</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jumping to the proper location in the user program to restart that program</a:t>
            </a:r>
            <a:endParaRPr sz="2200">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Dispatch latency </a:t>
            </a:r>
            <a:r>
              <a:rPr lang="en-US" sz="2200">
                <a:solidFill>
                  <a:schemeClr val="dk1"/>
                </a:solidFill>
                <a:latin typeface="Times New Roman"/>
                <a:ea typeface="Times New Roman"/>
                <a:cs typeface="Times New Roman"/>
                <a:sym typeface="Times New Roman"/>
              </a:rPr>
              <a:t>– time it takes for the dispatcher to stop one process and start another running</a:t>
            </a:r>
            <a:endParaRPr/>
          </a:p>
        </p:txBody>
      </p:sp>
      <p:sp>
        <p:nvSpPr>
          <p:cNvPr id="375" name="Google Shape;375;p25"/>
          <p:cNvSpPr/>
          <p:nvPr/>
        </p:nvSpPr>
        <p:spPr>
          <a:xfrm>
            <a:off x="511775" y="-285748"/>
            <a:ext cx="11680200" cy="36042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0" lvl="0" marL="457200" marR="0" rtl="0" algn="l">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Under non-preemptive scheduling, once the CPU has been allocated to a process, the process</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keeps the CPU until it releases the CPU either by terminating or by switching to the</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waiting state. </a:t>
            </a:r>
            <a:endParaRPr/>
          </a:p>
          <a:p>
            <a:pPr indent="-203200" lvl="0" marL="342900" marR="0" rtl="0" algn="l">
              <a:spcBef>
                <a:spcPts val="0"/>
              </a:spcBef>
              <a:spcAft>
                <a:spcPts val="0"/>
              </a:spcAft>
              <a:buClr>
                <a:schemeClr val="dk1"/>
              </a:buClr>
              <a:buSzPts val="2200"/>
              <a:buFont typeface="Arial"/>
              <a:buNone/>
            </a:pPr>
            <a:r>
              <a:t/>
            </a:r>
            <a:endParaRPr sz="22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This scheduling method was used by Microsoft Windows 3.x. Windows 95 introduced preemptive scheduling, and all subsequent versions of Windows operating systems have used preemptive scheduling.</a:t>
            </a:r>
            <a:endParaRPr/>
          </a:p>
          <a:p>
            <a:pPr indent="-203200" lvl="0" marL="342900" marR="0" rtl="0" algn="l">
              <a:spcBef>
                <a:spcPts val="0"/>
              </a:spcBef>
              <a:spcAft>
                <a:spcPts val="0"/>
              </a:spcAft>
              <a:buClr>
                <a:schemeClr val="dk1"/>
              </a:buClr>
              <a:buSzPts val="2200"/>
              <a:buFont typeface="Arial"/>
              <a:buNone/>
            </a:pPr>
            <a:r>
              <a:t/>
            </a:r>
            <a:endParaRPr sz="22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 Preemptive scheduling can result in race conditions when data are shared among several processes.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ph type="title"/>
          </p:nvPr>
        </p:nvSpPr>
        <p:spPr>
          <a:xfrm>
            <a:off x="1752600" y="669926"/>
            <a:ext cx="7696200" cy="576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Scheduling Criteria</a:t>
            </a:r>
            <a:endParaRPr/>
          </a:p>
        </p:txBody>
      </p:sp>
      <p:sp>
        <p:nvSpPr>
          <p:cNvPr id="382" name="Google Shape;382;p26"/>
          <p:cNvSpPr txBox="1"/>
          <p:nvPr>
            <p:ph idx="1" type="body"/>
          </p:nvPr>
        </p:nvSpPr>
        <p:spPr>
          <a:xfrm>
            <a:off x="449035" y="1246188"/>
            <a:ext cx="6800851" cy="561181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en-US" sz="2400">
                <a:solidFill>
                  <a:schemeClr val="dk1"/>
                </a:solidFill>
                <a:latin typeface="Times New Roman"/>
                <a:ea typeface="Times New Roman"/>
                <a:cs typeface="Times New Roman"/>
                <a:sym typeface="Times New Roman"/>
              </a:rPr>
              <a:t>CPU utilization </a:t>
            </a:r>
            <a:r>
              <a:rPr lang="en-US" sz="2400">
                <a:solidFill>
                  <a:schemeClr val="dk1"/>
                </a:solidFill>
                <a:latin typeface="Times New Roman"/>
                <a:ea typeface="Times New Roman"/>
                <a:cs typeface="Times New Roman"/>
                <a:sym typeface="Times New Roman"/>
              </a:rPr>
              <a:t>– keep the CPU as busy as possible</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Throughput</a:t>
            </a:r>
            <a:r>
              <a:rPr lang="en-US" sz="2400">
                <a:solidFill>
                  <a:schemeClr val="dk1"/>
                </a:solidFill>
                <a:latin typeface="Times New Roman"/>
                <a:ea typeface="Times New Roman"/>
                <a:cs typeface="Times New Roman"/>
                <a:sym typeface="Times New Roman"/>
              </a:rPr>
              <a:t> – # of processes that complete their execution per time unit</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Turnaround time </a:t>
            </a:r>
            <a:r>
              <a:rPr lang="en-US" sz="2400">
                <a:solidFill>
                  <a:schemeClr val="dk1"/>
                </a:solidFill>
                <a:latin typeface="Times New Roman"/>
                <a:ea typeface="Times New Roman"/>
                <a:cs typeface="Times New Roman"/>
                <a:sym typeface="Times New Roman"/>
              </a:rPr>
              <a:t>– amount of time to execute a particular process</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Waiting time </a:t>
            </a:r>
            <a:r>
              <a:rPr lang="en-US" sz="2400">
                <a:solidFill>
                  <a:schemeClr val="dk1"/>
                </a:solidFill>
                <a:latin typeface="Times New Roman"/>
                <a:ea typeface="Times New Roman"/>
                <a:cs typeface="Times New Roman"/>
                <a:sym typeface="Times New Roman"/>
              </a:rPr>
              <a:t>– amount of time a process has been waiting in the ready queue</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Response time </a:t>
            </a:r>
            <a:r>
              <a:rPr lang="en-US" sz="2400">
                <a:solidFill>
                  <a:schemeClr val="dk1"/>
                </a:solidFill>
                <a:latin typeface="Times New Roman"/>
                <a:ea typeface="Times New Roman"/>
                <a:cs typeface="Times New Roman"/>
                <a:sym typeface="Times New Roman"/>
              </a:rPr>
              <a:t>– amount of time it takes from when a request was submitted until the first response is produced, not output  (for time-sharing environment)</a:t>
            </a:r>
            <a:endParaRPr/>
          </a:p>
          <a:p>
            <a:pPr indent="-190500" lvl="0" marL="342900" rtl="0" algn="l">
              <a:spcBef>
                <a:spcPts val="1000"/>
              </a:spcBef>
              <a:spcAft>
                <a:spcPts val="0"/>
              </a:spcAft>
              <a:buSzPts val="2400"/>
              <a:buNone/>
            </a:pPr>
            <a:r>
              <a:t/>
            </a:r>
            <a:endParaRPr sz="2400">
              <a:latin typeface="Times New Roman"/>
              <a:ea typeface="Times New Roman"/>
              <a:cs typeface="Times New Roman"/>
              <a:sym typeface="Times New Roman"/>
            </a:endParaRPr>
          </a:p>
        </p:txBody>
      </p:sp>
      <p:sp>
        <p:nvSpPr>
          <p:cNvPr id="383" name="Google Shape;383;p26"/>
          <p:cNvSpPr/>
          <p:nvPr/>
        </p:nvSpPr>
        <p:spPr>
          <a:xfrm>
            <a:off x="7331529" y="1894569"/>
            <a:ext cx="4860471" cy="32316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accent1"/>
                </a:solidFill>
                <a:latin typeface="Times New Roman"/>
                <a:ea typeface="Times New Roman"/>
                <a:cs typeface="Times New Roman"/>
                <a:sym typeface="Times New Roman"/>
              </a:rPr>
              <a:t>Scheduling Algorithm Optimization Criteria</a:t>
            </a:r>
            <a:endParaRPr sz="3200">
              <a:solidFill>
                <a:schemeClr val="dk1"/>
              </a:solidFill>
              <a:latin typeface="Times New Roman"/>
              <a:ea typeface="Times New Roman"/>
              <a:cs typeface="Times New Roman"/>
              <a:sym typeface="Times New Roman"/>
            </a:endParaRPr>
          </a:p>
          <a:p>
            <a:pPr indent="0" lvl="1" marL="45720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Max CPU utilization</a:t>
            </a:r>
            <a:endParaRPr/>
          </a:p>
          <a:p>
            <a:pPr indent="0" lvl="1" marL="45720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Max throughput</a:t>
            </a:r>
            <a:endParaRPr/>
          </a:p>
          <a:p>
            <a:pPr indent="0" lvl="1" marL="45720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Min turnaround time </a:t>
            </a:r>
            <a:endParaRPr/>
          </a:p>
          <a:p>
            <a:pPr indent="0" lvl="1" marL="45720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Min waiting time </a:t>
            </a:r>
            <a:endParaRPr/>
          </a:p>
          <a:p>
            <a:pPr indent="0" lvl="1" marL="45720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Min response time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7"/>
          <p:cNvSpPr txBox="1"/>
          <p:nvPr>
            <p:ph type="title"/>
          </p:nvPr>
        </p:nvSpPr>
        <p:spPr>
          <a:xfrm>
            <a:off x="1962831" y="660174"/>
            <a:ext cx="7997825"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First- Come, First-Served (FCFS) Scheduling</a:t>
            </a:r>
            <a:endParaRPr/>
          </a:p>
        </p:txBody>
      </p:sp>
      <p:sp>
        <p:nvSpPr>
          <p:cNvPr id="390" name="Google Shape;390;p27"/>
          <p:cNvSpPr txBox="1"/>
          <p:nvPr>
            <p:ph idx="1" type="body"/>
          </p:nvPr>
        </p:nvSpPr>
        <p:spPr>
          <a:xfrm>
            <a:off x="386374" y="1250950"/>
            <a:ext cx="10464300" cy="52479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600"/>
              <a:buNone/>
            </a:pPr>
            <a:r>
              <a:rPr lang="en-US" sz="1600"/>
              <a:t>	</a:t>
            </a:r>
            <a:r>
              <a:rPr lang="en-US" sz="2400">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Process</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Burst Time	</a:t>
            </a:r>
            <a:endParaRPr/>
          </a:p>
          <a:p>
            <a:pPr indent="-342900" lvl="0" marL="342900" rtl="0" algn="l">
              <a:lnSpc>
                <a:spcPct val="90000"/>
              </a:lnSpc>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24</a:t>
            </a:r>
            <a:endParaRPr/>
          </a:p>
          <a:p>
            <a:pPr indent="-342900" lvl="0" marL="342900" rtl="0" algn="l">
              <a:lnSpc>
                <a:spcPct val="90000"/>
              </a:lnSpc>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3</a:t>
            </a:r>
            <a:endParaRPr/>
          </a:p>
          <a:p>
            <a:pPr indent="-342900" lvl="0" marL="342900" rtl="0" algn="l">
              <a:lnSpc>
                <a:spcPct val="90000"/>
              </a:lnSpc>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	 		</a:t>
            </a:r>
            <a:r>
              <a:rPr lang="en-US" sz="2400">
                <a:solidFill>
                  <a:schemeClr val="dk1"/>
                </a:solidFill>
                <a:latin typeface="Times New Roman"/>
                <a:ea typeface="Times New Roman"/>
                <a:cs typeface="Times New Roman"/>
                <a:sym typeface="Times New Roman"/>
              </a:rPr>
              <a:t>3</a:t>
            </a:r>
            <a:r>
              <a:rPr baseline="-25000" i="1" lang="en-US" sz="2400">
                <a:solidFill>
                  <a:schemeClr val="dk1"/>
                </a:solidFill>
                <a:latin typeface="Times New Roman"/>
                <a:ea typeface="Times New Roman"/>
                <a:cs typeface="Times New Roman"/>
                <a:sym typeface="Times New Roman"/>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396" name="Google Shape;396;p28"/>
          <p:cNvSpPr txBox="1"/>
          <p:nvPr>
            <p:ph idx="1" type="body"/>
          </p:nvPr>
        </p:nvSpPr>
        <p:spPr>
          <a:xfrm>
            <a:off x="2351314" y="1905000"/>
            <a:ext cx="9153298" cy="4006222"/>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Suppose that the processes arrive in the order: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  </a:t>
            </a:r>
            <a:br>
              <a:rPr baseline="-25000" i="1"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Gantt Chart for the schedule is:</a:t>
            </a: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Waiting time for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 0;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 24;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 </a:t>
            </a:r>
            <a:r>
              <a:rPr lang="en-US" sz="2400">
                <a:solidFill>
                  <a:schemeClr val="dk1"/>
                </a:solidFill>
                <a:latin typeface="Times New Roman"/>
                <a:ea typeface="Times New Roman"/>
                <a:cs typeface="Times New Roman"/>
                <a:sym typeface="Times New Roman"/>
              </a:rPr>
              <a:t>= 27</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Average waiting time:  (0 + 24 + 27)/3 = 17</a:t>
            </a:r>
            <a:endParaRPr/>
          </a:p>
          <a:p>
            <a:pPr indent="-228600" lvl="0" marL="342900" rtl="0" algn="l">
              <a:spcBef>
                <a:spcPts val="1000"/>
              </a:spcBef>
              <a:spcAft>
                <a:spcPts val="0"/>
              </a:spcAft>
              <a:buSzPts val="1800"/>
              <a:buNone/>
            </a:pPr>
            <a:r>
              <a:t/>
            </a:r>
            <a:endParaRPr/>
          </a:p>
        </p:txBody>
      </p:sp>
      <p:pic>
        <p:nvPicPr>
          <p:cNvPr id="397" name="Google Shape;397;p28"/>
          <p:cNvPicPr preferRelativeResize="0"/>
          <p:nvPr/>
        </p:nvPicPr>
        <p:blipFill rotWithShape="1">
          <a:blip r:embed="rId3">
            <a:alphaModFix/>
          </a:blip>
          <a:srcRect b="0" l="0" r="0" t="0"/>
          <a:stretch/>
        </p:blipFill>
        <p:spPr>
          <a:xfrm>
            <a:off x="2589212" y="3363686"/>
            <a:ext cx="6954838" cy="9178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9"/>
          <p:cNvSpPr txBox="1"/>
          <p:nvPr>
            <p:ph type="title"/>
          </p:nvPr>
        </p:nvSpPr>
        <p:spPr>
          <a:xfrm>
            <a:off x="1935164" y="657227"/>
            <a:ext cx="7704137"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FCFS Scheduling (Cont.)</a:t>
            </a:r>
            <a:endParaRPr/>
          </a:p>
        </p:txBody>
      </p:sp>
      <p:sp>
        <p:nvSpPr>
          <p:cNvPr id="404" name="Google Shape;404;p29"/>
          <p:cNvSpPr txBox="1"/>
          <p:nvPr>
            <p:ph idx="1" type="body"/>
          </p:nvPr>
        </p:nvSpPr>
        <p:spPr>
          <a:xfrm>
            <a:off x="1355271" y="1077687"/>
            <a:ext cx="9356271" cy="578031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None/>
            </a:pPr>
            <a:r>
              <a:rPr lang="en-US" sz="2400">
                <a:solidFill>
                  <a:schemeClr val="dk1"/>
                </a:solidFill>
                <a:latin typeface="Times New Roman"/>
                <a:ea typeface="Times New Roman"/>
                <a:cs typeface="Times New Roman"/>
                <a:sym typeface="Times New Roman"/>
              </a:rPr>
              <a:t>Suppose that the processes arrive in the order:</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a:t>
            </a:r>
            <a:r>
              <a:rPr lang="en-US" sz="2400">
                <a:solidFill>
                  <a:schemeClr val="dk1"/>
                </a:solidFill>
                <a:latin typeface="Times New Roman"/>
                <a:ea typeface="Times New Roman"/>
                <a:cs typeface="Times New Roman"/>
                <a:sym typeface="Times New Roman"/>
              </a:rPr>
              <a:t> ,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 Gantt chart for the schedule is:</a:t>
            </a:r>
            <a:br>
              <a:rPr lang="en-US"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100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Waiting time for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1 </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6</a:t>
            </a:r>
            <a:r>
              <a:rPr i="1" lang="en-US" sz="2400">
                <a:solidFill>
                  <a:schemeClr val="dk1"/>
                </a:solidFill>
                <a:latin typeface="Times New Roman"/>
                <a:ea typeface="Times New Roman"/>
                <a:cs typeface="Times New Roman"/>
                <a:sym typeface="Times New Roman"/>
              </a:rPr>
              <a:t>;</a:t>
            </a:r>
            <a:r>
              <a:rPr baseline="-25000" i="1"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 0</a:t>
            </a:r>
            <a:r>
              <a:rPr baseline="-25000" i="1"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 </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3</a:t>
            </a:r>
            <a:endParaRPr i="1"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Average waiting time:   (6 + 0 + 3)/3 = 3</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Much better than previous case</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Convoy effect </a:t>
            </a:r>
            <a:r>
              <a:rPr lang="en-US" sz="2400">
                <a:solidFill>
                  <a:schemeClr val="dk1"/>
                </a:solidFill>
                <a:latin typeface="Times New Roman"/>
                <a:ea typeface="Times New Roman"/>
                <a:cs typeface="Times New Roman"/>
                <a:sym typeface="Times New Roman"/>
              </a:rPr>
              <a:t>- short process behind long process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Consider one CPU-bound and many I/O-bound processes</a:t>
            </a:r>
            <a:endParaRPr/>
          </a:p>
        </p:txBody>
      </p:sp>
      <p:pic>
        <p:nvPicPr>
          <p:cNvPr id="405" name="Google Shape;405;p29"/>
          <p:cNvPicPr preferRelativeResize="0"/>
          <p:nvPr/>
        </p:nvPicPr>
        <p:blipFill rotWithShape="1">
          <a:blip r:embed="rId3">
            <a:alphaModFix/>
          </a:blip>
          <a:srcRect b="0" l="0" r="0" t="0"/>
          <a:stretch/>
        </p:blipFill>
        <p:spPr>
          <a:xfrm>
            <a:off x="1536702" y="2860450"/>
            <a:ext cx="7133770" cy="91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type="title"/>
          </p:nvPr>
        </p:nvSpPr>
        <p:spPr>
          <a:xfrm>
            <a:off x="2592925" y="624110"/>
            <a:ext cx="8911687" cy="8236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Century Gothic"/>
              <a:buNone/>
            </a:pPr>
            <a:r>
              <a:rPr lang="en-US">
                <a:solidFill>
                  <a:schemeClr val="accent1"/>
                </a:solidFill>
              </a:rPr>
              <a:t>What is a Process ?</a:t>
            </a:r>
            <a:br>
              <a:rPr lang="en-US">
                <a:solidFill>
                  <a:schemeClr val="accent1"/>
                </a:solidFill>
              </a:rPr>
            </a:br>
            <a:endParaRPr>
              <a:solidFill>
                <a:schemeClr val="accent1"/>
              </a:solidFill>
            </a:endParaRPr>
          </a:p>
        </p:txBody>
      </p:sp>
      <p:sp>
        <p:nvSpPr>
          <p:cNvPr id="186" name="Google Shape;186;p3"/>
          <p:cNvSpPr txBox="1"/>
          <p:nvPr>
            <p:ph idx="1" type="body"/>
          </p:nvPr>
        </p:nvSpPr>
        <p:spPr>
          <a:xfrm>
            <a:off x="482600" y="1295400"/>
            <a:ext cx="11282680" cy="55626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An operating system executes a variety of programs:</a:t>
            </a:r>
            <a:endParaRPr/>
          </a:p>
          <a:p>
            <a:pPr indent="-285750" lvl="1" marL="74295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Batch system –</a:t>
            </a:r>
            <a:r>
              <a:rPr lang="en-US" sz="2400">
                <a:latin typeface="Times New Roman"/>
                <a:ea typeface="Times New Roman"/>
                <a:cs typeface="Times New Roman"/>
                <a:sym typeface="Times New Roman"/>
              </a:rPr>
              <a:t> </a:t>
            </a:r>
            <a:r>
              <a:rPr b="1" lang="en-US" sz="2400">
                <a:solidFill>
                  <a:srgbClr val="3366FF"/>
                </a:solidFill>
                <a:latin typeface="Times New Roman"/>
                <a:ea typeface="Times New Roman"/>
                <a:cs typeface="Times New Roman"/>
                <a:sym typeface="Times New Roman"/>
              </a:rPr>
              <a:t>jobs</a:t>
            </a:r>
            <a:endParaRPr/>
          </a:p>
          <a:p>
            <a:pPr indent="-285750" lvl="1" marL="74295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Time-shared systems – </a:t>
            </a:r>
            <a:r>
              <a:rPr b="1" lang="en-US" sz="2400">
                <a:solidFill>
                  <a:srgbClr val="3366FF"/>
                </a:solidFill>
                <a:latin typeface="Times New Roman"/>
                <a:ea typeface="Times New Roman"/>
                <a:cs typeface="Times New Roman"/>
                <a:sym typeface="Times New Roman"/>
              </a:rPr>
              <a:t>user programs </a:t>
            </a:r>
            <a:r>
              <a:rPr lang="en-US" sz="2400">
                <a:latin typeface="Times New Roman"/>
                <a:ea typeface="Times New Roman"/>
                <a:cs typeface="Times New Roman"/>
                <a:sym typeface="Times New Roman"/>
              </a:rPr>
              <a:t>or </a:t>
            </a:r>
            <a:r>
              <a:rPr b="1" lang="en-US" sz="2400">
                <a:solidFill>
                  <a:srgbClr val="3366FF"/>
                </a:solidFill>
                <a:latin typeface="Times New Roman"/>
                <a:ea typeface="Times New Roman"/>
                <a:cs typeface="Times New Roman"/>
                <a:sym typeface="Times New Roman"/>
              </a:rPr>
              <a:t>tasks</a:t>
            </a:r>
            <a:endParaRPr sz="2400">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Textbook uses the terms </a:t>
            </a:r>
            <a:r>
              <a:rPr b="1" i="1" lang="en-US" sz="2400">
                <a:solidFill>
                  <a:schemeClr val="dk1"/>
                </a:solidFill>
                <a:latin typeface="Times New Roman"/>
                <a:ea typeface="Times New Roman"/>
                <a:cs typeface="Times New Roman"/>
                <a:sym typeface="Times New Roman"/>
              </a:rPr>
              <a:t>job</a:t>
            </a:r>
            <a:r>
              <a:rPr lang="en-US" sz="2400">
                <a:solidFill>
                  <a:schemeClr val="dk1"/>
                </a:solidFill>
                <a:latin typeface="Times New Roman"/>
                <a:ea typeface="Times New Roman"/>
                <a:cs typeface="Times New Roman"/>
                <a:sym typeface="Times New Roman"/>
              </a:rPr>
              <a:t> and </a:t>
            </a:r>
            <a:r>
              <a:rPr b="1" i="1" lang="en-US" sz="2400">
                <a:solidFill>
                  <a:schemeClr val="dk1"/>
                </a:solidFill>
                <a:latin typeface="Times New Roman"/>
                <a:ea typeface="Times New Roman"/>
                <a:cs typeface="Times New Roman"/>
                <a:sym typeface="Times New Roman"/>
              </a:rPr>
              <a:t>process</a:t>
            </a:r>
            <a:r>
              <a:rPr lang="en-US" sz="2400">
                <a:solidFill>
                  <a:schemeClr val="dk1"/>
                </a:solidFill>
                <a:latin typeface="Times New Roman"/>
                <a:ea typeface="Times New Roman"/>
                <a:cs typeface="Times New Roman"/>
                <a:sym typeface="Times New Roman"/>
              </a:rPr>
              <a:t> almost interchangeably</a:t>
            </a:r>
            <a:endParaRPr/>
          </a:p>
          <a:p>
            <a:pPr indent="-342900" lvl="0" marL="342900" rtl="0" algn="l">
              <a:lnSpc>
                <a:spcPct val="90000"/>
              </a:lnSpc>
              <a:spcBef>
                <a:spcPts val="1000"/>
              </a:spcBef>
              <a:spcAft>
                <a:spcPts val="0"/>
              </a:spcAft>
              <a:buSzPts val="2400"/>
              <a:buChar char="🠶"/>
            </a:pPr>
            <a:r>
              <a:rPr b="1" lang="en-US" sz="2400">
                <a:solidFill>
                  <a:srgbClr val="3366FF"/>
                </a:solidFill>
                <a:latin typeface="Times New Roman"/>
                <a:ea typeface="Times New Roman"/>
                <a:cs typeface="Times New Roman"/>
                <a:sym typeface="Times New Roman"/>
              </a:rPr>
              <a:t>Process</a:t>
            </a:r>
            <a:r>
              <a:rPr lang="en-US" sz="2400">
                <a:latin typeface="Times New Roman"/>
                <a:ea typeface="Times New Roman"/>
                <a:cs typeface="Times New Roman"/>
                <a:sym typeface="Times New Roman"/>
              </a:rPr>
              <a:t> – </a:t>
            </a:r>
            <a:r>
              <a:rPr lang="en-US" sz="2400">
                <a:solidFill>
                  <a:schemeClr val="dk1"/>
                </a:solidFill>
                <a:latin typeface="Times New Roman"/>
                <a:ea typeface="Times New Roman"/>
                <a:cs typeface="Times New Roman"/>
                <a:sym typeface="Times New Roman"/>
              </a:rPr>
              <a:t>a program in execution; process execution must progress in sequential fashion</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Multiple parts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 program code, also called </a:t>
            </a:r>
            <a:r>
              <a:rPr b="1" lang="en-US" sz="2400">
                <a:solidFill>
                  <a:srgbClr val="3366FF"/>
                </a:solidFill>
                <a:latin typeface="Times New Roman"/>
                <a:ea typeface="Times New Roman"/>
                <a:cs typeface="Times New Roman"/>
                <a:sym typeface="Times New Roman"/>
              </a:rPr>
              <a:t>text section</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Current activity including</a:t>
            </a:r>
            <a:r>
              <a:rPr b="1" lang="en-US" sz="2400">
                <a:solidFill>
                  <a:srgbClr val="3366FF"/>
                </a:solidFill>
                <a:latin typeface="Times New Roman"/>
                <a:ea typeface="Times New Roman"/>
                <a:cs typeface="Times New Roman"/>
                <a:sym typeface="Times New Roman"/>
              </a:rPr>
              <a:t> program</a:t>
            </a:r>
            <a:r>
              <a:rPr b="1" lang="en-US" sz="2400">
                <a:latin typeface="Times New Roman"/>
                <a:ea typeface="Times New Roman"/>
                <a:cs typeface="Times New Roman"/>
                <a:sym typeface="Times New Roman"/>
              </a:rPr>
              <a:t> </a:t>
            </a:r>
            <a:r>
              <a:rPr b="1" lang="en-US" sz="2400">
                <a:solidFill>
                  <a:srgbClr val="3366FF"/>
                </a:solidFill>
                <a:latin typeface="Times New Roman"/>
                <a:ea typeface="Times New Roman"/>
                <a:cs typeface="Times New Roman"/>
                <a:sym typeface="Times New Roman"/>
              </a:rPr>
              <a:t>counter</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processor registers</a:t>
            </a:r>
            <a:endParaRPr/>
          </a:p>
          <a:p>
            <a:pPr indent="-285750" lvl="1" marL="742950" rtl="0" algn="l">
              <a:spcBef>
                <a:spcPts val="1000"/>
              </a:spcBef>
              <a:spcAft>
                <a:spcPts val="0"/>
              </a:spcAft>
              <a:buSzPts val="2400"/>
              <a:buChar char="🠶"/>
            </a:pPr>
            <a:r>
              <a:rPr b="1" lang="en-US" sz="2400">
                <a:solidFill>
                  <a:srgbClr val="3366FF"/>
                </a:solidFill>
                <a:latin typeface="Times New Roman"/>
                <a:ea typeface="Times New Roman"/>
                <a:cs typeface="Times New Roman"/>
                <a:sym typeface="Times New Roman"/>
              </a:rPr>
              <a:t>Stack</a:t>
            </a:r>
            <a:r>
              <a:rPr b="1"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containing temporary data</a:t>
            </a:r>
            <a:endParaRPr/>
          </a:p>
          <a:p>
            <a:pPr indent="-228600" lvl="2" marL="11430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Function parameters, return addresses, local variables</a:t>
            </a:r>
            <a:endParaRPr/>
          </a:p>
          <a:p>
            <a:pPr indent="-285750" lvl="1" marL="742950" rtl="0" algn="l">
              <a:spcBef>
                <a:spcPts val="1000"/>
              </a:spcBef>
              <a:spcAft>
                <a:spcPts val="0"/>
              </a:spcAft>
              <a:buSzPts val="2400"/>
              <a:buChar char="🠶"/>
            </a:pPr>
            <a:r>
              <a:rPr b="1" lang="en-US" sz="2400">
                <a:solidFill>
                  <a:srgbClr val="3366FF"/>
                </a:solidFill>
                <a:latin typeface="Times New Roman"/>
                <a:ea typeface="Times New Roman"/>
                <a:cs typeface="Times New Roman"/>
                <a:sym typeface="Times New Roman"/>
              </a:rPr>
              <a:t>Data section</a:t>
            </a:r>
            <a:r>
              <a:rPr b="1"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containing global variables</a:t>
            </a:r>
            <a:endParaRPr/>
          </a:p>
          <a:p>
            <a:pPr indent="-285750" lvl="1" marL="742950" rtl="0" algn="l">
              <a:spcBef>
                <a:spcPts val="1000"/>
              </a:spcBef>
              <a:spcAft>
                <a:spcPts val="0"/>
              </a:spcAft>
              <a:buSzPts val="2400"/>
              <a:buChar char="🠶"/>
            </a:pPr>
            <a:r>
              <a:rPr b="1" lang="en-US" sz="2400">
                <a:solidFill>
                  <a:srgbClr val="3366FF"/>
                </a:solidFill>
                <a:latin typeface="Times New Roman"/>
                <a:ea typeface="Times New Roman"/>
                <a:cs typeface="Times New Roman"/>
                <a:sym typeface="Times New Roman"/>
              </a:rPr>
              <a:t>Heap</a:t>
            </a:r>
            <a:r>
              <a:rPr b="1"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containing memory dynamically allocated during run time</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0"/>
          <p:cNvSpPr txBox="1"/>
          <p:nvPr>
            <p:ph type="title"/>
          </p:nvPr>
        </p:nvSpPr>
        <p:spPr>
          <a:xfrm>
            <a:off x="1757364" y="658813"/>
            <a:ext cx="7704137"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Shortest-Job-First (SJF) Scheduling</a:t>
            </a:r>
            <a:endParaRPr/>
          </a:p>
        </p:txBody>
      </p:sp>
      <p:sp>
        <p:nvSpPr>
          <p:cNvPr id="412" name="Google Shape;412;p30"/>
          <p:cNvSpPr txBox="1"/>
          <p:nvPr>
            <p:ph idx="1" type="body"/>
          </p:nvPr>
        </p:nvSpPr>
        <p:spPr>
          <a:xfrm>
            <a:off x="1188720" y="1485900"/>
            <a:ext cx="9555480" cy="479298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Associate with each process the length of its next CPU burst</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 Use these lengths to schedule the process with the shortest time</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SJF is optimal – gives minimum average waiting time for a given set of processes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 difficulty is knowing the length of the next CPU request</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Could ask the user</a:t>
            </a:r>
            <a:endParaRPr/>
          </a:p>
          <a:p>
            <a:pPr indent="-342900" lvl="0" marL="342900" rtl="0" algn="l">
              <a:spcBef>
                <a:spcPts val="1000"/>
              </a:spcBef>
              <a:spcAft>
                <a:spcPts val="0"/>
              </a:spcAft>
              <a:buSzPts val="2600"/>
              <a:buChar char="🠶"/>
            </a:pPr>
            <a:r>
              <a:rPr lang="en-US" sz="2600">
                <a:solidFill>
                  <a:schemeClr val="dk1"/>
                </a:solidFill>
                <a:latin typeface="Times New Roman"/>
                <a:ea typeface="Times New Roman"/>
                <a:cs typeface="Times New Roman"/>
                <a:sym typeface="Times New Roman"/>
              </a:rPr>
              <a:t>SJF scheduling is used frequently in long-term scheduling.</a:t>
            </a:r>
            <a:endParaRPr sz="26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1"/>
          <p:cNvSpPr txBox="1"/>
          <p:nvPr>
            <p:ph type="title"/>
          </p:nvPr>
        </p:nvSpPr>
        <p:spPr>
          <a:xfrm>
            <a:off x="1981200" y="709613"/>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Example of SJF</a:t>
            </a:r>
            <a:endParaRPr/>
          </a:p>
        </p:txBody>
      </p:sp>
      <p:sp>
        <p:nvSpPr>
          <p:cNvPr id="419" name="Google Shape;419;p31"/>
          <p:cNvSpPr txBox="1"/>
          <p:nvPr>
            <p:ph idx="1" type="body"/>
          </p:nvPr>
        </p:nvSpPr>
        <p:spPr>
          <a:xfrm>
            <a:off x="1567543" y="1285875"/>
            <a:ext cx="9797143" cy="5343525"/>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SzPct val="100000"/>
              <a:buNone/>
            </a:pPr>
            <a:r>
              <a:rPr lang="en-US" sz="2800">
                <a:solidFill>
                  <a:schemeClr val="dk1"/>
                </a:solidFill>
                <a:latin typeface="Times New Roman"/>
                <a:ea typeface="Times New Roman"/>
                <a:cs typeface="Times New Roman"/>
                <a:sym typeface="Times New Roman"/>
              </a:rPr>
              <a:t>	      	</a:t>
            </a:r>
            <a:r>
              <a:rPr lang="en-US" sz="4400">
                <a:solidFill>
                  <a:schemeClr val="dk1"/>
                </a:solidFill>
                <a:latin typeface="Times New Roman"/>
                <a:ea typeface="Times New Roman"/>
                <a:cs typeface="Times New Roman"/>
                <a:sym typeface="Times New Roman"/>
              </a:rPr>
              <a:t> </a:t>
            </a:r>
            <a:r>
              <a:rPr i="1" lang="en-US" sz="4400" u="sng">
                <a:solidFill>
                  <a:schemeClr val="dk1"/>
                </a:solidFill>
                <a:latin typeface="Times New Roman"/>
                <a:ea typeface="Times New Roman"/>
                <a:cs typeface="Times New Roman"/>
                <a:sym typeface="Times New Roman"/>
              </a:rPr>
              <a:t>Process</a:t>
            </a:r>
            <a:r>
              <a:rPr lang="en-US" sz="4400">
                <a:solidFill>
                  <a:schemeClr val="dk1"/>
                </a:solidFill>
                <a:latin typeface="Times New Roman"/>
                <a:ea typeface="Times New Roman"/>
                <a:cs typeface="Times New Roman"/>
                <a:sym typeface="Times New Roman"/>
              </a:rPr>
              <a:t>        </a:t>
            </a:r>
            <a:r>
              <a:rPr i="1" lang="en-US" sz="4400">
                <a:solidFill>
                  <a:schemeClr val="dk1"/>
                </a:solidFill>
                <a:latin typeface="Times New Roman"/>
                <a:ea typeface="Times New Roman"/>
                <a:cs typeface="Times New Roman"/>
                <a:sym typeface="Times New Roman"/>
              </a:rPr>
              <a:t> 		</a:t>
            </a:r>
            <a:r>
              <a:rPr i="1" lang="en-US" sz="4400" u="sng">
                <a:solidFill>
                  <a:schemeClr val="dk1"/>
                </a:solidFill>
                <a:latin typeface="Times New Roman"/>
                <a:ea typeface="Times New Roman"/>
                <a:cs typeface="Times New Roman"/>
                <a:sym typeface="Times New Roman"/>
              </a:rPr>
              <a:t>Burst Time</a:t>
            </a:r>
            <a:endParaRPr/>
          </a:p>
          <a:p>
            <a:pPr indent="-342900" lvl="0" marL="342900" rtl="0" algn="l">
              <a:spcBef>
                <a:spcPts val="1000"/>
              </a:spcBef>
              <a:spcAft>
                <a:spcPts val="0"/>
              </a:spcAft>
              <a:buSzPct val="100000"/>
              <a:buNone/>
            </a:pPr>
            <a:r>
              <a:rPr lang="en-US" sz="4400">
                <a:solidFill>
                  <a:schemeClr val="dk1"/>
                </a:solidFill>
                <a:latin typeface="Times New Roman"/>
                <a:ea typeface="Times New Roman"/>
                <a:cs typeface="Times New Roman"/>
                <a:sym typeface="Times New Roman"/>
              </a:rPr>
              <a:t>		 		</a:t>
            </a:r>
            <a:r>
              <a:rPr i="1" lang="en-US" sz="4400">
                <a:solidFill>
                  <a:schemeClr val="dk1"/>
                </a:solidFill>
                <a:latin typeface="Times New Roman"/>
                <a:ea typeface="Times New Roman"/>
                <a:cs typeface="Times New Roman"/>
                <a:sym typeface="Times New Roman"/>
              </a:rPr>
              <a:t>P</a:t>
            </a:r>
            <a:r>
              <a:rPr baseline="-25000" i="1" lang="en-US" sz="4400">
                <a:solidFill>
                  <a:schemeClr val="dk1"/>
                </a:solidFill>
                <a:latin typeface="Times New Roman"/>
                <a:ea typeface="Times New Roman"/>
                <a:cs typeface="Times New Roman"/>
                <a:sym typeface="Times New Roman"/>
              </a:rPr>
              <a:t>1</a:t>
            </a:r>
            <a:r>
              <a:rPr lang="en-US" sz="4400">
                <a:solidFill>
                  <a:schemeClr val="dk1"/>
                </a:solidFill>
                <a:latin typeface="Times New Roman"/>
                <a:ea typeface="Times New Roman"/>
                <a:cs typeface="Times New Roman"/>
                <a:sym typeface="Times New Roman"/>
              </a:rPr>
              <a:t>	 				     	6</a:t>
            </a:r>
            <a:endParaRPr/>
          </a:p>
          <a:p>
            <a:pPr indent="-342900" lvl="0" marL="342900" rtl="0" algn="l">
              <a:spcBef>
                <a:spcPts val="1000"/>
              </a:spcBef>
              <a:spcAft>
                <a:spcPts val="0"/>
              </a:spcAft>
              <a:buSzPct val="100000"/>
              <a:buNone/>
            </a:pPr>
            <a:r>
              <a:rPr lang="en-US" sz="4400">
                <a:solidFill>
                  <a:schemeClr val="dk1"/>
                </a:solidFill>
                <a:latin typeface="Times New Roman"/>
                <a:ea typeface="Times New Roman"/>
                <a:cs typeface="Times New Roman"/>
                <a:sym typeface="Times New Roman"/>
              </a:rPr>
              <a:t>				</a:t>
            </a:r>
            <a:r>
              <a:rPr i="1" lang="en-US" sz="4400">
                <a:solidFill>
                  <a:schemeClr val="dk1"/>
                </a:solidFill>
                <a:latin typeface="Times New Roman"/>
                <a:ea typeface="Times New Roman"/>
                <a:cs typeface="Times New Roman"/>
                <a:sym typeface="Times New Roman"/>
              </a:rPr>
              <a:t>P</a:t>
            </a:r>
            <a:r>
              <a:rPr baseline="-25000" i="1" lang="en-US" sz="4400">
                <a:solidFill>
                  <a:schemeClr val="dk1"/>
                </a:solidFill>
                <a:latin typeface="Times New Roman"/>
                <a:ea typeface="Times New Roman"/>
                <a:cs typeface="Times New Roman"/>
                <a:sym typeface="Times New Roman"/>
              </a:rPr>
              <a:t>2 	         			</a:t>
            </a:r>
            <a:r>
              <a:rPr lang="en-US" sz="4400">
                <a:solidFill>
                  <a:schemeClr val="dk1"/>
                </a:solidFill>
                <a:latin typeface="Times New Roman"/>
                <a:ea typeface="Times New Roman"/>
                <a:cs typeface="Times New Roman"/>
                <a:sym typeface="Times New Roman"/>
              </a:rPr>
              <a:t>	8</a:t>
            </a:r>
            <a:endParaRPr/>
          </a:p>
          <a:p>
            <a:pPr indent="-342900" lvl="0" marL="342900" rtl="0" algn="l">
              <a:spcBef>
                <a:spcPts val="1000"/>
              </a:spcBef>
              <a:spcAft>
                <a:spcPts val="0"/>
              </a:spcAft>
              <a:buSzPct val="100000"/>
              <a:buNone/>
            </a:pPr>
            <a:r>
              <a:rPr lang="en-US" sz="4400">
                <a:solidFill>
                  <a:schemeClr val="dk1"/>
                </a:solidFill>
                <a:latin typeface="Times New Roman"/>
                <a:ea typeface="Times New Roman"/>
                <a:cs typeface="Times New Roman"/>
                <a:sym typeface="Times New Roman"/>
              </a:rPr>
              <a:t>    			</a:t>
            </a:r>
            <a:r>
              <a:rPr i="1" lang="en-US" sz="4400">
                <a:solidFill>
                  <a:schemeClr val="dk1"/>
                </a:solidFill>
                <a:latin typeface="Times New Roman"/>
                <a:ea typeface="Times New Roman"/>
                <a:cs typeface="Times New Roman"/>
                <a:sym typeface="Times New Roman"/>
              </a:rPr>
              <a:t>P</a:t>
            </a:r>
            <a:r>
              <a:rPr baseline="-25000" i="1" lang="en-US" sz="4400">
                <a:solidFill>
                  <a:schemeClr val="dk1"/>
                </a:solidFill>
                <a:latin typeface="Times New Roman"/>
                <a:ea typeface="Times New Roman"/>
                <a:cs typeface="Times New Roman"/>
                <a:sym typeface="Times New Roman"/>
              </a:rPr>
              <a:t>3</a:t>
            </a:r>
            <a:r>
              <a:rPr lang="en-US" sz="4400">
                <a:solidFill>
                  <a:schemeClr val="dk1"/>
                </a:solidFill>
                <a:latin typeface="Times New Roman"/>
                <a:ea typeface="Times New Roman"/>
                <a:cs typeface="Times New Roman"/>
                <a:sym typeface="Times New Roman"/>
              </a:rPr>
              <a:t>    	  			   	7</a:t>
            </a:r>
            <a:endParaRPr/>
          </a:p>
          <a:p>
            <a:pPr indent="-342900" lvl="0" marL="342900" rtl="0" algn="l">
              <a:spcBef>
                <a:spcPts val="1000"/>
              </a:spcBef>
              <a:spcAft>
                <a:spcPts val="0"/>
              </a:spcAft>
              <a:buSzPct val="100000"/>
              <a:buNone/>
            </a:pPr>
            <a:r>
              <a:rPr lang="en-US" sz="4400">
                <a:solidFill>
                  <a:schemeClr val="dk1"/>
                </a:solidFill>
                <a:latin typeface="Times New Roman"/>
                <a:ea typeface="Times New Roman"/>
                <a:cs typeface="Times New Roman"/>
                <a:sym typeface="Times New Roman"/>
              </a:rPr>
              <a:t>				</a:t>
            </a:r>
            <a:r>
              <a:rPr i="1" lang="en-US" sz="4400">
                <a:solidFill>
                  <a:schemeClr val="dk1"/>
                </a:solidFill>
                <a:latin typeface="Times New Roman"/>
                <a:ea typeface="Times New Roman"/>
                <a:cs typeface="Times New Roman"/>
                <a:sym typeface="Times New Roman"/>
              </a:rPr>
              <a:t>P</a:t>
            </a:r>
            <a:r>
              <a:rPr baseline="-25000" i="1" lang="en-US" sz="4400">
                <a:solidFill>
                  <a:schemeClr val="dk1"/>
                </a:solidFill>
                <a:latin typeface="Times New Roman"/>
                <a:ea typeface="Times New Roman"/>
                <a:cs typeface="Times New Roman"/>
                <a:sym typeface="Times New Roman"/>
              </a:rPr>
              <a:t>4</a:t>
            </a:r>
            <a:r>
              <a:rPr lang="en-US" sz="4400">
                <a:solidFill>
                  <a:schemeClr val="dk1"/>
                </a:solidFill>
                <a:latin typeface="Times New Roman"/>
                <a:ea typeface="Times New Roman"/>
                <a:cs typeface="Times New Roman"/>
                <a:sym typeface="Times New Roman"/>
              </a:rPr>
              <a:t>	      				3</a:t>
            </a:r>
            <a:endParaRPr/>
          </a:p>
          <a:p>
            <a:pPr indent="-342900" lvl="0" marL="342900" rtl="0" algn="l">
              <a:spcBef>
                <a:spcPts val="1000"/>
              </a:spcBef>
              <a:spcAft>
                <a:spcPts val="0"/>
              </a:spcAft>
              <a:buSzPct val="100000"/>
              <a:buNone/>
            </a:pPr>
            <a:r>
              <a:t/>
            </a:r>
            <a:endParaRPr sz="28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ct val="100000"/>
              <a:buChar char="🠶"/>
            </a:pPr>
            <a:r>
              <a:rPr lang="en-US" sz="3800">
                <a:solidFill>
                  <a:schemeClr val="dk1"/>
                </a:solidFill>
                <a:latin typeface="Times New Roman"/>
                <a:ea typeface="Times New Roman"/>
                <a:cs typeface="Times New Roman"/>
                <a:sym typeface="Times New Roman"/>
              </a:rPr>
              <a:t>SJF scheduling chart</a:t>
            </a:r>
            <a:endParaRPr/>
          </a:p>
          <a:p>
            <a:pPr indent="-192087" lvl="0" marL="342900" rtl="0" algn="l">
              <a:spcBef>
                <a:spcPts val="1000"/>
              </a:spcBef>
              <a:spcAft>
                <a:spcPts val="0"/>
              </a:spcAft>
              <a:buSzPct val="100000"/>
              <a:buNone/>
            </a:pPr>
            <a:r>
              <a:t/>
            </a:r>
            <a:endParaRPr sz="3800">
              <a:solidFill>
                <a:schemeClr val="dk1"/>
              </a:solidFill>
              <a:latin typeface="Times New Roman"/>
              <a:ea typeface="Times New Roman"/>
              <a:cs typeface="Times New Roman"/>
              <a:sym typeface="Times New Roman"/>
            </a:endParaRPr>
          </a:p>
          <a:p>
            <a:pPr indent="-192087" lvl="0" marL="342900" rtl="0" algn="l">
              <a:spcBef>
                <a:spcPts val="1000"/>
              </a:spcBef>
              <a:spcAft>
                <a:spcPts val="0"/>
              </a:spcAft>
              <a:buSzPct val="100000"/>
              <a:buNone/>
            </a:pPr>
            <a:r>
              <a:t/>
            </a:r>
            <a:endParaRPr sz="3800">
              <a:solidFill>
                <a:schemeClr val="dk1"/>
              </a:solidFill>
              <a:latin typeface="Times New Roman"/>
              <a:ea typeface="Times New Roman"/>
              <a:cs typeface="Times New Roman"/>
              <a:sym typeface="Times New Roman"/>
            </a:endParaRPr>
          </a:p>
          <a:p>
            <a:pPr indent="-192087" lvl="0" marL="342900" rtl="0" algn="l">
              <a:spcBef>
                <a:spcPts val="1000"/>
              </a:spcBef>
              <a:spcAft>
                <a:spcPts val="0"/>
              </a:spcAft>
              <a:buSzPct val="100000"/>
              <a:buNone/>
            </a:pPr>
            <a:r>
              <a:t/>
            </a:r>
            <a:endParaRPr sz="38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ct val="100000"/>
              <a:buNone/>
            </a:pPr>
            <a:r>
              <a:t/>
            </a:r>
            <a:endParaRPr sz="38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ct val="100000"/>
              <a:buChar char="🠶"/>
            </a:pPr>
            <a:r>
              <a:rPr lang="en-US" sz="3800">
                <a:solidFill>
                  <a:schemeClr val="dk1"/>
                </a:solidFill>
                <a:latin typeface="Times New Roman"/>
                <a:ea typeface="Times New Roman"/>
                <a:cs typeface="Times New Roman"/>
                <a:sym typeface="Times New Roman"/>
              </a:rPr>
              <a:t>Average waiting time = (3 + 16 + 9 + 0) / 4 = 7</a:t>
            </a:r>
            <a:endParaRPr baseline="-25000" i="1" sz="3800">
              <a:solidFill>
                <a:schemeClr val="dk1"/>
              </a:solidFill>
              <a:latin typeface="Times New Roman"/>
              <a:ea typeface="Times New Roman"/>
              <a:cs typeface="Times New Roman"/>
              <a:sym typeface="Times New Roman"/>
            </a:endParaRPr>
          </a:p>
        </p:txBody>
      </p:sp>
      <p:pic>
        <p:nvPicPr>
          <p:cNvPr id="420" name="Google Shape;420;p31"/>
          <p:cNvPicPr preferRelativeResize="0"/>
          <p:nvPr/>
        </p:nvPicPr>
        <p:blipFill rotWithShape="1">
          <a:blip r:embed="rId3">
            <a:alphaModFix/>
          </a:blip>
          <a:srcRect b="0" l="0" r="0" t="0"/>
          <a:stretch/>
        </p:blipFill>
        <p:spPr>
          <a:xfrm>
            <a:off x="2697956" y="4566557"/>
            <a:ext cx="6796087" cy="895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426" name="Google Shape;426;p3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US"/>
              <a:t> </a:t>
            </a:r>
            <a:endParaRPr/>
          </a:p>
        </p:txBody>
      </p:sp>
      <p:graphicFrame>
        <p:nvGraphicFramePr>
          <p:cNvPr id="427" name="Google Shape;427;p32"/>
          <p:cNvGraphicFramePr/>
          <p:nvPr/>
        </p:nvGraphicFramePr>
        <p:xfrm>
          <a:off x="5548773" y="369332"/>
          <a:ext cx="3000000" cy="3000000"/>
        </p:xfrm>
        <a:graphic>
          <a:graphicData uri="http://schemas.openxmlformats.org/drawingml/2006/table">
            <a:tbl>
              <a:tblPr>
                <a:noFill/>
                <a:tableStyleId>{51952BD1-407A-4CFD-9F94-B6D16E08FA0A}</a:tableStyleId>
              </a:tblPr>
              <a:tblGrid>
                <a:gridCol w="2198575"/>
                <a:gridCol w="2198575"/>
                <a:gridCol w="2198575"/>
              </a:tblGrid>
              <a:tr h="492650">
                <a:tc>
                  <a:txBody>
                    <a:bodyPr/>
                    <a:lstStyle/>
                    <a:p>
                      <a:pPr indent="0" lvl="0" marL="0" marR="0" rtl="0" algn="l">
                        <a:spcBef>
                          <a:spcPts val="0"/>
                        </a:spcBef>
                        <a:spcAft>
                          <a:spcPts val="0"/>
                        </a:spcAft>
                        <a:buNone/>
                      </a:pPr>
                      <a:r>
                        <a:rPr lang="en-US" sz="1800" u="none" cap="none" strike="noStrike"/>
                        <a:t>Process Queue</a:t>
                      </a:r>
                      <a:endParaRPr/>
                    </a:p>
                  </a:txBody>
                  <a:tcPr marT="76200" marB="76200" marR="76200" marL="76200">
                    <a:lnL cap="flat" cmpd="sng" w="12700">
                      <a:solidFill>
                        <a:srgbClr val="F841C0"/>
                      </a:solidFill>
                      <a:prstDash val="solid"/>
                      <a:round/>
                      <a:headEnd len="sm" w="sm" type="none"/>
                      <a:tailEnd len="sm" w="sm" type="none"/>
                    </a:lnL>
                    <a:lnR cap="flat" cmpd="sng" w="12700">
                      <a:solidFill>
                        <a:srgbClr val="98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rPr lang="en-US" sz="1800" u="none" cap="none" strike="noStrike"/>
                        <a:t>Burst time</a:t>
                      </a:r>
                      <a:endParaRPr/>
                    </a:p>
                  </a:txBody>
                  <a:tcPr marT="76200" marB="76200" marR="76200" marL="76200">
                    <a:lnL cap="flat" cmpd="sng" w="12700">
                      <a:solidFill>
                        <a:srgbClr val="9844C0"/>
                      </a:solidFill>
                      <a:prstDash val="solid"/>
                      <a:round/>
                      <a:headEnd len="sm" w="sm" type="none"/>
                      <a:tailEnd len="sm" w="sm" type="none"/>
                    </a:lnL>
                    <a:lnR cap="flat" cmpd="sng" w="12700">
                      <a:solidFill>
                        <a:srgbClr val="F841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rPr lang="en-US" sz="1800" u="none" cap="none" strike="noStrike"/>
                        <a:t>Arrival time</a:t>
                      </a:r>
                      <a:endParaRPr/>
                    </a:p>
                  </a:txBody>
                  <a:tcPr marT="76200" marB="76200" marR="76200" marL="76200">
                    <a:lnL cap="flat" cmpd="sng" w="12700">
                      <a:solidFill>
                        <a:srgbClr val="F841C0"/>
                      </a:solidFill>
                      <a:prstDash val="solid"/>
                      <a:round/>
                      <a:headEnd len="sm" w="sm" type="none"/>
                      <a:tailEnd len="sm" w="sm" type="none"/>
                    </a:lnL>
                    <a:lnR cap="flat" cmpd="sng" w="12700">
                      <a:solidFill>
                        <a:srgbClr val="98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r>
              <a:tr h="492650">
                <a:tc>
                  <a:txBody>
                    <a:bodyPr/>
                    <a:lstStyle/>
                    <a:p>
                      <a:pPr indent="0" lvl="0" marL="0" marR="0" rtl="0" algn="l">
                        <a:spcBef>
                          <a:spcPts val="0"/>
                        </a:spcBef>
                        <a:spcAft>
                          <a:spcPts val="0"/>
                        </a:spcAft>
                        <a:buNone/>
                      </a:pPr>
                      <a:r>
                        <a:rPr lang="en-US" sz="1800" u="none" cap="none" strike="noStrike"/>
                        <a:t>P1</a:t>
                      </a:r>
                      <a:endParaRPr/>
                    </a:p>
                  </a:txBody>
                  <a:tcPr marT="76200" marB="76200" marR="76200" marL="76200">
                    <a:lnL cap="flat" cmpd="sng" w="12700">
                      <a:solidFill>
                        <a:srgbClr val="9844C0"/>
                      </a:solidFill>
                      <a:prstDash val="solid"/>
                      <a:round/>
                      <a:headEnd len="sm" w="sm" type="none"/>
                      <a:tailEnd len="sm" w="sm" type="none"/>
                    </a:lnL>
                    <a:lnR cap="flat" cmpd="sng" w="12700">
                      <a:solidFill>
                        <a:srgbClr val="F841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t>6</a:t>
                      </a:r>
                      <a:endParaRPr/>
                    </a:p>
                  </a:txBody>
                  <a:tcPr marT="76200" marB="76200" marR="76200" marL="76200">
                    <a:lnL cap="flat" cmpd="sng" w="12700">
                      <a:solidFill>
                        <a:srgbClr val="F841C0"/>
                      </a:solidFill>
                      <a:prstDash val="solid"/>
                      <a:round/>
                      <a:headEnd len="sm" w="sm" type="none"/>
                      <a:tailEnd len="sm" w="sm" type="none"/>
                    </a:lnL>
                    <a:lnR cap="flat" cmpd="sng" w="12700">
                      <a:solidFill>
                        <a:srgbClr val="98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t>2</a:t>
                      </a:r>
                      <a:endParaRPr/>
                    </a:p>
                  </a:txBody>
                  <a:tcPr marT="76200" marB="76200" marR="76200" marL="76200">
                    <a:lnL cap="flat" cmpd="sng" w="12700">
                      <a:solidFill>
                        <a:srgbClr val="9844C0"/>
                      </a:solidFill>
                      <a:prstDash val="solid"/>
                      <a:round/>
                      <a:headEnd len="sm" w="sm" type="none"/>
                      <a:tailEnd len="sm" w="sm" type="none"/>
                    </a:lnL>
                    <a:lnR cap="flat" cmpd="sng" w="12700">
                      <a:solidFill>
                        <a:srgbClr val="D843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92650">
                <a:tc>
                  <a:txBody>
                    <a:bodyPr/>
                    <a:lstStyle/>
                    <a:p>
                      <a:pPr indent="0" lvl="0" marL="0" marR="0" rtl="0" algn="l">
                        <a:spcBef>
                          <a:spcPts val="0"/>
                        </a:spcBef>
                        <a:spcAft>
                          <a:spcPts val="0"/>
                        </a:spcAft>
                        <a:buNone/>
                      </a:pPr>
                      <a:r>
                        <a:rPr lang="en-US" sz="1800" u="none" cap="none" strike="noStrike"/>
                        <a:t>P2</a:t>
                      </a:r>
                      <a:endParaRPr/>
                    </a:p>
                  </a:txBody>
                  <a:tcPr marT="76200" marB="76200" marR="76200" marL="76200">
                    <a:lnL cap="flat" cmpd="sng" w="12700">
                      <a:solidFill>
                        <a:srgbClr val="F841C0"/>
                      </a:solidFill>
                      <a:prstDash val="solid"/>
                      <a:round/>
                      <a:headEnd len="sm" w="sm" type="none"/>
                      <a:tailEnd len="sm" w="sm" type="none"/>
                    </a:lnL>
                    <a:lnR cap="flat" cmpd="sng" w="12700">
                      <a:solidFill>
                        <a:srgbClr val="E0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rPr lang="en-US" sz="1800" u="none" cap="none" strike="noStrike"/>
                        <a:t>2</a:t>
                      </a:r>
                      <a:endParaRPr/>
                    </a:p>
                  </a:txBody>
                  <a:tcPr marT="76200" marB="76200" marR="76200" marL="76200">
                    <a:lnL cap="flat" cmpd="sng" w="12700">
                      <a:solidFill>
                        <a:srgbClr val="E044C0"/>
                      </a:solidFill>
                      <a:prstDash val="solid"/>
                      <a:round/>
                      <a:headEnd len="sm" w="sm" type="none"/>
                      <a:tailEnd len="sm" w="sm" type="none"/>
                    </a:lnL>
                    <a:lnR cap="flat" cmpd="sng" w="12700">
                      <a:solidFill>
                        <a:srgbClr val="2842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rPr lang="en-US" sz="1800" u="none" cap="none" strike="noStrike"/>
                        <a:t>5</a:t>
                      </a:r>
                      <a:endParaRPr/>
                    </a:p>
                  </a:txBody>
                  <a:tcPr marT="76200" marB="76200" marR="76200" marL="76200">
                    <a:lnL cap="flat" cmpd="sng" w="12700">
                      <a:solidFill>
                        <a:srgbClr val="2842C0"/>
                      </a:solidFill>
                      <a:prstDash val="solid"/>
                      <a:round/>
                      <a:headEnd len="sm" w="sm" type="none"/>
                      <a:tailEnd len="sm" w="sm" type="none"/>
                    </a:lnL>
                    <a:lnR cap="flat" cmpd="sng" w="12700">
                      <a:solidFill>
                        <a:srgbClr val="E0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r>
              <a:tr h="492650">
                <a:tc>
                  <a:txBody>
                    <a:bodyPr/>
                    <a:lstStyle/>
                    <a:p>
                      <a:pPr indent="0" lvl="0" marL="0" marR="0" rtl="0" algn="l">
                        <a:spcBef>
                          <a:spcPts val="0"/>
                        </a:spcBef>
                        <a:spcAft>
                          <a:spcPts val="0"/>
                        </a:spcAft>
                        <a:buNone/>
                      </a:pPr>
                      <a:r>
                        <a:rPr lang="en-US" sz="1800" u="none" cap="none" strike="noStrike"/>
                        <a:t>P3</a:t>
                      </a:r>
                      <a:endParaRPr/>
                    </a:p>
                  </a:txBody>
                  <a:tcPr marT="76200" marB="76200" marR="76200" marL="76200">
                    <a:lnL cap="flat" cmpd="sng" w="12700">
                      <a:solidFill>
                        <a:srgbClr val="F841C0"/>
                      </a:solidFill>
                      <a:prstDash val="solid"/>
                      <a:round/>
                      <a:headEnd len="sm" w="sm" type="none"/>
                      <a:tailEnd len="sm" w="sm" type="none"/>
                    </a:lnL>
                    <a:lnR cap="flat" cmpd="sng" w="12700">
                      <a:solidFill>
                        <a:srgbClr val="68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t>8</a:t>
                      </a:r>
                      <a:endParaRPr/>
                    </a:p>
                  </a:txBody>
                  <a:tcPr marT="76200" marB="76200" marR="76200" marL="76200">
                    <a:lnL cap="flat" cmpd="sng" w="12700">
                      <a:solidFill>
                        <a:srgbClr val="6844C0"/>
                      </a:solidFill>
                      <a:prstDash val="solid"/>
                      <a:round/>
                      <a:headEnd len="sm" w="sm" type="none"/>
                      <a:tailEnd len="sm" w="sm" type="none"/>
                    </a:lnL>
                    <a:lnR cap="flat" cmpd="sng" w="12700">
                      <a:solidFill>
                        <a:srgbClr val="98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t>1</a:t>
                      </a:r>
                      <a:endParaRPr/>
                    </a:p>
                  </a:txBody>
                  <a:tcPr marT="76200" marB="76200" marR="76200" marL="76200">
                    <a:lnL cap="flat" cmpd="sng" w="12700">
                      <a:solidFill>
                        <a:srgbClr val="9844C0"/>
                      </a:solidFill>
                      <a:prstDash val="solid"/>
                      <a:round/>
                      <a:headEnd len="sm" w="sm" type="none"/>
                      <a:tailEnd len="sm" w="sm" type="none"/>
                    </a:lnL>
                    <a:lnR cap="flat" cmpd="sng" w="12700">
                      <a:solidFill>
                        <a:srgbClr val="F043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92650">
                <a:tc>
                  <a:txBody>
                    <a:bodyPr/>
                    <a:lstStyle/>
                    <a:p>
                      <a:pPr indent="0" lvl="0" marL="0" marR="0" rtl="0" algn="l">
                        <a:spcBef>
                          <a:spcPts val="0"/>
                        </a:spcBef>
                        <a:spcAft>
                          <a:spcPts val="0"/>
                        </a:spcAft>
                        <a:buNone/>
                      </a:pPr>
                      <a:r>
                        <a:rPr lang="en-US" sz="1800" u="none" cap="none" strike="noStrike"/>
                        <a:t>P4</a:t>
                      </a:r>
                      <a:endParaRPr/>
                    </a:p>
                  </a:txBody>
                  <a:tcPr marT="76200" marB="76200" marR="76200" marL="76200">
                    <a:lnL cap="flat" cmpd="sng" w="12700">
                      <a:solidFill>
                        <a:srgbClr val="5044C0"/>
                      </a:solidFill>
                      <a:prstDash val="solid"/>
                      <a:round/>
                      <a:headEnd len="sm" w="sm" type="none"/>
                      <a:tailEnd len="sm" w="sm" type="none"/>
                    </a:lnL>
                    <a:lnR cap="flat" cmpd="sng" w="12700">
                      <a:solidFill>
                        <a:srgbClr val="68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rPr lang="en-US" sz="1800" u="none" cap="none" strike="noStrike"/>
                        <a:t>3</a:t>
                      </a:r>
                      <a:endParaRPr/>
                    </a:p>
                  </a:txBody>
                  <a:tcPr marT="76200" marB="76200" marR="76200" marL="76200">
                    <a:lnL cap="flat" cmpd="sng" w="12700">
                      <a:solidFill>
                        <a:srgbClr val="6844C0"/>
                      </a:solidFill>
                      <a:prstDash val="solid"/>
                      <a:round/>
                      <a:headEnd len="sm" w="sm" type="none"/>
                      <a:tailEnd len="sm" w="sm" type="none"/>
                    </a:lnL>
                    <a:lnR cap="flat" cmpd="sng" w="12700">
                      <a:solidFill>
                        <a:srgbClr val="E0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rPr lang="en-US" sz="1800" u="none" cap="none" strike="noStrike"/>
                        <a:t>0</a:t>
                      </a:r>
                      <a:endParaRPr/>
                    </a:p>
                  </a:txBody>
                  <a:tcPr marT="76200" marB="76200" marR="76200" marL="76200">
                    <a:lnL cap="flat" cmpd="sng" w="12700">
                      <a:solidFill>
                        <a:srgbClr val="E044C0"/>
                      </a:solidFill>
                      <a:prstDash val="solid"/>
                      <a:round/>
                      <a:headEnd len="sm" w="sm" type="none"/>
                      <a:tailEnd len="sm" w="sm" type="none"/>
                    </a:lnL>
                    <a:lnR cap="flat" cmpd="sng" w="12700">
                      <a:solidFill>
                        <a:srgbClr val="50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9F9F9"/>
                    </a:solidFill>
                  </a:tcPr>
                </a:tc>
              </a:tr>
              <a:tr h="492650">
                <a:tc>
                  <a:txBody>
                    <a:bodyPr/>
                    <a:lstStyle/>
                    <a:p>
                      <a:pPr indent="0" lvl="0" marL="0" marR="0" rtl="0" algn="l">
                        <a:spcBef>
                          <a:spcPts val="0"/>
                        </a:spcBef>
                        <a:spcAft>
                          <a:spcPts val="0"/>
                        </a:spcAft>
                        <a:buNone/>
                      </a:pPr>
                      <a:r>
                        <a:rPr lang="en-US" sz="1800" u="none" cap="none" strike="noStrike"/>
                        <a:t>P5</a:t>
                      </a:r>
                      <a:endParaRPr/>
                    </a:p>
                  </a:txBody>
                  <a:tcPr marT="76200" marB="76200" marR="76200" marL="76200">
                    <a:lnL cap="flat" cmpd="sng" w="12700">
                      <a:solidFill>
                        <a:srgbClr val="6844C0"/>
                      </a:solidFill>
                      <a:prstDash val="solid"/>
                      <a:round/>
                      <a:headEnd len="sm" w="sm" type="none"/>
                      <a:tailEnd len="sm" w="sm" type="none"/>
                    </a:lnL>
                    <a:lnR cap="flat" cmpd="sng" w="12700">
                      <a:solidFill>
                        <a:srgbClr val="2842C0"/>
                      </a:solidFill>
                      <a:prstDash val="solid"/>
                      <a:round/>
                      <a:headEnd len="sm" w="sm" type="none"/>
                      <a:tailEnd len="sm" w="sm" type="none"/>
                    </a:lnR>
                    <a:lnT cap="flat" cmpd="sng" w="9525">
                      <a:solidFill>
                        <a:srgbClr val="DDDDDD"/>
                      </a:solidFill>
                      <a:prstDash val="solid"/>
                      <a:round/>
                      <a:headEnd len="sm" w="sm" type="none"/>
                      <a:tailEnd len="sm" w="sm" type="none"/>
                    </a:lnT>
                    <a:lnB cap="flat" cmpd="sng" w="12700">
                      <a:solidFill>
                        <a:srgbClr val="5044C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t>4</a:t>
                      </a:r>
                      <a:endParaRPr/>
                    </a:p>
                  </a:txBody>
                  <a:tcPr marT="76200" marB="76200" marR="76200" marL="76200">
                    <a:lnL cap="flat" cmpd="sng" w="12700">
                      <a:solidFill>
                        <a:srgbClr val="2842C0"/>
                      </a:solidFill>
                      <a:prstDash val="solid"/>
                      <a:round/>
                      <a:headEnd len="sm" w="sm" type="none"/>
                      <a:tailEnd len="sm" w="sm" type="none"/>
                    </a:lnL>
                    <a:lnR cap="flat" cmpd="sng" w="12700">
                      <a:solidFill>
                        <a:srgbClr val="5044C0"/>
                      </a:solidFill>
                      <a:prstDash val="solid"/>
                      <a:round/>
                      <a:headEnd len="sm" w="sm" type="none"/>
                      <a:tailEnd len="sm" w="sm" type="none"/>
                    </a:lnR>
                    <a:lnT cap="flat" cmpd="sng" w="9525">
                      <a:solidFill>
                        <a:srgbClr val="DDDDDD"/>
                      </a:solidFill>
                      <a:prstDash val="solid"/>
                      <a:round/>
                      <a:headEnd len="sm" w="sm" type="none"/>
                      <a:tailEnd len="sm" w="sm" type="none"/>
                    </a:lnT>
                    <a:lnB cap="flat" cmpd="sng" w="12700">
                      <a:solidFill>
                        <a:srgbClr val="9844C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t>4</a:t>
                      </a:r>
                      <a:endParaRPr/>
                    </a:p>
                  </a:txBody>
                  <a:tcPr marT="76200" marB="76200" marR="76200" marL="76200">
                    <a:lnL cap="flat" cmpd="sng" w="12700">
                      <a:solidFill>
                        <a:srgbClr val="5044C0"/>
                      </a:solidFill>
                      <a:prstDash val="solid"/>
                      <a:round/>
                      <a:headEnd len="sm" w="sm" type="none"/>
                      <a:tailEnd len="sm" w="sm" type="none"/>
                    </a:lnL>
                    <a:lnR cap="flat" cmpd="sng" w="12700">
                      <a:solidFill>
                        <a:srgbClr val="4042C0"/>
                      </a:solidFill>
                      <a:prstDash val="solid"/>
                      <a:round/>
                      <a:headEnd len="sm" w="sm" type="none"/>
                      <a:tailEnd len="sm" w="sm" type="none"/>
                    </a:lnR>
                    <a:lnT cap="flat" cmpd="sng" w="9525">
                      <a:solidFill>
                        <a:srgbClr val="DDDDDD"/>
                      </a:solidFill>
                      <a:prstDash val="solid"/>
                      <a:round/>
                      <a:headEnd len="sm" w="sm" type="none"/>
                      <a:tailEnd len="sm" w="sm" type="none"/>
                    </a:lnT>
                    <a:lnB cap="flat" cmpd="sng" w="12700">
                      <a:solidFill>
                        <a:srgbClr val="A042C0"/>
                      </a:solidFill>
                      <a:prstDash val="solid"/>
                      <a:round/>
                      <a:headEnd len="sm" w="sm" type="none"/>
                      <a:tailEnd len="sm" w="sm" type="none"/>
                    </a:lnB>
                    <a:solidFill>
                      <a:srgbClr val="FFFFFF"/>
                    </a:solidFill>
                  </a:tcPr>
                </a:tc>
              </a:tr>
            </a:tbl>
          </a:graphicData>
        </a:graphic>
      </p:graphicFrame>
      <p:sp>
        <p:nvSpPr>
          <p:cNvPr id="428" name="Google Shape;428;p32"/>
          <p:cNvSpPr/>
          <p:nvPr/>
        </p:nvSpPr>
        <p:spPr>
          <a:xfrm>
            <a:off x="333243" y="0"/>
            <a:ext cx="1043106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22222"/>
              </a:buClr>
              <a:buSzPts val="1800"/>
              <a:buFont typeface="Arial"/>
              <a:buNone/>
            </a:pPr>
            <a:r>
              <a:rPr b="1" i="0" lang="en-US" sz="1800" u="none" cap="none" strike="noStrike">
                <a:solidFill>
                  <a:srgbClr val="222222"/>
                </a:solidFill>
                <a:latin typeface="Arial"/>
                <a:ea typeface="Arial"/>
                <a:cs typeface="Arial"/>
                <a:sym typeface="Arial"/>
              </a:rPr>
              <a:t>Consider the following five processes each having its own unique burst time and arrival time.</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3"/>
          <p:cNvSpPr txBox="1"/>
          <p:nvPr>
            <p:ph type="title"/>
          </p:nvPr>
        </p:nvSpPr>
        <p:spPr>
          <a:xfrm>
            <a:off x="1685925" y="763588"/>
            <a:ext cx="7772400" cy="6111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Determining Length of Next CPU Burst</a:t>
            </a:r>
            <a:endParaRPr/>
          </a:p>
        </p:txBody>
      </p:sp>
      <p:sp>
        <p:nvSpPr>
          <p:cNvPr id="435" name="Google Shape;435;p33"/>
          <p:cNvSpPr txBox="1"/>
          <p:nvPr>
            <p:ph idx="1" type="body"/>
          </p:nvPr>
        </p:nvSpPr>
        <p:spPr>
          <a:xfrm>
            <a:off x="1077686" y="1462089"/>
            <a:ext cx="8929914" cy="4935537"/>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100000"/>
              <a:buChar char="🠶"/>
            </a:pPr>
            <a:r>
              <a:rPr lang="en-US" sz="2600">
                <a:solidFill>
                  <a:schemeClr val="dk1"/>
                </a:solidFill>
                <a:latin typeface="Times New Roman"/>
                <a:ea typeface="Times New Roman"/>
                <a:cs typeface="Times New Roman"/>
                <a:sym typeface="Times New Roman"/>
              </a:rPr>
              <a:t>Can only estimate the length – should be similar to the previous one</a:t>
            </a:r>
            <a:endParaRPr/>
          </a:p>
          <a:p>
            <a:pPr indent="-285750" lvl="1" marL="742950" rtl="0" algn="l">
              <a:spcBef>
                <a:spcPts val="1000"/>
              </a:spcBef>
              <a:spcAft>
                <a:spcPts val="0"/>
              </a:spcAft>
              <a:buSzPct val="100000"/>
              <a:buChar char="🠶"/>
            </a:pPr>
            <a:r>
              <a:rPr lang="en-US" sz="2600">
                <a:solidFill>
                  <a:schemeClr val="dk1"/>
                </a:solidFill>
                <a:latin typeface="Times New Roman"/>
                <a:ea typeface="Times New Roman"/>
                <a:cs typeface="Times New Roman"/>
                <a:sym typeface="Times New Roman"/>
              </a:rPr>
              <a:t>Then pick process with shortest predicted next CPU burst</a:t>
            </a:r>
            <a:endParaRPr/>
          </a:p>
          <a:p>
            <a:pPr indent="-190182" lvl="0" marL="342900" rtl="0" algn="l">
              <a:spcBef>
                <a:spcPts val="1000"/>
              </a:spcBef>
              <a:spcAft>
                <a:spcPts val="0"/>
              </a:spcAft>
              <a:buSzPct val="100000"/>
              <a:buNone/>
            </a:pPr>
            <a:r>
              <a:t/>
            </a:r>
            <a:endParaRPr sz="26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ct val="100000"/>
              <a:buChar char="🠶"/>
            </a:pPr>
            <a:r>
              <a:rPr lang="en-US" sz="2600">
                <a:solidFill>
                  <a:schemeClr val="dk1"/>
                </a:solidFill>
                <a:latin typeface="Times New Roman"/>
                <a:ea typeface="Times New Roman"/>
                <a:cs typeface="Times New Roman"/>
                <a:sym typeface="Times New Roman"/>
              </a:rPr>
              <a:t>Can be done by using the length of previous CPU bursts, using exponential averaging</a:t>
            </a:r>
            <a:endParaRPr/>
          </a:p>
          <a:p>
            <a:pPr indent="-231330" lvl="0" marL="342900" rtl="0" algn="l">
              <a:spcBef>
                <a:spcPts val="1000"/>
              </a:spcBef>
              <a:spcAft>
                <a:spcPts val="0"/>
              </a:spcAft>
              <a:buSzPct val="100000"/>
              <a:buNone/>
            </a:pPr>
            <a:r>
              <a:t/>
            </a:r>
            <a:endParaRPr sz="1900"/>
          </a:p>
          <a:p>
            <a:pPr indent="-231330" lvl="0" marL="342900" rtl="0" algn="l">
              <a:spcBef>
                <a:spcPts val="1000"/>
              </a:spcBef>
              <a:spcAft>
                <a:spcPts val="0"/>
              </a:spcAft>
              <a:buSzPct val="100000"/>
              <a:buNone/>
            </a:pPr>
            <a:r>
              <a:t/>
            </a:r>
            <a:endParaRPr sz="1900"/>
          </a:p>
          <a:p>
            <a:pPr indent="-231330" lvl="0" marL="342900" rtl="0" algn="l">
              <a:spcBef>
                <a:spcPts val="1000"/>
              </a:spcBef>
              <a:spcAft>
                <a:spcPts val="0"/>
              </a:spcAft>
              <a:buSzPct val="100000"/>
              <a:buNone/>
            </a:pPr>
            <a:r>
              <a:t/>
            </a:r>
            <a:endParaRPr sz="1900"/>
          </a:p>
          <a:p>
            <a:pPr indent="0" lvl="0" marL="0" rtl="0" algn="l">
              <a:spcBef>
                <a:spcPts val="1000"/>
              </a:spcBef>
              <a:spcAft>
                <a:spcPts val="0"/>
              </a:spcAft>
              <a:buSzPct val="100000"/>
              <a:buNone/>
            </a:pPr>
            <a:r>
              <a:t/>
            </a:r>
            <a:endParaRPr sz="1900"/>
          </a:p>
          <a:p>
            <a:pPr indent="-166687" lvl="0" marL="342900" rtl="0" algn="l">
              <a:spcBef>
                <a:spcPts val="1000"/>
              </a:spcBef>
              <a:spcAft>
                <a:spcPts val="0"/>
              </a:spcAft>
              <a:buSzPct val="100000"/>
              <a:buNone/>
            </a:pPr>
            <a:r>
              <a:t/>
            </a:r>
            <a:endParaRPr sz="30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ct val="100000"/>
              <a:buChar char="🠶"/>
            </a:pPr>
            <a:r>
              <a:rPr lang="en-US" sz="3000">
                <a:solidFill>
                  <a:schemeClr val="dk1"/>
                </a:solidFill>
                <a:latin typeface="Times New Roman"/>
                <a:ea typeface="Times New Roman"/>
                <a:cs typeface="Times New Roman"/>
                <a:sym typeface="Times New Roman"/>
              </a:rPr>
              <a:t>Commonly, α set to ½</a:t>
            </a:r>
            <a:endParaRPr/>
          </a:p>
          <a:p>
            <a:pPr indent="-342900" lvl="0" marL="342900" rtl="0" algn="l">
              <a:spcBef>
                <a:spcPts val="1000"/>
              </a:spcBef>
              <a:spcAft>
                <a:spcPts val="0"/>
              </a:spcAft>
              <a:buSzPct val="100000"/>
              <a:buChar char="🠶"/>
            </a:pPr>
            <a:r>
              <a:rPr lang="en-US" sz="3000">
                <a:solidFill>
                  <a:schemeClr val="dk1"/>
                </a:solidFill>
                <a:latin typeface="Times New Roman"/>
                <a:ea typeface="Times New Roman"/>
                <a:cs typeface="Times New Roman"/>
                <a:sym typeface="Times New Roman"/>
              </a:rPr>
              <a:t>Preemptive version called </a:t>
            </a:r>
            <a:r>
              <a:rPr b="1" lang="en-US" sz="3000">
                <a:solidFill>
                  <a:schemeClr val="dk1"/>
                </a:solidFill>
                <a:latin typeface="Times New Roman"/>
                <a:ea typeface="Times New Roman"/>
                <a:cs typeface="Times New Roman"/>
                <a:sym typeface="Times New Roman"/>
              </a:rPr>
              <a:t>shortest-remaining-time-first</a:t>
            </a:r>
            <a:endParaRPr/>
          </a:p>
          <a:p>
            <a:pPr indent="-285750" lvl="1" marL="742950" rtl="0" algn="l">
              <a:spcBef>
                <a:spcPts val="1000"/>
              </a:spcBef>
              <a:spcAft>
                <a:spcPts val="0"/>
              </a:spcAft>
              <a:buSzPct val="100000"/>
              <a:buFont typeface="Arial"/>
              <a:buNone/>
            </a:pPr>
            <a:r>
              <a:t/>
            </a:r>
            <a:endParaRPr/>
          </a:p>
          <a:p>
            <a:pPr indent="-285750" lvl="1" marL="742950" rtl="0" algn="l">
              <a:spcBef>
                <a:spcPts val="1000"/>
              </a:spcBef>
              <a:spcAft>
                <a:spcPts val="0"/>
              </a:spcAft>
              <a:buSzPct val="100000"/>
              <a:buFont typeface="Arial"/>
              <a:buNone/>
            </a:pPr>
            <a:r>
              <a:t/>
            </a:r>
            <a:endParaRPr/>
          </a:p>
        </p:txBody>
      </p:sp>
      <p:pic>
        <p:nvPicPr>
          <p:cNvPr id="436" name="Google Shape;436;p33"/>
          <p:cNvPicPr preferRelativeResize="0"/>
          <p:nvPr/>
        </p:nvPicPr>
        <p:blipFill rotWithShape="1">
          <a:blip r:embed="rId3">
            <a:alphaModFix/>
          </a:blip>
          <a:srcRect b="0" l="0" r="0" t="0"/>
          <a:stretch/>
        </p:blipFill>
        <p:spPr>
          <a:xfrm>
            <a:off x="6025244" y="3365501"/>
            <a:ext cx="5646850" cy="1599502"/>
          </a:xfrm>
          <a:prstGeom prst="rect">
            <a:avLst/>
          </a:prstGeom>
          <a:noFill/>
          <a:ln>
            <a:noFill/>
          </a:ln>
        </p:spPr>
      </p:pic>
      <p:pic>
        <p:nvPicPr>
          <p:cNvPr id="437" name="Google Shape;437;p33"/>
          <p:cNvPicPr preferRelativeResize="0"/>
          <p:nvPr/>
        </p:nvPicPr>
        <p:blipFill rotWithShape="1">
          <a:blip r:embed="rId4">
            <a:alphaModFix/>
          </a:blip>
          <a:srcRect b="0" l="0" r="0" t="0"/>
          <a:stretch/>
        </p:blipFill>
        <p:spPr>
          <a:xfrm>
            <a:off x="7425377" y="4593191"/>
            <a:ext cx="2913078" cy="4591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4"/>
          <p:cNvSpPr txBox="1"/>
          <p:nvPr>
            <p:ph type="title"/>
          </p:nvPr>
        </p:nvSpPr>
        <p:spPr>
          <a:xfrm>
            <a:off x="1649413" y="698500"/>
            <a:ext cx="8223250" cy="59690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Prediction of the Length of the Next CPU Burst</a:t>
            </a:r>
            <a:endParaRPr/>
          </a:p>
        </p:txBody>
      </p:sp>
      <p:pic>
        <p:nvPicPr>
          <p:cNvPr descr="6_03.pdf" id="444" name="Google Shape;444;p34"/>
          <p:cNvPicPr preferRelativeResize="0"/>
          <p:nvPr/>
        </p:nvPicPr>
        <p:blipFill rotWithShape="1">
          <a:blip r:embed="rId3">
            <a:alphaModFix/>
          </a:blip>
          <a:srcRect b="0" l="0" r="0" t="0"/>
          <a:stretch/>
        </p:blipFill>
        <p:spPr>
          <a:xfrm>
            <a:off x="2449287" y="1282701"/>
            <a:ext cx="6304190" cy="513028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5"/>
          <p:cNvSpPr txBox="1"/>
          <p:nvPr>
            <p:ph type="title"/>
          </p:nvPr>
        </p:nvSpPr>
        <p:spPr>
          <a:xfrm>
            <a:off x="1768476" y="657227"/>
            <a:ext cx="7451725"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Examples of Exponential Averaging</a:t>
            </a:r>
            <a:endParaRPr/>
          </a:p>
        </p:txBody>
      </p:sp>
      <p:sp>
        <p:nvSpPr>
          <p:cNvPr id="451" name="Google Shape;451;p35"/>
          <p:cNvSpPr txBox="1"/>
          <p:nvPr>
            <p:ph idx="1" type="body"/>
          </p:nvPr>
        </p:nvSpPr>
        <p:spPr>
          <a:xfrm>
            <a:off x="1310640" y="1233489"/>
            <a:ext cx="10210800" cy="5624511"/>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α =0</a:t>
            </a:r>
            <a:endParaRPr/>
          </a:p>
          <a:p>
            <a:pPr indent="-285750" lvl="1" marL="74295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τ</a:t>
            </a:r>
            <a:r>
              <a:rPr baseline="-25000" lang="en-US" sz="2400">
                <a:solidFill>
                  <a:schemeClr val="dk1"/>
                </a:solidFill>
                <a:latin typeface="Times New Roman"/>
                <a:ea typeface="Times New Roman"/>
                <a:cs typeface="Times New Roman"/>
                <a:sym typeface="Times New Roman"/>
              </a:rPr>
              <a:t>n+1</a:t>
            </a:r>
            <a:r>
              <a:rPr lang="en-US" sz="2400">
                <a:solidFill>
                  <a:schemeClr val="dk1"/>
                </a:solidFill>
                <a:latin typeface="Times New Roman"/>
                <a:ea typeface="Times New Roman"/>
                <a:cs typeface="Times New Roman"/>
                <a:sym typeface="Times New Roman"/>
              </a:rPr>
              <a:t> = τ</a:t>
            </a:r>
            <a:r>
              <a:rPr baseline="-25000" lang="en-US" sz="2400">
                <a:solidFill>
                  <a:schemeClr val="dk1"/>
                </a:solidFill>
                <a:latin typeface="Times New Roman"/>
                <a:ea typeface="Times New Roman"/>
                <a:cs typeface="Times New Roman"/>
                <a:sym typeface="Times New Roman"/>
              </a:rPr>
              <a:t>n</a:t>
            </a:r>
            <a:endParaRPr/>
          </a:p>
          <a:p>
            <a:pPr indent="-285750" lvl="1" marL="74295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Recent history does not count</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α =1</a:t>
            </a:r>
            <a:endParaRPr/>
          </a:p>
          <a:p>
            <a:pPr indent="-285750" lvl="1" marL="74295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 τ</a:t>
            </a:r>
            <a:r>
              <a:rPr baseline="-25000" lang="en-US" sz="2400">
                <a:solidFill>
                  <a:schemeClr val="dk1"/>
                </a:solidFill>
                <a:latin typeface="Times New Roman"/>
                <a:ea typeface="Times New Roman"/>
                <a:cs typeface="Times New Roman"/>
                <a:sym typeface="Times New Roman"/>
              </a:rPr>
              <a:t>n+1</a:t>
            </a:r>
            <a:r>
              <a:rPr lang="en-US" sz="2400">
                <a:solidFill>
                  <a:schemeClr val="dk1"/>
                </a:solidFill>
                <a:latin typeface="Times New Roman"/>
                <a:ea typeface="Times New Roman"/>
                <a:cs typeface="Times New Roman"/>
                <a:sym typeface="Times New Roman"/>
              </a:rPr>
              <a:t> = α </a:t>
            </a:r>
            <a:r>
              <a:rPr i="1" lang="en-US" sz="2400">
                <a:solidFill>
                  <a:schemeClr val="dk1"/>
                </a:solidFill>
                <a:latin typeface="Times New Roman"/>
                <a:ea typeface="Times New Roman"/>
                <a:cs typeface="Times New Roman"/>
                <a:sym typeface="Times New Roman"/>
              </a:rPr>
              <a:t>t</a:t>
            </a:r>
            <a:r>
              <a:rPr baseline="-25000" lang="en-US" sz="2400">
                <a:solidFill>
                  <a:schemeClr val="dk1"/>
                </a:solidFill>
                <a:latin typeface="Times New Roman"/>
                <a:ea typeface="Times New Roman"/>
                <a:cs typeface="Times New Roman"/>
                <a:sym typeface="Times New Roman"/>
              </a:rPr>
              <a:t>n</a:t>
            </a:r>
            <a:endParaRPr baseline="-25000" sz="2400">
              <a:solidFill>
                <a:schemeClr val="dk1"/>
              </a:solidFill>
              <a:latin typeface="Times New Roman"/>
              <a:ea typeface="Times New Roman"/>
              <a:cs typeface="Times New Roman"/>
              <a:sym typeface="Times New Roman"/>
            </a:endParaRPr>
          </a:p>
          <a:p>
            <a:pPr indent="-285750" lvl="1" marL="74295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Only the actual last CPU burst counts</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If we expand the formula, we get:</a:t>
            </a:r>
            <a:endParaRPr/>
          </a:p>
          <a:p>
            <a:pPr indent="-228600" lvl="2" marL="1143000" rtl="0" algn="l">
              <a:lnSpc>
                <a:spcPct val="90000"/>
              </a:lnSpc>
              <a:spcBef>
                <a:spcPts val="1000"/>
              </a:spcBef>
              <a:spcAft>
                <a:spcPts val="0"/>
              </a:spcAft>
              <a:buSzPts val="2400"/>
              <a:buFont typeface="Arimo"/>
              <a:buNone/>
            </a:pPr>
            <a:r>
              <a:rPr lang="en-US" sz="2400">
                <a:solidFill>
                  <a:schemeClr val="dk1"/>
                </a:solidFill>
                <a:latin typeface="Times New Roman"/>
                <a:ea typeface="Times New Roman"/>
                <a:cs typeface="Times New Roman"/>
                <a:sym typeface="Times New Roman"/>
              </a:rPr>
              <a:t>τ</a:t>
            </a:r>
            <a:r>
              <a:rPr baseline="-25000" i="1" lang="en-US" sz="2400">
                <a:solidFill>
                  <a:schemeClr val="dk1"/>
                </a:solidFill>
                <a:latin typeface="Times New Roman"/>
                <a:ea typeface="Times New Roman"/>
                <a:cs typeface="Times New Roman"/>
                <a:sym typeface="Times New Roman"/>
              </a:rPr>
              <a:t>n</a:t>
            </a:r>
            <a:r>
              <a:rPr baseline="-25000" lang="en-US" sz="24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 α t</a:t>
            </a:r>
            <a:r>
              <a:rPr baseline="-25000" i="1" lang="en-US" sz="2400">
                <a:solidFill>
                  <a:schemeClr val="dk1"/>
                </a:solidFill>
                <a:latin typeface="Times New Roman"/>
                <a:ea typeface="Times New Roman"/>
                <a:cs typeface="Times New Roman"/>
                <a:sym typeface="Times New Roman"/>
              </a:rPr>
              <a:t>n</a:t>
            </a:r>
            <a:r>
              <a:rPr lang="en-US" sz="2400">
                <a:solidFill>
                  <a:schemeClr val="dk1"/>
                </a:solidFill>
                <a:latin typeface="Times New Roman"/>
                <a:ea typeface="Times New Roman"/>
                <a:cs typeface="Times New Roman"/>
                <a:sym typeface="Times New Roman"/>
              </a:rPr>
              <a:t>+(1</a:t>
            </a:r>
            <a:r>
              <a:rPr i="1" lang="en-US" sz="2400">
                <a:solidFill>
                  <a:schemeClr val="dk1"/>
                </a:solidFill>
                <a:latin typeface="Times New Roman"/>
                <a:ea typeface="Times New Roman"/>
                <a:cs typeface="Times New Roman"/>
                <a:sym typeface="Times New Roman"/>
              </a:rPr>
              <a:t> - </a:t>
            </a:r>
            <a:r>
              <a:rPr lang="en-US" sz="2400">
                <a:solidFill>
                  <a:schemeClr val="dk1"/>
                </a:solidFill>
                <a:latin typeface="Times New Roman"/>
                <a:ea typeface="Times New Roman"/>
                <a:cs typeface="Times New Roman"/>
                <a:sym typeface="Times New Roman"/>
              </a:rPr>
              <a:t>α</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α </a:t>
            </a:r>
            <a:r>
              <a:rPr i="1" lang="en-US" sz="2400">
                <a:solidFill>
                  <a:schemeClr val="dk1"/>
                </a:solidFill>
                <a:latin typeface="Times New Roman"/>
                <a:ea typeface="Times New Roman"/>
                <a:cs typeface="Times New Roman"/>
                <a:sym typeface="Times New Roman"/>
              </a:rPr>
              <a:t>t</a:t>
            </a:r>
            <a:r>
              <a:rPr baseline="-25000" i="1" lang="en-US" sz="2400">
                <a:solidFill>
                  <a:schemeClr val="dk1"/>
                </a:solidFill>
                <a:latin typeface="Times New Roman"/>
                <a:ea typeface="Times New Roman"/>
                <a:cs typeface="Times New Roman"/>
                <a:sym typeface="Times New Roman"/>
              </a:rPr>
              <a:t>n</a:t>
            </a:r>
            <a:r>
              <a:rPr i="1" lang="en-US" sz="2400">
                <a:solidFill>
                  <a:schemeClr val="dk1"/>
                </a:solidFill>
                <a:latin typeface="Times New Roman"/>
                <a:ea typeface="Times New Roman"/>
                <a:cs typeface="Times New Roman"/>
                <a:sym typeface="Times New Roman"/>
              </a:rPr>
              <a:t> </a:t>
            </a:r>
            <a:r>
              <a:rPr baseline="-25000" lang="en-US" sz="2400">
                <a:solidFill>
                  <a:schemeClr val="dk1"/>
                </a:solidFill>
                <a:latin typeface="Times New Roman"/>
                <a:ea typeface="Times New Roman"/>
                <a:cs typeface="Times New Roman"/>
                <a:sym typeface="Times New Roman"/>
              </a:rPr>
              <a:t>-1</a:t>
            </a:r>
            <a:r>
              <a:rPr baseline="-25000"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 …</a:t>
            </a:r>
            <a:endParaRPr/>
          </a:p>
          <a:p>
            <a:pPr indent="-228600" lvl="2" marL="1143000" rtl="0" algn="l">
              <a:lnSpc>
                <a:spcPct val="90000"/>
              </a:lnSpc>
              <a:spcBef>
                <a:spcPts val="1000"/>
              </a:spcBef>
              <a:spcAft>
                <a:spcPts val="0"/>
              </a:spcAft>
              <a:buSzPts val="2400"/>
              <a:buFont typeface="Arimo"/>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1 - α </a:t>
            </a:r>
            <a:r>
              <a:rPr i="1" lang="en-US" sz="2400">
                <a:solidFill>
                  <a:schemeClr val="dk1"/>
                </a:solidFill>
                <a:latin typeface="Times New Roman"/>
                <a:ea typeface="Times New Roman"/>
                <a:cs typeface="Times New Roman"/>
                <a:sym typeface="Times New Roman"/>
              </a:rPr>
              <a:t>)</a:t>
            </a:r>
            <a:r>
              <a:rPr baseline="30000" i="1" lang="en-US" sz="2400">
                <a:solidFill>
                  <a:schemeClr val="dk1"/>
                </a:solidFill>
                <a:latin typeface="Times New Roman"/>
                <a:ea typeface="Times New Roman"/>
                <a:cs typeface="Times New Roman"/>
                <a:sym typeface="Times New Roman"/>
              </a:rPr>
              <a:t>j</a:t>
            </a:r>
            <a:r>
              <a:rPr baseline="30000"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α </a:t>
            </a:r>
            <a:r>
              <a:rPr i="1" lang="en-US" sz="2400">
                <a:solidFill>
                  <a:schemeClr val="dk1"/>
                </a:solidFill>
                <a:latin typeface="Times New Roman"/>
                <a:ea typeface="Times New Roman"/>
                <a:cs typeface="Times New Roman"/>
                <a:sym typeface="Times New Roman"/>
              </a:rPr>
              <a:t>t</a:t>
            </a:r>
            <a:r>
              <a:rPr baseline="-25000" i="1" lang="en-US" sz="2400">
                <a:solidFill>
                  <a:schemeClr val="dk1"/>
                </a:solidFill>
                <a:latin typeface="Times New Roman"/>
                <a:ea typeface="Times New Roman"/>
                <a:cs typeface="Times New Roman"/>
                <a:sym typeface="Times New Roman"/>
              </a:rPr>
              <a:t>n</a:t>
            </a:r>
            <a:r>
              <a:rPr lang="en-US" sz="2400">
                <a:solidFill>
                  <a:schemeClr val="dk1"/>
                </a:solidFill>
                <a:latin typeface="Times New Roman"/>
                <a:ea typeface="Times New Roman"/>
                <a:cs typeface="Times New Roman"/>
                <a:sym typeface="Times New Roman"/>
              </a:rPr>
              <a:t> </a:t>
            </a:r>
            <a:r>
              <a:rPr baseline="-25000" lang="en-US" sz="2400">
                <a:solidFill>
                  <a:schemeClr val="dk1"/>
                </a:solidFill>
                <a:latin typeface="Times New Roman"/>
                <a:ea typeface="Times New Roman"/>
                <a:cs typeface="Times New Roman"/>
                <a:sym typeface="Times New Roman"/>
              </a:rPr>
              <a:t>-</a:t>
            </a:r>
            <a:r>
              <a:rPr baseline="-25000" i="1" lang="en-US" sz="2400">
                <a:solidFill>
                  <a:schemeClr val="dk1"/>
                </a:solidFill>
                <a:latin typeface="Times New Roman"/>
                <a:ea typeface="Times New Roman"/>
                <a:cs typeface="Times New Roman"/>
                <a:sym typeface="Times New Roman"/>
              </a:rPr>
              <a:t>j</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 …</a:t>
            </a:r>
            <a:endParaRPr/>
          </a:p>
          <a:p>
            <a:pPr indent="-228600" lvl="2" marL="1143000" rtl="0" algn="l">
              <a:lnSpc>
                <a:spcPct val="90000"/>
              </a:lnSpc>
              <a:spcBef>
                <a:spcPts val="1000"/>
              </a:spcBef>
              <a:spcAft>
                <a:spcPts val="0"/>
              </a:spcAft>
              <a:buSzPts val="2400"/>
              <a:buFont typeface="Arimo"/>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1 - α </a:t>
            </a:r>
            <a:r>
              <a:rPr i="1" lang="en-US" sz="2400">
                <a:solidFill>
                  <a:schemeClr val="dk1"/>
                </a:solidFill>
                <a:latin typeface="Times New Roman"/>
                <a:ea typeface="Times New Roman"/>
                <a:cs typeface="Times New Roman"/>
                <a:sym typeface="Times New Roman"/>
              </a:rPr>
              <a:t>)</a:t>
            </a:r>
            <a:r>
              <a:rPr baseline="30000" i="1" lang="en-US" sz="2400">
                <a:solidFill>
                  <a:schemeClr val="dk1"/>
                </a:solidFill>
                <a:latin typeface="Times New Roman"/>
                <a:ea typeface="Times New Roman"/>
                <a:cs typeface="Times New Roman"/>
                <a:sym typeface="Times New Roman"/>
              </a:rPr>
              <a:t>n</a:t>
            </a:r>
            <a:r>
              <a:rPr baseline="30000" lang="en-US" sz="2400">
                <a:solidFill>
                  <a:schemeClr val="dk1"/>
                </a:solidFill>
                <a:latin typeface="Times New Roman"/>
                <a:ea typeface="Times New Roman"/>
                <a:cs typeface="Times New Roman"/>
                <a:sym typeface="Times New Roman"/>
              </a:rPr>
              <a:t> +1 </a:t>
            </a:r>
            <a:r>
              <a:rPr lang="en-US" sz="2400">
                <a:solidFill>
                  <a:schemeClr val="dk1"/>
                </a:solidFill>
                <a:latin typeface="Times New Roman"/>
                <a:ea typeface="Times New Roman"/>
                <a:cs typeface="Times New Roman"/>
                <a:sym typeface="Times New Roman"/>
              </a:rPr>
              <a:t>τ</a:t>
            </a:r>
            <a:r>
              <a:rPr baseline="-25000" lang="en-US" sz="2400">
                <a:solidFill>
                  <a:schemeClr val="dk1"/>
                </a:solidFill>
                <a:latin typeface="Times New Roman"/>
                <a:ea typeface="Times New Roman"/>
                <a:cs typeface="Times New Roman"/>
                <a:sym typeface="Times New Roman"/>
              </a:rPr>
              <a:t>0</a:t>
            </a:r>
            <a:br>
              <a:rPr baseline="-25000" lang="en-US" sz="2400">
                <a:solidFill>
                  <a:schemeClr val="dk1"/>
                </a:solidFill>
                <a:latin typeface="Times New Roman"/>
                <a:ea typeface="Times New Roman"/>
                <a:cs typeface="Times New Roman"/>
                <a:sym typeface="Times New Roman"/>
              </a:rPr>
            </a:br>
            <a:endParaRPr baseline="-25000" sz="24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Since both α and (1 - α) are less than or equal to 1, each successive term has less weight than its predecessor</a:t>
            </a:r>
            <a:endParaRPr/>
          </a:p>
          <a:p>
            <a:pPr indent="-342900" lvl="0" marL="342900" rtl="0" algn="l">
              <a:lnSpc>
                <a:spcPct val="90000"/>
              </a:lnSpc>
              <a:spcBef>
                <a:spcPts val="1000"/>
              </a:spcBef>
              <a:spcAft>
                <a:spcPts val="0"/>
              </a:spcAft>
              <a:buSzPts val="1800"/>
              <a:buFont typeface="Arial"/>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6"/>
          <p:cNvSpPr txBox="1"/>
          <p:nvPr>
            <p:ph type="title"/>
          </p:nvPr>
        </p:nvSpPr>
        <p:spPr>
          <a:xfrm>
            <a:off x="1574800" y="657227"/>
            <a:ext cx="7594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Example of Shortest-remaining-time-first</a:t>
            </a:r>
            <a:endParaRPr/>
          </a:p>
        </p:txBody>
      </p:sp>
      <p:sp>
        <p:nvSpPr>
          <p:cNvPr id="458" name="Google Shape;458;p36"/>
          <p:cNvSpPr txBox="1"/>
          <p:nvPr>
            <p:ph idx="1" type="body"/>
          </p:nvPr>
        </p:nvSpPr>
        <p:spPr>
          <a:xfrm>
            <a:off x="197031" y="1258664"/>
            <a:ext cx="9779726" cy="562451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Now we add the concepts of varying arrival times and preemption to the analysis</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Process </a:t>
            </a:r>
            <a:r>
              <a:rPr lang="en-US" sz="2400">
                <a:solidFill>
                  <a:schemeClr val="dk1"/>
                </a:solidFill>
                <a:latin typeface="Times New Roman"/>
                <a:ea typeface="Times New Roman"/>
                <a:cs typeface="Times New Roman"/>
                <a:sym typeface="Times New Roman"/>
              </a:rPr>
              <a:t>     </a:t>
            </a:r>
            <a:r>
              <a:rPr i="1" lang="en-US" sz="2400" u="sng">
                <a:solidFill>
                  <a:schemeClr val="dk1"/>
                </a:solidFill>
                <a:latin typeface="Times New Roman"/>
                <a:ea typeface="Times New Roman"/>
                <a:cs typeface="Times New Roman"/>
                <a:sym typeface="Times New Roman"/>
              </a:rPr>
              <a:t>Arrival </a:t>
            </a:r>
            <a:r>
              <a:rPr lang="en-US" sz="2400" u="sng">
                <a:solidFill>
                  <a:schemeClr val="dk1"/>
                </a:solidFill>
                <a:latin typeface="Times New Roman"/>
                <a:ea typeface="Times New Roman"/>
                <a:cs typeface="Times New Roman"/>
                <a:sym typeface="Times New Roman"/>
              </a:rPr>
              <a:t>Time</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Burst Time</a:t>
            </a:r>
            <a:endParaRPr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0	8</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 	</a:t>
            </a:r>
            <a:r>
              <a:rPr lang="en-US" sz="2400">
                <a:solidFill>
                  <a:schemeClr val="dk1"/>
                </a:solidFill>
                <a:latin typeface="Times New Roman"/>
                <a:ea typeface="Times New Roman"/>
                <a:cs typeface="Times New Roman"/>
                <a:sym typeface="Times New Roman"/>
              </a:rPr>
              <a:t>1	4</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a:t>
            </a:r>
            <a:r>
              <a:rPr lang="en-US" sz="2400">
                <a:solidFill>
                  <a:schemeClr val="dk1"/>
                </a:solidFill>
                <a:latin typeface="Times New Roman"/>
                <a:ea typeface="Times New Roman"/>
                <a:cs typeface="Times New Roman"/>
                <a:sym typeface="Times New Roman"/>
              </a:rPr>
              <a:t>	2	9</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4</a:t>
            </a:r>
            <a:r>
              <a:rPr lang="en-US" sz="2400">
                <a:solidFill>
                  <a:schemeClr val="dk1"/>
                </a:solidFill>
                <a:latin typeface="Times New Roman"/>
                <a:ea typeface="Times New Roman"/>
                <a:cs typeface="Times New Roman"/>
                <a:sym typeface="Times New Roman"/>
              </a:rPr>
              <a:t>	3	5</a:t>
            </a:r>
            <a:endParaRPr/>
          </a:p>
          <a:p>
            <a:pPr indent="-342900" lvl="0" marL="342900" rtl="0" algn="l">
              <a:spcBef>
                <a:spcPts val="1000"/>
              </a:spcBef>
              <a:spcAft>
                <a:spcPts val="0"/>
              </a:spcAft>
              <a:buSzPts val="2400"/>
              <a:buChar char="🠶"/>
            </a:pPr>
            <a:r>
              <a:rPr i="1" lang="en-US" sz="2400">
                <a:solidFill>
                  <a:schemeClr val="dk1"/>
                </a:solidFill>
                <a:latin typeface="Times New Roman"/>
                <a:ea typeface="Times New Roman"/>
                <a:cs typeface="Times New Roman"/>
                <a:sym typeface="Times New Roman"/>
              </a:rPr>
              <a:t>Preemptive </a:t>
            </a:r>
            <a:r>
              <a:rPr lang="en-US" sz="2400">
                <a:solidFill>
                  <a:schemeClr val="dk1"/>
                </a:solidFill>
                <a:latin typeface="Times New Roman"/>
                <a:ea typeface="Times New Roman"/>
                <a:cs typeface="Times New Roman"/>
                <a:sym typeface="Times New Roman"/>
              </a:rPr>
              <a:t>SJF Gantt Chart</a:t>
            </a:r>
            <a:endParaRPr/>
          </a:p>
          <a:p>
            <a:pPr indent="-215900" lvl="0" marL="342900" rtl="0" algn="l">
              <a:spcBef>
                <a:spcPts val="1000"/>
              </a:spcBef>
              <a:spcAft>
                <a:spcPts val="0"/>
              </a:spcAft>
              <a:buSzPts val="2000"/>
              <a:buNone/>
            </a:pPr>
            <a:r>
              <a:t/>
            </a:r>
            <a:endParaRPr sz="2000">
              <a:solidFill>
                <a:schemeClr val="dk1"/>
              </a:solidFill>
              <a:latin typeface="Times New Roman"/>
              <a:ea typeface="Times New Roman"/>
              <a:cs typeface="Times New Roman"/>
              <a:sym typeface="Times New Roman"/>
            </a:endParaRPr>
          </a:p>
          <a:p>
            <a:pPr indent="-215900" lvl="0" marL="342900" rtl="0" algn="l">
              <a:spcBef>
                <a:spcPts val="1000"/>
              </a:spcBef>
              <a:spcAft>
                <a:spcPts val="0"/>
              </a:spcAft>
              <a:buSzPts val="2000"/>
              <a:buNone/>
            </a:pPr>
            <a:r>
              <a:t/>
            </a:r>
            <a:endParaRPr sz="20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Average waiting time = [(10-1)+(1-1)+(17-2)+5-3)]/4 = 26/4 = 6.5 msec</a:t>
            </a:r>
            <a:endParaRPr/>
          </a:p>
          <a:p>
            <a:pPr indent="-228600" lvl="0" marL="342900" rtl="0" algn="l">
              <a:spcBef>
                <a:spcPts val="1000"/>
              </a:spcBef>
              <a:spcAft>
                <a:spcPts val="0"/>
              </a:spcAft>
              <a:buSzPts val="1800"/>
              <a:buNone/>
            </a:pPr>
            <a:r>
              <a:t/>
            </a:r>
            <a:endParaRPr baseline="-25000" i="1"/>
          </a:p>
          <a:p>
            <a:pPr indent="-342900" lvl="0" marL="342900" rtl="0" algn="l">
              <a:spcBef>
                <a:spcPts val="1000"/>
              </a:spcBef>
              <a:spcAft>
                <a:spcPts val="0"/>
              </a:spcAft>
              <a:buSzPts val="1800"/>
              <a:buNone/>
            </a:pPr>
            <a:r>
              <a:t/>
            </a:r>
            <a:endParaRPr baseline="-25000" i="1"/>
          </a:p>
        </p:txBody>
      </p:sp>
      <p:pic>
        <p:nvPicPr>
          <p:cNvPr id="459" name="Google Shape;459;p36"/>
          <p:cNvPicPr preferRelativeResize="0"/>
          <p:nvPr/>
        </p:nvPicPr>
        <p:blipFill rotWithShape="1">
          <a:blip r:embed="rId3">
            <a:alphaModFix/>
          </a:blip>
          <a:srcRect b="0" l="0" r="0" t="0"/>
          <a:stretch/>
        </p:blipFill>
        <p:spPr>
          <a:xfrm>
            <a:off x="1042874" y="4981349"/>
            <a:ext cx="6535737" cy="80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7"/>
          <p:cNvSpPr txBox="1"/>
          <p:nvPr>
            <p:ph type="title"/>
          </p:nvPr>
        </p:nvSpPr>
        <p:spPr>
          <a:xfrm>
            <a:off x="1703842" y="619127"/>
            <a:ext cx="7723187" cy="576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Priority Scheduling</a:t>
            </a:r>
            <a:endParaRPr/>
          </a:p>
        </p:txBody>
      </p:sp>
      <p:sp>
        <p:nvSpPr>
          <p:cNvPr id="466" name="Google Shape;466;p37"/>
          <p:cNvSpPr txBox="1"/>
          <p:nvPr>
            <p:ph idx="1" type="body"/>
          </p:nvPr>
        </p:nvSpPr>
        <p:spPr>
          <a:xfrm>
            <a:off x="1" y="1309690"/>
            <a:ext cx="6792686" cy="55483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A priority number (integer) is associated with each process</a:t>
            </a:r>
            <a:endParaRPr/>
          </a:p>
          <a:p>
            <a:pPr indent="-203200" lvl="0" marL="342900" rtl="0" algn="l">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The CPU is allocated to the process with the highest priority (smallest integer ≡ highest priority)</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Preemptive</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Non-preemptive</a:t>
            </a:r>
            <a:endParaRPr/>
          </a:p>
          <a:p>
            <a:pPr indent="-146050" lvl="1" marL="742950" rtl="0" algn="l">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SJF is priority scheduling where priority is the inverse of predicted next CPU burst time</a:t>
            </a:r>
            <a:endParaRPr/>
          </a:p>
          <a:p>
            <a:pPr indent="-203200" lvl="0" marL="342900" rtl="0" algn="l">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Problem ≡ </a:t>
            </a:r>
            <a:r>
              <a:rPr b="1" lang="en-US" sz="2200">
                <a:solidFill>
                  <a:schemeClr val="dk1"/>
                </a:solidFill>
                <a:latin typeface="Times New Roman"/>
                <a:ea typeface="Times New Roman"/>
                <a:cs typeface="Times New Roman"/>
                <a:sym typeface="Times New Roman"/>
              </a:rPr>
              <a:t>Starvation </a:t>
            </a:r>
            <a:r>
              <a:rPr lang="en-US" sz="2200">
                <a:solidFill>
                  <a:schemeClr val="dk1"/>
                </a:solidFill>
                <a:latin typeface="Times New Roman"/>
                <a:ea typeface="Times New Roman"/>
                <a:cs typeface="Times New Roman"/>
                <a:sym typeface="Times New Roman"/>
              </a:rPr>
              <a:t>– low priority processes may never execute</a:t>
            </a:r>
            <a:endParaRPr/>
          </a:p>
          <a:p>
            <a:pPr indent="-203200" lvl="0" marL="342900" rtl="0" algn="l">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Solution ≡ </a:t>
            </a:r>
            <a:r>
              <a:rPr b="1" lang="en-US" sz="2200">
                <a:solidFill>
                  <a:schemeClr val="dk1"/>
                </a:solidFill>
                <a:latin typeface="Times New Roman"/>
                <a:ea typeface="Times New Roman"/>
                <a:cs typeface="Times New Roman"/>
                <a:sym typeface="Times New Roman"/>
              </a:rPr>
              <a:t>Aging </a:t>
            </a:r>
            <a:r>
              <a:rPr lang="en-US" sz="2200">
                <a:solidFill>
                  <a:schemeClr val="dk1"/>
                </a:solidFill>
                <a:latin typeface="Times New Roman"/>
                <a:ea typeface="Times New Roman"/>
                <a:cs typeface="Times New Roman"/>
                <a:sym typeface="Times New Roman"/>
              </a:rPr>
              <a:t>– as time progresses increase the priority of the process</a:t>
            </a:r>
            <a:endParaRPr b="1" sz="2200">
              <a:solidFill>
                <a:srgbClr val="3366FF"/>
              </a:solidFill>
            </a:endParaRPr>
          </a:p>
        </p:txBody>
      </p:sp>
      <p:sp>
        <p:nvSpPr>
          <p:cNvPr id="467" name="Google Shape;467;p37"/>
          <p:cNvSpPr/>
          <p:nvPr/>
        </p:nvSpPr>
        <p:spPr>
          <a:xfrm>
            <a:off x="6520543" y="1309690"/>
            <a:ext cx="5812971" cy="449353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Priorities can be deﬁned either internally or externally. </a:t>
            </a:r>
            <a:endParaRPr/>
          </a:p>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Internally deﬁned priorities -  time limits, memory requirements, the number of  open ﬁles, and the ratio of average I/O burst to average CPU burst have been used in computing priorities. </a:t>
            </a:r>
            <a:endParaRPr/>
          </a:p>
          <a:p>
            <a:pPr indent="-203200" lvl="0" marL="342900" marR="0" rtl="0" algn="l">
              <a:spcBef>
                <a:spcPts val="0"/>
              </a:spcBef>
              <a:spcAft>
                <a:spcPts val="0"/>
              </a:spcAft>
              <a:buClr>
                <a:schemeClr val="dk1"/>
              </a:buClr>
              <a:buSzPts val="2200"/>
              <a:buFont typeface="Arial"/>
              <a:buNone/>
            </a:pPr>
            <a:r>
              <a:t/>
            </a:r>
            <a:endParaRPr sz="22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External priorities are set by criteria outside the operating system, such as the importance of the process, the type and amount of funds being paid for computer use, the department sponsoring the work, and other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8"/>
          <p:cNvSpPr txBox="1"/>
          <p:nvPr>
            <p:ph type="title"/>
          </p:nvPr>
        </p:nvSpPr>
        <p:spPr>
          <a:xfrm>
            <a:off x="1673226" y="657226"/>
            <a:ext cx="7280275"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Example of Priority Scheduling</a:t>
            </a:r>
            <a:endParaRPr/>
          </a:p>
        </p:txBody>
      </p:sp>
      <p:sp>
        <p:nvSpPr>
          <p:cNvPr id="474" name="Google Shape;474;p38"/>
          <p:cNvSpPr txBox="1"/>
          <p:nvPr>
            <p:ph idx="1" type="body"/>
          </p:nvPr>
        </p:nvSpPr>
        <p:spPr>
          <a:xfrm>
            <a:off x="947057" y="1233488"/>
            <a:ext cx="9720943" cy="488791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None/>
            </a:pP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Process</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Burst Time</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Priority</a:t>
            </a:r>
            <a:endParaRPr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 </a:t>
            </a:r>
            <a:r>
              <a:rPr i="1" lang="en-US" sz="2400">
                <a:solidFill>
                  <a:srgbClr val="FF0000"/>
                </a:solidFill>
                <a:latin typeface="Times New Roman"/>
                <a:ea typeface="Times New Roman"/>
                <a:cs typeface="Times New Roman"/>
                <a:sym typeface="Times New Roman"/>
              </a:rPr>
              <a:t>P</a:t>
            </a:r>
            <a:r>
              <a:rPr baseline="-25000" i="1" lang="en-US" sz="2400">
                <a:solidFill>
                  <a:srgbClr val="FF0000"/>
                </a:solidFill>
                <a:latin typeface="Times New Roman"/>
                <a:ea typeface="Times New Roman"/>
                <a:cs typeface="Times New Roman"/>
                <a:sym typeface="Times New Roman"/>
              </a:rPr>
              <a:t>1</a:t>
            </a:r>
            <a:r>
              <a:rPr lang="en-US" sz="2400">
                <a:solidFill>
                  <a:srgbClr val="FF0000"/>
                </a:solidFill>
                <a:latin typeface="Times New Roman"/>
                <a:ea typeface="Times New Roman"/>
                <a:cs typeface="Times New Roman"/>
                <a:sym typeface="Times New Roman"/>
              </a:rPr>
              <a:t>	10	3</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 </a:t>
            </a:r>
            <a:r>
              <a:rPr i="1" lang="en-US" sz="2400">
                <a:solidFill>
                  <a:srgbClr val="FF0000"/>
                </a:solidFill>
                <a:latin typeface="Times New Roman"/>
                <a:ea typeface="Times New Roman"/>
                <a:cs typeface="Times New Roman"/>
                <a:sym typeface="Times New Roman"/>
              </a:rPr>
              <a:t>P</a:t>
            </a:r>
            <a:r>
              <a:rPr baseline="-25000" i="1" lang="en-US" sz="2400">
                <a:solidFill>
                  <a:srgbClr val="FF0000"/>
                </a:solidFill>
                <a:latin typeface="Times New Roman"/>
                <a:ea typeface="Times New Roman"/>
                <a:cs typeface="Times New Roman"/>
                <a:sym typeface="Times New Roman"/>
              </a:rPr>
              <a:t>2 </a:t>
            </a:r>
            <a:r>
              <a:rPr baseline="-25000" i="1" lang="en-US" sz="2400">
                <a:solidFill>
                  <a:schemeClr val="dk1"/>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1</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 </a:t>
            </a:r>
            <a:r>
              <a:rPr i="1" lang="en-US" sz="2400">
                <a:solidFill>
                  <a:srgbClr val="FF0000"/>
                </a:solidFill>
                <a:latin typeface="Times New Roman"/>
                <a:ea typeface="Times New Roman"/>
                <a:cs typeface="Times New Roman"/>
                <a:sym typeface="Times New Roman"/>
              </a:rPr>
              <a:t>P</a:t>
            </a:r>
            <a:r>
              <a:rPr baseline="-25000" i="1" lang="en-US" sz="2400">
                <a:solidFill>
                  <a:srgbClr val="FF0000"/>
                </a:solidFill>
                <a:latin typeface="Times New Roman"/>
                <a:ea typeface="Times New Roman"/>
                <a:cs typeface="Times New Roman"/>
                <a:sym typeface="Times New Roman"/>
              </a:rPr>
              <a:t>3</a:t>
            </a:r>
            <a:r>
              <a:rPr lang="en-US" sz="2400">
                <a:solidFill>
                  <a:srgbClr val="FF0000"/>
                </a:solidFill>
                <a:latin typeface="Times New Roman"/>
                <a:ea typeface="Times New Roman"/>
                <a:cs typeface="Times New Roman"/>
                <a:sym typeface="Times New Roman"/>
              </a:rPr>
              <a:t>	2	4</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 </a:t>
            </a:r>
            <a:r>
              <a:rPr i="1" lang="en-US" sz="2400">
                <a:solidFill>
                  <a:srgbClr val="FF0000"/>
                </a:solidFill>
                <a:latin typeface="Times New Roman"/>
                <a:ea typeface="Times New Roman"/>
                <a:cs typeface="Times New Roman"/>
                <a:sym typeface="Times New Roman"/>
              </a:rPr>
              <a:t>P</a:t>
            </a:r>
            <a:r>
              <a:rPr baseline="-25000" i="1" lang="en-US" sz="2400">
                <a:solidFill>
                  <a:srgbClr val="FF0000"/>
                </a:solidFill>
                <a:latin typeface="Times New Roman"/>
                <a:ea typeface="Times New Roman"/>
                <a:cs typeface="Times New Roman"/>
                <a:sym typeface="Times New Roman"/>
              </a:rPr>
              <a:t>4</a:t>
            </a:r>
            <a:r>
              <a:rPr lang="en-US" sz="2400">
                <a:solidFill>
                  <a:srgbClr val="FF0000"/>
                </a:solidFill>
                <a:latin typeface="Times New Roman"/>
                <a:ea typeface="Times New Roman"/>
                <a:cs typeface="Times New Roman"/>
                <a:sym typeface="Times New Roman"/>
              </a:rPr>
              <a:t>	1	5</a:t>
            </a:r>
            <a:endParaRPr/>
          </a:p>
          <a:p>
            <a:pPr indent="-342900" lvl="0" marL="34290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rgbClr val="FF0000"/>
                </a:solidFill>
                <a:latin typeface="Times New Roman"/>
                <a:ea typeface="Times New Roman"/>
                <a:cs typeface="Times New Roman"/>
                <a:sym typeface="Times New Roman"/>
              </a:rPr>
              <a:t>P</a:t>
            </a:r>
            <a:r>
              <a:rPr baseline="-25000" i="1" lang="en-US" sz="2400">
                <a:solidFill>
                  <a:srgbClr val="FF0000"/>
                </a:solidFill>
                <a:latin typeface="Times New Roman"/>
                <a:ea typeface="Times New Roman"/>
                <a:cs typeface="Times New Roman"/>
                <a:sym typeface="Times New Roman"/>
              </a:rPr>
              <a:t>5	</a:t>
            </a:r>
            <a:r>
              <a:rPr lang="en-US" sz="2400">
                <a:solidFill>
                  <a:srgbClr val="FF0000"/>
                </a:solidFill>
                <a:latin typeface="Times New Roman"/>
                <a:ea typeface="Times New Roman"/>
                <a:cs typeface="Times New Roman"/>
                <a:sym typeface="Times New Roman"/>
              </a:rPr>
              <a:t>5	2</a:t>
            </a:r>
            <a:endParaRPr/>
          </a:p>
          <a:p>
            <a:pPr indent="-342900" lvl="0" marL="342900" rtl="0" algn="l">
              <a:spcBef>
                <a:spcPts val="1000"/>
              </a:spcBef>
              <a:spcAft>
                <a:spcPts val="0"/>
              </a:spcAft>
              <a:buSzPts val="2400"/>
              <a:buNone/>
            </a:pPr>
            <a:r>
              <a:t/>
            </a:r>
            <a:endParaRPr baseline="-25000" sz="2400">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Priority scheduling Gantt Chart</a:t>
            </a:r>
            <a:endParaRPr/>
          </a:p>
          <a:p>
            <a:pPr indent="-190500" lvl="0" marL="342900" rtl="0" algn="l">
              <a:spcBef>
                <a:spcPts val="1000"/>
              </a:spcBef>
              <a:spcAft>
                <a:spcPts val="0"/>
              </a:spcAft>
              <a:buSzPts val="2400"/>
              <a:buNone/>
            </a:pPr>
            <a:r>
              <a:t/>
            </a:r>
            <a:endParaRPr sz="2400">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sz="2400">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Average waiting time = 8.2 msec</a:t>
            </a:r>
            <a:endParaRPr baseline="-25000" i="1" sz="2400">
              <a:solidFill>
                <a:schemeClr val="dk1"/>
              </a:solidFill>
              <a:latin typeface="Times New Roman"/>
              <a:ea typeface="Times New Roman"/>
              <a:cs typeface="Times New Roman"/>
              <a:sym typeface="Times New Roman"/>
            </a:endParaRPr>
          </a:p>
        </p:txBody>
      </p:sp>
      <p:pic>
        <p:nvPicPr>
          <p:cNvPr descr="C:\Users\as668\Desktop\in-5_6.jpg" id="475" name="Google Shape;475;p38"/>
          <p:cNvPicPr preferRelativeResize="0"/>
          <p:nvPr/>
        </p:nvPicPr>
        <p:blipFill rotWithShape="1">
          <a:blip r:embed="rId3">
            <a:alphaModFix/>
          </a:blip>
          <a:srcRect b="0" l="0" r="0" t="0"/>
          <a:stretch/>
        </p:blipFill>
        <p:spPr>
          <a:xfrm>
            <a:off x="2866030" y="5069114"/>
            <a:ext cx="7315200" cy="84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9"/>
          <p:cNvSpPr txBox="1"/>
          <p:nvPr>
            <p:ph type="title"/>
          </p:nvPr>
        </p:nvSpPr>
        <p:spPr>
          <a:xfrm>
            <a:off x="1905000" y="760413"/>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Round Robin (RR)</a:t>
            </a:r>
            <a:endParaRPr/>
          </a:p>
        </p:txBody>
      </p:sp>
      <p:sp>
        <p:nvSpPr>
          <p:cNvPr id="482" name="Google Shape;482;p39"/>
          <p:cNvSpPr txBox="1"/>
          <p:nvPr>
            <p:ph idx="1" type="body"/>
          </p:nvPr>
        </p:nvSpPr>
        <p:spPr>
          <a:xfrm>
            <a:off x="261257" y="1078933"/>
            <a:ext cx="11816443" cy="547937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Each process gets a small unit of CPU time (</a:t>
            </a:r>
            <a:r>
              <a:rPr b="1" lang="en-US" sz="2400">
                <a:solidFill>
                  <a:schemeClr val="dk1"/>
                </a:solidFill>
                <a:latin typeface="Times New Roman"/>
                <a:ea typeface="Times New Roman"/>
                <a:cs typeface="Times New Roman"/>
                <a:sym typeface="Times New Roman"/>
              </a:rPr>
              <a:t>time quantum </a:t>
            </a:r>
            <a:r>
              <a:rPr i="1" lang="en-US" sz="2400">
                <a:solidFill>
                  <a:schemeClr val="dk1"/>
                </a:solidFill>
                <a:latin typeface="Times New Roman"/>
                <a:ea typeface="Times New Roman"/>
                <a:cs typeface="Times New Roman"/>
                <a:sym typeface="Times New Roman"/>
              </a:rPr>
              <a:t>q</a:t>
            </a:r>
            <a:r>
              <a:rPr lang="en-US" sz="2400">
                <a:solidFill>
                  <a:schemeClr val="dk1"/>
                </a:solidFill>
                <a:latin typeface="Times New Roman"/>
                <a:ea typeface="Times New Roman"/>
                <a:cs typeface="Times New Roman"/>
                <a:sym typeface="Times New Roman"/>
              </a:rPr>
              <a:t>), usually 10-100 milliseconds.  After this time has elapsed, the process is preempted and added to the end of the ready queue.</a:t>
            </a:r>
            <a:endParaRPr/>
          </a:p>
          <a:p>
            <a:pPr indent="-190500" lvl="0" marL="342900" rtl="0" algn="l">
              <a:spcBef>
                <a:spcPts val="100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If there are </a:t>
            </a:r>
            <a:r>
              <a:rPr i="1" lang="en-US" sz="2400">
                <a:solidFill>
                  <a:schemeClr val="dk1"/>
                </a:solidFill>
                <a:latin typeface="Times New Roman"/>
                <a:ea typeface="Times New Roman"/>
                <a:cs typeface="Times New Roman"/>
                <a:sym typeface="Times New Roman"/>
              </a:rPr>
              <a:t>n</a:t>
            </a:r>
            <a:r>
              <a:rPr lang="en-US" sz="2400">
                <a:solidFill>
                  <a:schemeClr val="dk1"/>
                </a:solidFill>
                <a:latin typeface="Times New Roman"/>
                <a:ea typeface="Times New Roman"/>
                <a:cs typeface="Times New Roman"/>
                <a:sym typeface="Times New Roman"/>
              </a:rPr>
              <a:t> processes in the ready queue and the time quantum is </a:t>
            </a:r>
            <a:r>
              <a:rPr i="1" lang="en-US" sz="2400">
                <a:solidFill>
                  <a:schemeClr val="dk1"/>
                </a:solidFill>
                <a:latin typeface="Times New Roman"/>
                <a:ea typeface="Times New Roman"/>
                <a:cs typeface="Times New Roman"/>
                <a:sym typeface="Times New Roman"/>
              </a:rPr>
              <a:t>q</a:t>
            </a:r>
            <a:r>
              <a:rPr lang="en-US" sz="2400">
                <a:solidFill>
                  <a:schemeClr val="dk1"/>
                </a:solidFill>
                <a:latin typeface="Times New Roman"/>
                <a:ea typeface="Times New Roman"/>
                <a:cs typeface="Times New Roman"/>
                <a:sym typeface="Times New Roman"/>
              </a:rPr>
              <a:t>, then each process gets 1/</a:t>
            </a:r>
            <a:r>
              <a:rPr i="1" lang="en-US" sz="2400">
                <a:solidFill>
                  <a:schemeClr val="dk1"/>
                </a:solidFill>
                <a:latin typeface="Times New Roman"/>
                <a:ea typeface="Times New Roman"/>
                <a:cs typeface="Times New Roman"/>
                <a:sym typeface="Times New Roman"/>
              </a:rPr>
              <a:t>n</a:t>
            </a:r>
            <a:r>
              <a:rPr lang="en-US" sz="2400">
                <a:solidFill>
                  <a:schemeClr val="dk1"/>
                </a:solidFill>
                <a:latin typeface="Times New Roman"/>
                <a:ea typeface="Times New Roman"/>
                <a:cs typeface="Times New Roman"/>
                <a:sym typeface="Times New Roman"/>
              </a:rPr>
              <a:t> of the CPU time in chunks of at most </a:t>
            </a:r>
            <a:r>
              <a:rPr i="1" lang="en-US" sz="2400">
                <a:solidFill>
                  <a:schemeClr val="dk1"/>
                </a:solidFill>
                <a:latin typeface="Times New Roman"/>
                <a:ea typeface="Times New Roman"/>
                <a:cs typeface="Times New Roman"/>
                <a:sym typeface="Times New Roman"/>
              </a:rPr>
              <a:t>q</a:t>
            </a:r>
            <a:r>
              <a:rPr lang="en-US" sz="2400">
                <a:solidFill>
                  <a:schemeClr val="dk1"/>
                </a:solidFill>
                <a:latin typeface="Times New Roman"/>
                <a:ea typeface="Times New Roman"/>
                <a:cs typeface="Times New Roman"/>
                <a:sym typeface="Times New Roman"/>
              </a:rPr>
              <a:t> time units at once.  No process waits more than (</a:t>
            </a:r>
            <a:r>
              <a:rPr i="1" lang="en-US" sz="2400">
                <a:solidFill>
                  <a:schemeClr val="dk1"/>
                </a:solidFill>
                <a:latin typeface="Times New Roman"/>
                <a:ea typeface="Times New Roman"/>
                <a:cs typeface="Times New Roman"/>
                <a:sym typeface="Times New Roman"/>
              </a:rPr>
              <a:t>n</a:t>
            </a:r>
            <a:r>
              <a:rPr lang="en-US" sz="2400">
                <a:solidFill>
                  <a:schemeClr val="dk1"/>
                </a:solidFill>
                <a:latin typeface="Times New Roman"/>
                <a:ea typeface="Times New Roman"/>
                <a:cs typeface="Times New Roman"/>
                <a:sym typeface="Times New Roman"/>
              </a:rPr>
              <a:t>-1)</a:t>
            </a:r>
            <a:r>
              <a:rPr i="1" lang="en-US" sz="2400">
                <a:solidFill>
                  <a:schemeClr val="dk1"/>
                </a:solidFill>
                <a:latin typeface="Times New Roman"/>
                <a:ea typeface="Times New Roman"/>
                <a:cs typeface="Times New Roman"/>
                <a:sym typeface="Times New Roman"/>
              </a:rPr>
              <a:t>q </a:t>
            </a:r>
            <a:r>
              <a:rPr lang="en-US" sz="2400">
                <a:solidFill>
                  <a:schemeClr val="dk1"/>
                </a:solidFill>
                <a:latin typeface="Times New Roman"/>
                <a:ea typeface="Times New Roman"/>
                <a:cs typeface="Times New Roman"/>
                <a:sym typeface="Times New Roman"/>
              </a:rPr>
              <a:t>time units.</a:t>
            </a:r>
            <a:endParaRPr/>
          </a:p>
          <a:p>
            <a:pPr indent="-190500" lvl="0" marL="342900" rtl="0" algn="l">
              <a:spcBef>
                <a:spcPts val="1000"/>
              </a:spcBef>
              <a:spcAft>
                <a:spcPts val="0"/>
              </a:spcAft>
              <a:buSzPts val="2400"/>
              <a:buNone/>
            </a:pPr>
            <a:r>
              <a:t/>
            </a:r>
            <a:endParaRPr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Timer interrupts every quantum to schedule next process</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Performance</a:t>
            </a:r>
            <a:endParaRPr/>
          </a:p>
          <a:p>
            <a:pPr indent="-285750" lvl="1" marL="742950" rtl="0" algn="l">
              <a:spcBef>
                <a:spcPts val="1000"/>
              </a:spcBef>
              <a:spcAft>
                <a:spcPts val="0"/>
              </a:spcAft>
              <a:buSzPts val="2400"/>
              <a:buChar char="🠶"/>
            </a:pPr>
            <a:r>
              <a:rPr i="1" lang="en-US" sz="2400">
                <a:solidFill>
                  <a:schemeClr val="dk1"/>
                </a:solidFill>
                <a:latin typeface="Times New Roman"/>
                <a:ea typeface="Times New Roman"/>
                <a:cs typeface="Times New Roman"/>
                <a:sym typeface="Times New Roman"/>
              </a:rPr>
              <a:t>q</a:t>
            </a:r>
            <a:r>
              <a:rPr lang="en-US" sz="2400">
                <a:solidFill>
                  <a:schemeClr val="dk1"/>
                </a:solidFill>
                <a:latin typeface="Times New Roman"/>
                <a:ea typeface="Times New Roman"/>
                <a:cs typeface="Times New Roman"/>
                <a:sym typeface="Times New Roman"/>
              </a:rPr>
              <a:t> large ⇒ FIFO</a:t>
            </a:r>
            <a:endParaRPr/>
          </a:p>
          <a:p>
            <a:pPr indent="-285750" lvl="1" marL="742950" rtl="0" algn="l">
              <a:spcBef>
                <a:spcPts val="1000"/>
              </a:spcBef>
              <a:spcAft>
                <a:spcPts val="0"/>
              </a:spcAft>
              <a:buSzPts val="2400"/>
              <a:buChar char="🠶"/>
            </a:pPr>
            <a:r>
              <a:rPr i="1" lang="en-US" sz="2400">
                <a:solidFill>
                  <a:schemeClr val="dk1"/>
                </a:solidFill>
                <a:latin typeface="Times New Roman"/>
                <a:ea typeface="Times New Roman"/>
                <a:cs typeface="Times New Roman"/>
                <a:sym typeface="Times New Roman"/>
              </a:rPr>
              <a:t>q </a:t>
            </a:r>
            <a:r>
              <a:rPr lang="en-US" sz="2400">
                <a:solidFill>
                  <a:schemeClr val="dk1"/>
                </a:solidFill>
                <a:latin typeface="Times New Roman"/>
                <a:ea typeface="Times New Roman"/>
                <a:cs typeface="Times New Roman"/>
                <a:sym typeface="Times New Roman"/>
              </a:rPr>
              <a:t>small ⇒ </a:t>
            </a:r>
            <a:r>
              <a:rPr i="1" lang="en-US" sz="2400">
                <a:solidFill>
                  <a:schemeClr val="dk1"/>
                </a:solidFill>
                <a:latin typeface="Times New Roman"/>
                <a:ea typeface="Times New Roman"/>
                <a:cs typeface="Times New Roman"/>
                <a:sym typeface="Times New Roman"/>
              </a:rPr>
              <a:t>q </a:t>
            </a:r>
            <a:r>
              <a:rPr lang="en-US" sz="2400">
                <a:solidFill>
                  <a:schemeClr val="dk1"/>
                </a:solidFill>
                <a:latin typeface="Times New Roman"/>
                <a:ea typeface="Times New Roman"/>
                <a:cs typeface="Times New Roman"/>
                <a:sym typeface="Times New Roman"/>
              </a:rPr>
              <a:t>must be large with respect to context switch, otherwise overhead is too high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idx="1" type="body"/>
          </p:nvPr>
        </p:nvSpPr>
        <p:spPr>
          <a:xfrm>
            <a:off x="673100" y="1584960"/>
            <a:ext cx="7419340" cy="477411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Program is </a:t>
            </a:r>
            <a:r>
              <a:rPr b="1" i="1" lang="en-US" sz="2400">
                <a:solidFill>
                  <a:schemeClr val="dk1"/>
                </a:solidFill>
                <a:latin typeface="Times New Roman"/>
                <a:ea typeface="Times New Roman"/>
                <a:cs typeface="Times New Roman"/>
                <a:sym typeface="Times New Roman"/>
              </a:rPr>
              <a:t>passive</a:t>
            </a:r>
            <a:r>
              <a:rPr lang="en-US" sz="2400">
                <a:solidFill>
                  <a:schemeClr val="dk1"/>
                </a:solidFill>
                <a:latin typeface="Times New Roman"/>
                <a:ea typeface="Times New Roman"/>
                <a:cs typeface="Times New Roman"/>
                <a:sym typeface="Times New Roman"/>
              </a:rPr>
              <a:t> entity stored on disk, process is </a:t>
            </a:r>
            <a:r>
              <a:rPr b="1" i="1" lang="en-US" sz="2400">
                <a:solidFill>
                  <a:schemeClr val="dk1"/>
                </a:solidFill>
                <a:latin typeface="Times New Roman"/>
                <a:ea typeface="Times New Roman"/>
                <a:cs typeface="Times New Roman"/>
                <a:sym typeface="Times New Roman"/>
              </a:rPr>
              <a:t>active </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Program becomes process when executable file loaded into memory</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Execution of program started via GUI mouse clicks, command line entry of its name, etc.</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One program         several processes</a:t>
            </a:r>
            <a:endParaRPr/>
          </a:p>
          <a:p>
            <a:pPr indent="-285750" lvl="1" marL="74295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Consider multiple users executing the same program</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p:txBody>
      </p:sp>
      <p:sp>
        <p:nvSpPr>
          <p:cNvPr id="192" name="Google Shape;192;p4"/>
          <p:cNvSpPr/>
          <p:nvPr/>
        </p:nvSpPr>
        <p:spPr>
          <a:xfrm>
            <a:off x="2056896" y="699254"/>
            <a:ext cx="20905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accent1"/>
                </a:solidFill>
                <a:latin typeface="Times New Roman"/>
                <a:ea typeface="Times New Roman"/>
                <a:cs typeface="Times New Roman"/>
                <a:sym typeface="Times New Roman"/>
              </a:rPr>
              <a:t>Process ?</a:t>
            </a:r>
            <a:endParaRPr sz="3200">
              <a:solidFill>
                <a:schemeClr val="accent1"/>
              </a:solidFill>
              <a:latin typeface="Times New Roman"/>
              <a:ea typeface="Times New Roman"/>
              <a:cs typeface="Times New Roman"/>
              <a:sym typeface="Times New Roman"/>
            </a:endParaRPr>
          </a:p>
        </p:txBody>
      </p:sp>
      <p:pic>
        <p:nvPicPr>
          <p:cNvPr id="193" name="Google Shape;193;p4"/>
          <p:cNvPicPr preferRelativeResize="0"/>
          <p:nvPr/>
        </p:nvPicPr>
        <p:blipFill rotWithShape="1">
          <a:blip r:embed="rId3">
            <a:alphaModFix/>
          </a:blip>
          <a:srcRect b="0" l="0" r="0" t="0"/>
          <a:stretch/>
        </p:blipFill>
        <p:spPr>
          <a:xfrm>
            <a:off x="8092440" y="196333"/>
            <a:ext cx="3901440" cy="6162743"/>
          </a:xfrm>
          <a:prstGeom prst="rect">
            <a:avLst/>
          </a:prstGeom>
          <a:noFill/>
          <a:ln>
            <a:noFill/>
          </a:ln>
        </p:spPr>
      </p:pic>
      <p:cxnSp>
        <p:nvCxnSpPr>
          <p:cNvPr id="194" name="Google Shape;194;p4"/>
          <p:cNvCxnSpPr/>
          <p:nvPr/>
        </p:nvCxnSpPr>
        <p:spPr>
          <a:xfrm flipH="1" rot="10800000">
            <a:off x="2910587" y="4425043"/>
            <a:ext cx="404113" cy="1"/>
          </a:xfrm>
          <a:prstGeom prst="straightConnector1">
            <a:avLst/>
          </a:prstGeom>
          <a:noFill/>
          <a:ln cap="rnd" cmpd="sng" w="9525">
            <a:solidFill>
              <a:srgbClr val="9D2D0F"/>
            </a:solidFill>
            <a:prstDash val="solid"/>
            <a:round/>
            <a:headEnd len="sm" w="sm" type="none"/>
            <a:tailEnd len="med" w="med" type="triangl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0"/>
          <p:cNvSpPr txBox="1"/>
          <p:nvPr>
            <p:ph type="title"/>
          </p:nvPr>
        </p:nvSpPr>
        <p:spPr>
          <a:xfrm>
            <a:off x="1689101" y="685800"/>
            <a:ext cx="7750175" cy="647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Example of RR with Time Quantum = 4</a:t>
            </a:r>
            <a:endParaRPr/>
          </a:p>
        </p:txBody>
      </p:sp>
      <p:sp>
        <p:nvSpPr>
          <p:cNvPr id="489" name="Google Shape;489;p40"/>
          <p:cNvSpPr txBox="1"/>
          <p:nvPr>
            <p:ph idx="1" type="body"/>
          </p:nvPr>
        </p:nvSpPr>
        <p:spPr>
          <a:xfrm>
            <a:off x="1306286" y="1193800"/>
            <a:ext cx="8523514" cy="5272314"/>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1800"/>
              <a:buNone/>
            </a:pPr>
            <a:r>
              <a:rPr lang="en-US"/>
              <a:t>		</a:t>
            </a:r>
            <a:r>
              <a:rPr lang="en-US" sz="2400" u="sng">
                <a:solidFill>
                  <a:schemeClr val="dk1"/>
                </a:solidFill>
                <a:latin typeface="Times New Roman"/>
                <a:ea typeface="Times New Roman"/>
                <a:cs typeface="Times New Roman"/>
                <a:sym typeface="Times New Roman"/>
              </a:rPr>
              <a:t>Process</a:t>
            </a:r>
            <a:r>
              <a:rPr lang="en-US" sz="2400">
                <a:solidFill>
                  <a:schemeClr val="dk1"/>
                </a:solidFill>
                <a:latin typeface="Times New Roman"/>
                <a:ea typeface="Times New Roman"/>
                <a:cs typeface="Times New Roman"/>
                <a:sym typeface="Times New Roman"/>
              </a:rPr>
              <a:t>	</a:t>
            </a:r>
            <a:r>
              <a:rPr lang="en-US" sz="2400" u="sng">
                <a:solidFill>
                  <a:schemeClr val="dk1"/>
                </a:solidFill>
                <a:latin typeface="Times New Roman"/>
                <a:ea typeface="Times New Roman"/>
                <a:cs typeface="Times New Roman"/>
                <a:sym typeface="Times New Roman"/>
              </a:rPr>
              <a:t>Burst Time</a:t>
            </a:r>
            <a:endParaRPr/>
          </a:p>
          <a:p>
            <a:pPr indent="-342900" lvl="0" marL="342900" rtl="0" algn="l">
              <a:lnSpc>
                <a:spcPct val="90000"/>
              </a:lnSpc>
              <a:spcBef>
                <a:spcPts val="1000"/>
              </a:spcBef>
              <a:spcAft>
                <a:spcPts val="0"/>
              </a:spcAft>
              <a:buSzPts val="2400"/>
              <a:buNone/>
            </a:pPr>
            <a:r>
              <a:rPr i="1" lang="en-US" sz="2400">
                <a:solidFill>
                  <a:schemeClr val="dk1"/>
                </a:solidFill>
                <a:latin typeface="Times New Roman"/>
                <a:ea typeface="Times New Roman"/>
                <a:cs typeface="Times New Roman"/>
                <a:sym typeface="Times New Roman"/>
              </a:rPr>
              <a:t>		P</a:t>
            </a:r>
            <a:r>
              <a:rPr baseline="-25000" i="1" lang="en-US" sz="2400">
                <a:solidFill>
                  <a:schemeClr val="dk1"/>
                </a:solidFill>
                <a:latin typeface="Times New Roman"/>
                <a:ea typeface="Times New Roman"/>
                <a:cs typeface="Times New Roman"/>
                <a:sym typeface="Times New Roman"/>
              </a:rPr>
              <a:t>1	</a:t>
            </a:r>
            <a:r>
              <a:rPr lang="en-US" sz="2400">
                <a:solidFill>
                  <a:schemeClr val="dk1"/>
                </a:solidFill>
                <a:latin typeface="Times New Roman"/>
                <a:ea typeface="Times New Roman"/>
                <a:cs typeface="Times New Roman"/>
                <a:sym typeface="Times New Roman"/>
              </a:rPr>
              <a:t>24</a:t>
            </a:r>
            <a:endParaRPr/>
          </a:p>
          <a:p>
            <a:pPr indent="-342900" lvl="0" marL="342900" rtl="0" algn="l">
              <a:lnSpc>
                <a:spcPct val="90000"/>
              </a:lnSpc>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2	 </a:t>
            </a:r>
            <a:r>
              <a:rPr lang="en-US" sz="2400">
                <a:solidFill>
                  <a:schemeClr val="dk1"/>
                </a:solidFill>
                <a:latin typeface="Times New Roman"/>
                <a:ea typeface="Times New Roman"/>
                <a:cs typeface="Times New Roman"/>
                <a:sym typeface="Times New Roman"/>
              </a:rPr>
              <a:t>3</a:t>
            </a:r>
            <a:endParaRPr/>
          </a:p>
          <a:p>
            <a:pPr indent="-342900" lvl="0" marL="342900" rtl="0" algn="l">
              <a:lnSpc>
                <a:spcPct val="90000"/>
              </a:lnSpc>
              <a:spcBef>
                <a:spcPts val="1000"/>
              </a:spcBef>
              <a:spcAft>
                <a:spcPts val="0"/>
              </a:spcAft>
              <a:buSzPts val="2400"/>
              <a:buNone/>
            </a:pP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P</a:t>
            </a:r>
            <a:r>
              <a:rPr baseline="-25000" i="1" lang="en-US" sz="2400">
                <a:solidFill>
                  <a:schemeClr val="dk1"/>
                </a:solidFill>
                <a:latin typeface="Times New Roman"/>
                <a:ea typeface="Times New Roman"/>
                <a:cs typeface="Times New Roman"/>
                <a:sym typeface="Times New Roman"/>
              </a:rPr>
              <a:t>3	</a:t>
            </a:r>
            <a:r>
              <a:rPr lang="en-US" sz="2400">
                <a:solidFill>
                  <a:schemeClr val="dk1"/>
                </a:solidFill>
                <a:latin typeface="Times New Roman"/>
                <a:ea typeface="Times New Roman"/>
                <a:cs typeface="Times New Roman"/>
                <a:sym typeface="Times New Roman"/>
              </a:rPr>
              <a:t>3	</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 Gantt chart is: </a:t>
            </a:r>
            <a:br>
              <a:rPr lang="en-US">
                <a:solidFill>
                  <a:schemeClr val="dk1"/>
                </a:solidFill>
              </a:rPr>
            </a:br>
            <a:br>
              <a:rPr lang="en-US">
                <a:solidFill>
                  <a:schemeClr val="dk1"/>
                </a:solidFill>
              </a:rPr>
            </a:br>
            <a:br>
              <a:rPr lang="en-US">
                <a:solidFill>
                  <a:schemeClr val="dk1"/>
                </a:solidFill>
              </a:rPr>
            </a:br>
            <a:br>
              <a:rPr lang="en-US">
                <a:solidFill>
                  <a:schemeClr val="dk1"/>
                </a:solidFill>
              </a:rPr>
            </a:br>
            <a:br>
              <a:rPr lang="en-US">
                <a:solidFill>
                  <a:schemeClr val="dk1"/>
                </a:solidFill>
              </a:rPr>
            </a:br>
            <a:br>
              <a:rPr lang="en-US">
                <a:solidFill>
                  <a:schemeClr val="dk1"/>
                </a:solidFill>
              </a:rPr>
            </a:br>
            <a:endParaRPr>
              <a:solidFill>
                <a:schemeClr val="dk1"/>
              </a:solidFill>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Typically, higher average turnaround than SJF, but better </a:t>
            </a:r>
            <a:r>
              <a:rPr b="1" i="1" lang="en-US" sz="2400">
                <a:solidFill>
                  <a:schemeClr val="dk1"/>
                </a:solidFill>
                <a:latin typeface="Times New Roman"/>
                <a:ea typeface="Times New Roman"/>
                <a:cs typeface="Times New Roman"/>
                <a:sym typeface="Times New Roman"/>
              </a:rPr>
              <a:t>response</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q should be large compared to context switch time</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q usually 10ms to 100ms, context switch &lt; 10 usec</a:t>
            </a:r>
            <a:endParaRPr sz="2400">
              <a:solidFill>
                <a:schemeClr val="dk1"/>
              </a:solidFill>
              <a:latin typeface="Times New Roman"/>
              <a:ea typeface="Times New Roman"/>
              <a:cs typeface="Times New Roman"/>
              <a:sym typeface="Times New Roman"/>
            </a:endParaRPr>
          </a:p>
        </p:txBody>
      </p:sp>
      <p:pic>
        <p:nvPicPr>
          <p:cNvPr id="490" name="Google Shape;490;p40"/>
          <p:cNvPicPr preferRelativeResize="0"/>
          <p:nvPr/>
        </p:nvPicPr>
        <p:blipFill rotWithShape="1">
          <a:blip r:embed="rId3">
            <a:alphaModFix/>
          </a:blip>
          <a:srcRect b="0" l="0" r="0" t="0"/>
          <a:stretch/>
        </p:blipFill>
        <p:spPr>
          <a:xfrm>
            <a:off x="1689101" y="3488646"/>
            <a:ext cx="6770687" cy="7889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1"/>
          <p:cNvSpPr txBox="1"/>
          <p:nvPr>
            <p:ph type="title"/>
          </p:nvPr>
        </p:nvSpPr>
        <p:spPr>
          <a:xfrm>
            <a:off x="1749425" y="741363"/>
            <a:ext cx="7829550" cy="525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Time Quantum and Context Switch Time</a:t>
            </a:r>
            <a:endParaRPr/>
          </a:p>
        </p:txBody>
      </p:sp>
      <p:pic>
        <p:nvPicPr>
          <p:cNvPr id="497" name="Google Shape;497;p41"/>
          <p:cNvPicPr preferRelativeResize="0"/>
          <p:nvPr/>
        </p:nvPicPr>
        <p:blipFill rotWithShape="1">
          <a:blip r:embed="rId3">
            <a:alphaModFix/>
          </a:blip>
          <a:srcRect b="0" l="0" r="0" t="0"/>
          <a:stretch/>
        </p:blipFill>
        <p:spPr>
          <a:xfrm>
            <a:off x="1956751" y="1632858"/>
            <a:ext cx="8236360" cy="36634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2"/>
          <p:cNvSpPr txBox="1"/>
          <p:nvPr>
            <p:ph type="title"/>
          </p:nvPr>
        </p:nvSpPr>
        <p:spPr>
          <a:xfrm>
            <a:off x="1782764" y="679054"/>
            <a:ext cx="8535987"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Turnaround Time Varies With The Time Quantum</a:t>
            </a:r>
            <a:endParaRPr/>
          </a:p>
        </p:txBody>
      </p:sp>
      <p:pic>
        <p:nvPicPr>
          <p:cNvPr id="504" name="Google Shape;504;p42"/>
          <p:cNvPicPr preferRelativeResize="0"/>
          <p:nvPr/>
        </p:nvPicPr>
        <p:blipFill rotWithShape="1">
          <a:blip r:embed="rId3">
            <a:alphaModFix/>
          </a:blip>
          <a:srcRect b="0" l="0" r="0" t="0"/>
          <a:stretch/>
        </p:blipFill>
        <p:spPr>
          <a:xfrm>
            <a:off x="2984501" y="1929607"/>
            <a:ext cx="5324476" cy="4385558"/>
          </a:xfrm>
          <a:prstGeom prst="rect">
            <a:avLst/>
          </a:prstGeom>
          <a:noFill/>
          <a:ln>
            <a:noFill/>
          </a:ln>
        </p:spPr>
      </p:pic>
      <p:sp>
        <p:nvSpPr>
          <p:cNvPr id="505" name="Google Shape;505;p42"/>
          <p:cNvSpPr txBox="1"/>
          <p:nvPr/>
        </p:nvSpPr>
        <p:spPr>
          <a:xfrm>
            <a:off x="7461249" y="3744914"/>
            <a:ext cx="3625851" cy="769419"/>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80% of CPU bursts should be shorter than q</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3"/>
          <p:cNvSpPr txBox="1"/>
          <p:nvPr>
            <p:ph type="title"/>
          </p:nvPr>
        </p:nvSpPr>
        <p:spPr>
          <a:xfrm>
            <a:off x="1678524" y="687610"/>
            <a:ext cx="8911687" cy="6712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Highest Response ratio Next</a:t>
            </a:r>
            <a:endParaRPr sz="2600">
              <a:solidFill>
                <a:schemeClr val="accent1"/>
              </a:solidFill>
              <a:latin typeface="Times New Roman"/>
              <a:ea typeface="Times New Roman"/>
              <a:cs typeface="Times New Roman"/>
              <a:sym typeface="Times New Roman"/>
            </a:endParaRPr>
          </a:p>
        </p:txBody>
      </p:sp>
      <p:sp>
        <p:nvSpPr>
          <p:cNvPr id="511" name="Google Shape;511;p43"/>
          <p:cNvSpPr/>
          <p:nvPr/>
        </p:nvSpPr>
        <p:spPr>
          <a:xfrm>
            <a:off x="292100" y="1358900"/>
            <a:ext cx="5316962" cy="667875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Char char="•"/>
            </a:pPr>
            <a:r>
              <a:rPr b="1" lang="en-US" sz="1800">
                <a:solidFill>
                  <a:schemeClr val="dk1"/>
                </a:solidFill>
                <a:latin typeface="Century Gothic"/>
                <a:ea typeface="Century Gothic"/>
                <a:cs typeface="Century Gothic"/>
                <a:sym typeface="Century Gothic"/>
              </a:rPr>
              <a:t>Criteria – Response Ratio</a:t>
            </a:r>
            <a:br>
              <a:rPr lang="en-US" sz="2000">
                <a:solidFill>
                  <a:schemeClr val="dk1"/>
                </a:solidFill>
                <a:latin typeface="Century Gothic"/>
                <a:ea typeface="Century Gothic"/>
                <a:cs typeface="Century Gothic"/>
                <a:sym typeface="Century Gothic"/>
              </a:rPr>
            </a:br>
            <a:r>
              <a:rPr b="1" lang="en-US" sz="1800">
                <a:solidFill>
                  <a:schemeClr val="dk1"/>
                </a:solidFill>
                <a:latin typeface="Century Gothic"/>
                <a:ea typeface="Century Gothic"/>
                <a:cs typeface="Century Gothic"/>
                <a:sym typeface="Century Gothic"/>
              </a:rPr>
              <a:t>Mode – Non-Preemptive</a:t>
            </a:r>
            <a:endParaRPr b="1" sz="18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dk1"/>
              </a:buClr>
              <a:buSzPts val="2000"/>
              <a:buFont typeface="Arial"/>
              <a:buNone/>
            </a:pPr>
            <a:r>
              <a:t/>
            </a:r>
            <a:endParaRPr sz="2000">
              <a:solidFill>
                <a:srgbClr val="000000"/>
              </a:solidFill>
              <a:latin typeface="Times New Roman"/>
              <a:ea typeface="Times New Roman"/>
              <a:cs typeface="Times New Roman"/>
              <a:sym typeface="Times New Roman"/>
            </a:endParaRPr>
          </a:p>
          <a:p>
            <a:pPr indent="-342900" lvl="0" marL="342900" marR="0" rtl="0" algn="l">
              <a:spcBef>
                <a:spcPts val="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 A Response Ratio is calculated for each of the available jobs and the Job with the highest response ratio is given priority over the others.</a:t>
            </a:r>
            <a:endParaRPr/>
          </a:p>
          <a:p>
            <a:pPr indent="-215900" lvl="0" marL="342900" marR="0" rtl="0" algn="l">
              <a:spcBef>
                <a:spcPts val="0"/>
              </a:spcBef>
              <a:spcAft>
                <a:spcPts val="0"/>
              </a:spcAft>
              <a:buClr>
                <a:schemeClr val="dk1"/>
              </a:buClr>
              <a:buSzPts val="2000"/>
              <a:buFont typeface="Arial"/>
              <a:buNone/>
            </a:pPr>
            <a:r>
              <a:t/>
            </a:r>
            <a:endParaRPr sz="2000">
              <a:solidFill>
                <a:srgbClr val="000000"/>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onsolas"/>
                <a:ea typeface="Consolas"/>
                <a:cs typeface="Consolas"/>
                <a:sym typeface="Consolas"/>
              </a:rPr>
              <a:t>Response Ratio = (W + S)/S</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Here, </a:t>
            </a:r>
            <a:r>
              <a:rPr b="1" lang="en-US" sz="2000">
                <a:solidFill>
                  <a:schemeClr val="dk1"/>
                </a:solidFill>
                <a:latin typeface="Century Gothic"/>
                <a:ea typeface="Century Gothic"/>
                <a:cs typeface="Century Gothic"/>
                <a:sym typeface="Century Gothic"/>
              </a:rPr>
              <a:t>W</a:t>
            </a:r>
            <a:r>
              <a:rPr lang="en-US" sz="2000">
                <a:solidFill>
                  <a:schemeClr val="dk1"/>
                </a:solidFill>
                <a:latin typeface="Century Gothic"/>
                <a:ea typeface="Century Gothic"/>
                <a:cs typeface="Century Gothic"/>
                <a:sym typeface="Century Gothic"/>
              </a:rPr>
              <a:t> is the waiting time of the process so far and </a:t>
            </a:r>
            <a:r>
              <a:rPr b="1" lang="en-US" sz="2000">
                <a:solidFill>
                  <a:schemeClr val="dk1"/>
                </a:solidFill>
                <a:latin typeface="Century Gothic"/>
                <a:ea typeface="Century Gothic"/>
                <a:cs typeface="Century Gothic"/>
                <a:sym typeface="Century Gothic"/>
              </a:rPr>
              <a:t>S</a:t>
            </a:r>
            <a:r>
              <a:rPr lang="en-US" sz="2000">
                <a:solidFill>
                  <a:schemeClr val="dk1"/>
                </a:solidFill>
                <a:latin typeface="Century Gothic"/>
                <a:ea typeface="Century Gothic"/>
                <a:cs typeface="Century Gothic"/>
                <a:sym typeface="Century Gothic"/>
              </a:rPr>
              <a:t> is the Burst time of the process.</a:t>
            </a:r>
            <a:endParaRPr/>
          </a:p>
          <a:p>
            <a:pPr indent="0" lvl="0" marL="0" marR="0" rtl="0" algn="l">
              <a:spcBef>
                <a:spcPts val="0"/>
              </a:spcBef>
              <a:spcAft>
                <a:spcPts val="0"/>
              </a:spcAft>
              <a:buNone/>
            </a:pPr>
            <a:r>
              <a:t/>
            </a:r>
            <a:endParaRPr sz="2000">
              <a:solidFill>
                <a:schemeClr val="dk1"/>
              </a:solidFill>
              <a:latin typeface="Consolas"/>
              <a:ea typeface="Consolas"/>
              <a:cs typeface="Consolas"/>
              <a:sym typeface="Consolas"/>
            </a:endParaRPr>
          </a:p>
          <a:p>
            <a:pPr indent="-342900" lvl="0" marL="342900" marR="0" rtl="0" algn="l">
              <a:spcBef>
                <a:spcPts val="0"/>
              </a:spcBef>
              <a:spcAft>
                <a:spcPts val="0"/>
              </a:spcAft>
              <a:buClr>
                <a:schemeClr val="dk1"/>
              </a:buClr>
              <a:buSzPts val="1800"/>
              <a:buFont typeface="Arial"/>
              <a:buChar char="•"/>
            </a:pPr>
            <a:r>
              <a:rPr b="1" lang="en-US" sz="1800">
                <a:solidFill>
                  <a:schemeClr val="dk1"/>
                </a:solidFill>
                <a:latin typeface="Century Gothic"/>
                <a:ea typeface="Century Gothic"/>
                <a:cs typeface="Century Gothic"/>
                <a:sym typeface="Century Gothic"/>
              </a:rPr>
              <a:t>Performance of HRRN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Shorter Processes are favoured. Aging 		without service increases ratio, longer 		jobs can get past shorter jobs.</a:t>
            </a:r>
            <a:endParaRPr/>
          </a:p>
          <a:p>
            <a:pPr indent="0" lvl="0" marL="0" marR="0" rtl="0" algn="l">
              <a:spcBef>
                <a:spcPts val="0"/>
              </a:spcBef>
              <a:spcAft>
                <a:spcPts val="0"/>
              </a:spcAft>
              <a:buNone/>
            </a:pPr>
            <a:br>
              <a:rPr lang="en-US" sz="2000">
                <a:solidFill>
                  <a:schemeClr val="dk1"/>
                </a:solidFill>
                <a:latin typeface="Century Gothic"/>
                <a:ea typeface="Century Gothic"/>
                <a:cs typeface="Century Gothic"/>
                <a:sym typeface="Century Gothic"/>
              </a:rPr>
            </a:br>
            <a:endParaRPr sz="2000">
              <a:solidFill>
                <a:schemeClr val="dk1"/>
              </a:solidFill>
              <a:latin typeface="Consolas"/>
              <a:ea typeface="Consolas"/>
              <a:cs typeface="Consolas"/>
              <a:sym typeface="Consolas"/>
            </a:endParaRPr>
          </a:p>
          <a:p>
            <a:pPr indent="0" lvl="1" marL="457200" marR="0" rtl="0" algn="l">
              <a:spcBef>
                <a:spcPts val="0"/>
              </a:spcBef>
              <a:spcAft>
                <a:spcPts val="0"/>
              </a:spcAft>
              <a:buNone/>
            </a:pPr>
            <a:br>
              <a:rPr b="0" i="0" lang="en-US" sz="2400" u="none" cap="none" strike="noStrike">
                <a:solidFill>
                  <a:schemeClr val="dk1"/>
                </a:solidFill>
                <a:latin typeface="Century Gothic"/>
                <a:ea typeface="Century Gothic"/>
                <a:cs typeface="Century Gothic"/>
                <a:sym typeface="Century Gothic"/>
              </a:rPr>
            </a:br>
            <a:endParaRPr b="0" i="0" sz="3600" u="none" cap="none" strike="noStrike">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p:txBody>
      </p:sp>
      <p:sp>
        <p:nvSpPr>
          <p:cNvPr id="512" name="Google Shape;512;p43"/>
          <p:cNvSpPr/>
          <p:nvPr/>
        </p:nvSpPr>
        <p:spPr>
          <a:xfrm>
            <a:off x="0" y="42025"/>
            <a:ext cx="65" cy="373149"/>
          </a:xfrm>
          <a:prstGeom prst="rect">
            <a:avLst/>
          </a:prstGeom>
          <a:solidFill>
            <a:srgbClr val="E0E0E0"/>
          </a:solidFill>
          <a:ln>
            <a:noFill/>
          </a:ln>
        </p:spPr>
        <p:txBody>
          <a:bodyPr anchorCtr="0" anchor="ctr" bIns="95200" lIns="0" spcFirstLastPara="1" rIns="0" wrap="square" tIns="0">
            <a:sp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pic>
        <p:nvPicPr>
          <p:cNvPr id="513" name="Google Shape;513;p43"/>
          <p:cNvPicPr preferRelativeResize="0"/>
          <p:nvPr/>
        </p:nvPicPr>
        <p:blipFill rotWithShape="1">
          <a:blip r:embed="rId3">
            <a:alphaModFix/>
          </a:blip>
          <a:srcRect b="0" l="0" r="0" t="0"/>
          <a:stretch/>
        </p:blipFill>
        <p:spPr>
          <a:xfrm>
            <a:off x="5774162" y="42025"/>
            <a:ext cx="6417838" cy="3152381"/>
          </a:xfrm>
          <a:prstGeom prst="rect">
            <a:avLst/>
          </a:prstGeom>
          <a:noFill/>
          <a:ln>
            <a:noFill/>
          </a:ln>
        </p:spPr>
      </p:pic>
      <p:sp>
        <p:nvSpPr>
          <p:cNvPr id="514" name="Google Shape;514;p43"/>
          <p:cNvSpPr/>
          <p:nvPr/>
        </p:nvSpPr>
        <p:spPr>
          <a:xfrm>
            <a:off x="5774162" y="3671459"/>
            <a:ext cx="6585901"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Times New Roman"/>
                <a:ea typeface="Times New Roman"/>
                <a:cs typeface="Times New Roman"/>
                <a:sym typeface="Times New Roman"/>
              </a:rPr>
              <a:t>Advantages</a:t>
            </a:r>
            <a:endParaRPr sz="2000">
              <a:solidFill>
                <a:srgbClr val="000000"/>
              </a:solidFill>
              <a:latin typeface="Times New Roman"/>
              <a:ea typeface="Times New Roman"/>
              <a:cs typeface="Times New Roman"/>
              <a:sym typeface="Times New Roman"/>
            </a:endParaRPr>
          </a:p>
          <a:p>
            <a:pPr indent="-127000" lvl="0" marL="0" marR="0" rtl="0" algn="l">
              <a:spcBef>
                <a:spcPts val="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Its performance is better than </a:t>
            </a:r>
            <a:r>
              <a:rPr lang="en-US" sz="2000" u="sng">
                <a:solidFill>
                  <a:srgbClr val="006969"/>
                </a:solidFill>
                <a:latin typeface="Times New Roman"/>
                <a:ea typeface="Times New Roman"/>
                <a:cs typeface="Times New Roman"/>
                <a:sym typeface="Times New Roman"/>
                <a:hlinkClick r:id="rId4">
                  <a:extLst>
                    <a:ext uri="{A12FA001-AC4F-418D-AE19-62706E023703}">
                      <ahyp:hlinkClr val="tx"/>
                    </a:ext>
                  </a:extLst>
                </a:hlinkClick>
              </a:rPr>
              <a:t>SJF Scheduling</a:t>
            </a:r>
            <a:r>
              <a:rPr lang="en-US" sz="2000">
                <a:solidFill>
                  <a:srgbClr val="000000"/>
                </a:solidFill>
                <a:latin typeface="Times New Roman"/>
                <a:ea typeface="Times New Roman"/>
                <a:cs typeface="Times New Roman"/>
                <a:sym typeface="Times New Roman"/>
              </a:rPr>
              <a:t>.</a:t>
            </a:r>
            <a:endParaRPr/>
          </a:p>
          <a:p>
            <a:pPr indent="-127000" lvl="0" marL="0" marR="0" rtl="0" algn="l">
              <a:spcBef>
                <a:spcPts val="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It limits the waiting time of longer jobs and also supports shorter jobs.</a:t>
            </a:r>
            <a:endParaRPr/>
          </a:p>
          <a:p>
            <a:pPr indent="0" lvl="0" marL="0" marR="0" rtl="0" algn="l">
              <a:spcBef>
                <a:spcPts val="0"/>
              </a:spcBef>
              <a:spcAft>
                <a:spcPts val="0"/>
              </a:spcAft>
              <a:buClr>
                <a:schemeClr val="dk1"/>
              </a:buClr>
              <a:buSzPts val="2000"/>
              <a:buFont typeface="Arial"/>
              <a:buNone/>
            </a:pPr>
            <a:r>
              <a:t/>
            </a:r>
            <a:endParaRPr sz="2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0000"/>
                </a:solidFill>
                <a:latin typeface="Times New Roman"/>
                <a:ea typeface="Times New Roman"/>
                <a:cs typeface="Times New Roman"/>
                <a:sym typeface="Times New Roman"/>
              </a:rPr>
              <a:t>Disadvantages</a:t>
            </a:r>
            <a:endParaRPr sz="2000">
              <a:solidFill>
                <a:srgbClr val="000000"/>
              </a:solidFill>
              <a:latin typeface="Times New Roman"/>
              <a:ea typeface="Times New Roman"/>
              <a:cs typeface="Times New Roman"/>
              <a:sym typeface="Times New Roman"/>
            </a:endParaRPr>
          </a:p>
          <a:p>
            <a:pPr indent="-127000" lvl="0" marL="0" marR="0" rtl="0" algn="l">
              <a:spcBef>
                <a:spcPts val="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It can't be implemented practically.</a:t>
            </a:r>
            <a:endParaRPr/>
          </a:p>
          <a:p>
            <a:pPr indent="-127000" lvl="0" marL="0" marR="0" rtl="0" algn="l">
              <a:spcBef>
                <a:spcPts val="0"/>
              </a:spcBef>
              <a:spcAft>
                <a:spcPts val="0"/>
              </a:spcAft>
              <a:buClr>
                <a:srgbClr val="000000"/>
              </a:buClr>
              <a:buSzPts val="2000"/>
              <a:buFont typeface="Arial"/>
              <a:buChar char="•"/>
            </a:pPr>
            <a:r>
              <a:rPr lang="en-US" sz="2000">
                <a:solidFill>
                  <a:srgbClr val="000000"/>
                </a:solidFill>
                <a:latin typeface="Times New Roman"/>
                <a:ea typeface="Times New Roman"/>
                <a:cs typeface="Times New Roman"/>
                <a:sym typeface="Times New Roman"/>
              </a:rPr>
              <a:t>This is because the burst time of all the processes can not be known in advance.</a:t>
            </a:r>
            <a:endParaRPr b="0" i="0" sz="2000">
              <a:solidFill>
                <a:srgbClr val="000000"/>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4"/>
          <p:cNvSpPr txBox="1"/>
          <p:nvPr>
            <p:ph type="title"/>
          </p:nvPr>
        </p:nvSpPr>
        <p:spPr>
          <a:xfrm>
            <a:off x="1836738" y="687388"/>
            <a:ext cx="7713662"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Multilevel Queue</a:t>
            </a:r>
            <a:endParaRPr/>
          </a:p>
        </p:txBody>
      </p:sp>
      <p:sp>
        <p:nvSpPr>
          <p:cNvPr id="521" name="Google Shape;521;p44"/>
          <p:cNvSpPr txBox="1"/>
          <p:nvPr>
            <p:ph idx="1" type="body"/>
          </p:nvPr>
        </p:nvSpPr>
        <p:spPr>
          <a:xfrm>
            <a:off x="1273629" y="1263650"/>
            <a:ext cx="9960428" cy="55943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solidFill>
                  <a:schemeClr val="dk1"/>
                </a:solidFill>
              </a:rPr>
              <a:t>Ready queue is partitioned into separate queues, eg:</a:t>
            </a:r>
            <a:endParaRPr/>
          </a:p>
          <a:p>
            <a:pPr indent="-285750" lvl="1" marL="742950" rtl="0" algn="l">
              <a:spcBef>
                <a:spcPts val="1000"/>
              </a:spcBef>
              <a:spcAft>
                <a:spcPts val="0"/>
              </a:spcAft>
              <a:buSzPts val="1800"/>
              <a:buChar char="🠶"/>
            </a:pPr>
            <a:r>
              <a:rPr b="1" lang="en-US" sz="1800">
                <a:solidFill>
                  <a:srgbClr val="3366FF"/>
                </a:solidFill>
              </a:rPr>
              <a:t>foreground</a:t>
            </a:r>
            <a:r>
              <a:rPr lang="en-US" sz="1800"/>
              <a:t> (interactive)</a:t>
            </a:r>
            <a:endParaRPr/>
          </a:p>
          <a:p>
            <a:pPr indent="-285750" lvl="1" marL="742950" rtl="0" algn="l">
              <a:spcBef>
                <a:spcPts val="1000"/>
              </a:spcBef>
              <a:spcAft>
                <a:spcPts val="0"/>
              </a:spcAft>
              <a:buSzPts val="1800"/>
              <a:buChar char="🠶"/>
            </a:pPr>
            <a:r>
              <a:rPr b="1" lang="en-US" sz="1800">
                <a:solidFill>
                  <a:srgbClr val="3366FF"/>
                </a:solidFill>
              </a:rPr>
              <a:t>background</a:t>
            </a:r>
            <a:r>
              <a:rPr lang="en-US" sz="1800"/>
              <a:t> (batch)</a:t>
            </a:r>
            <a:endParaRPr/>
          </a:p>
          <a:p>
            <a:pPr indent="-342900" lvl="0" marL="342900" rtl="0" algn="l">
              <a:spcBef>
                <a:spcPts val="1000"/>
              </a:spcBef>
              <a:spcAft>
                <a:spcPts val="0"/>
              </a:spcAft>
              <a:buSzPts val="2000"/>
              <a:buChar char="🠶"/>
            </a:pPr>
            <a:r>
              <a:rPr lang="en-US" sz="2000">
                <a:solidFill>
                  <a:schemeClr val="dk1"/>
                </a:solidFill>
              </a:rPr>
              <a:t>Process permanently in a given queue</a:t>
            </a:r>
            <a:endParaRPr sz="900">
              <a:solidFill>
                <a:schemeClr val="dk1"/>
              </a:solidFill>
            </a:endParaRPr>
          </a:p>
          <a:p>
            <a:pPr indent="-342900" lvl="0" marL="342900" rtl="0" algn="l">
              <a:spcBef>
                <a:spcPts val="1000"/>
              </a:spcBef>
              <a:spcAft>
                <a:spcPts val="0"/>
              </a:spcAft>
              <a:buSzPts val="2000"/>
              <a:buChar char="🠶"/>
            </a:pPr>
            <a:r>
              <a:rPr lang="en-US" sz="2000">
                <a:solidFill>
                  <a:schemeClr val="dk1"/>
                </a:solidFill>
              </a:rPr>
              <a:t>Each queue has its own scheduling algorithm:</a:t>
            </a:r>
            <a:endParaRPr/>
          </a:p>
          <a:p>
            <a:pPr indent="-285750" lvl="1" marL="742950" rtl="0" algn="l">
              <a:spcBef>
                <a:spcPts val="1000"/>
              </a:spcBef>
              <a:spcAft>
                <a:spcPts val="0"/>
              </a:spcAft>
              <a:buSzPts val="1800"/>
              <a:buChar char="🠶"/>
            </a:pPr>
            <a:r>
              <a:rPr lang="en-US" sz="1800">
                <a:solidFill>
                  <a:schemeClr val="dk1"/>
                </a:solidFill>
              </a:rPr>
              <a:t>foreground – RR</a:t>
            </a:r>
            <a:endParaRPr/>
          </a:p>
          <a:p>
            <a:pPr indent="-285750" lvl="1" marL="742950" rtl="0" algn="l">
              <a:spcBef>
                <a:spcPts val="1000"/>
              </a:spcBef>
              <a:spcAft>
                <a:spcPts val="0"/>
              </a:spcAft>
              <a:buSzPts val="1800"/>
              <a:buChar char="🠶"/>
            </a:pPr>
            <a:r>
              <a:rPr lang="en-US" sz="1800">
                <a:solidFill>
                  <a:schemeClr val="dk1"/>
                </a:solidFill>
              </a:rPr>
              <a:t>background – FCFS</a:t>
            </a:r>
            <a:endParaRPr sz="900">
              <a:solidFill>
                <a:schemeClr val="dk1"/>
              </a:solidFill>
            </a:endParaRPr>
          </a:p>
          <a:p>
            <a:pPr indent="-342900" lvl="0" marL="342900" rtl="0" algn="l">
              <a:spcBef>
                <a:spcPts val="1000"/>
              </a:spcBef>
              <a:spcAft>
                <a:spcPts val="0"/>
              </a:spcAft>
              <a:buSzPts val="2000"/>
              <a:buChar char="🠶"/>
            </a:pPr>
            <a:r>
              <a:rPr lang="en-US" sz="2000">
                <a:solidFill>
                  <a:schemeClr val="dk1"/>
                </a:solidFill>
              </a:rPr>
              <a:t>Scheduling must be done between the queues:</a:t>
            </a:r>
            <a:endParaRPr/>
          </a:p>
          <a:p>
            <a:pPr indent="-285750" lvl="1" marL="742950" rtl="0" algn="l">
              <a:spcBef>
                <a:spcPts val="1000"/>
              </a:spcBef>
              <a:spcAft>
                <a:spcPts val="0"/>
              </a:spcAft>
              <a:buSzPts val="1800"/>
              <a:buChar char="🠶"/>
            </a:pPr>
            <a:r>
              <a:rPr lang="en-US" sz="1800">
                <a:solidFill>
                  <a:schemeClr val="dk1"/>
                </a:solidFill>
              </a:rPr>
              <a:t>Fixed priority scheduling; (i.e., serve all from foreground then from background).  Possibility of starvation.</a:t>
            </a:r>
            <a:endParaRPr/>
          </a:p>
          <a:p>
            <a:pPr indent="-285750" lvl="1" marL="742950" rtl="0" algn="l">
              <a:spcBef>
                <a:spcPts val="1000"/>
              </a:spcBef>
              <a:spcAft>
                <a:spcPts val="0"/>
              </a:spcAft>
              <a:buSzPts val="1800"/>
              <a:buChar char="🠶"/>
            </a:pPr>
            <a:r>
              <a:rPr lang="en-US" sz="1800">
                <a:solidFill>
                  <a:schemeClr val="dk1"/>
                </a:solidFill>
              </a:rPr>
              <a:t>Time slice – each queue gets a certain amount of CPU time which it can schedule amongst its processes; i.e., 80% to foreground in RR</a:t>
            </a:r>
            <a:endParaRPr/>
          </a:p>
          <a:p>
            <a:pPr indent="-285750" lvl="1" marL="742950" rtl="0" algn="l">
              <a:spcBef>
                <a:spcPts val="1000"/>
              </a:spcBef>
              <a:spcAft>
                <a:spcPts val="0"/>
              </a:spcAft>
              <a:buSzPts val="1800"/>
              <a:buChar char="🠶"/>
            </a:pPr>
            <a:r>
              <a:rPr lang="en-US" sz="1800">
                <a:solidFill>
                  <a:schemeClr val="dk1"/>
                </a:solidFill>
              </a:rPr>
              <a:t>20% to background in FCFS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5"/>
          <p:cNvSpPr txBox="1"/>
          <p:nvPr>
            <p:ph type="title"/>
          </p:nvPr>
        </p:nvSpPr>
        <p:spPr>
          <a:xfrm>
            <a:off x="1884363" y="658813"/>
            <a:ext cx="7596187"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Multilevel Queue Scheduling</a:t>
            </a:r>
            <a:endParaRPr/>
          </a:p>
        </p:txBody>
      </p:sp>
      <p:pic>
        <p:nvPicPr>
          <p:cNvPr descr="5" id="528" name="Google Shape;528;p45"/>
          <p:cNvPicPr preferRelativeResize="0"/>
          <p:nvPr/>
        </p:nvPicPr>
        <p:blipFill rotWithShape="1">
          <a:blip r:embed="rId3">
            <a:alphaModFix/>
          </a:blip>
          <a:srcRect b="0" l="0" r="0" t="0"/>
          <a:stretch/>
        </p:blipFill>
        <p:spPr>
          <a:xfrm>
            <a:off x="2371894" y="1466850"/>
            <a:ext cx="7108656" cy="4705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6"/>
          <p:cNvSpPr txBox="1"/>
          <p:nvPr>
            <p:ph type="title"/>
          </p:nvPr>
        </p:nvSpPr>
        <p:spPr>
          <a:xfrm>
            <a:off x="1828800" y="709613"/>
            <a:ext cx="80264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Multilevel Feedback Queue</a:t>
            </a:r>
            <a:endParaRPr/>
          </a:p>
        </p:txBody>
      </p:sp>
      <p:sp>
        <p:nvSpPr>
          <p:cNvPr id="535" name="Google Shape;535;p46"/>
          <p:cNvSpPr txBox="1"/>
          <p:nvPr>
            <p:ph idx="1" type="body"/>
          </p:nvPr>
        </p:nvSpPr>
        <p:spPr>
          <a:xfrm>
            <a:off x="1289957" y="1468437"/>
            <a:ext cx="10107386" cy="485071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latin typeface="Times New Roman"/>
                <a:ea typeface="Times New Roman"/>
                <a:cs typeface="Times New Roman"/>
                <a:sym typeface="Times New Roman"/>
              </a:rPr>
              <a:t>A process can move between the various queues; aging can be implemented this way</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Multilevel-feedback-queue scheduler defined by the following parameters:</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number of queues</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scheduling algorithms for each queue</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method used to determine when to upgrade a process</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method used to determine when to demote a process</a:t>
            </a:r>
            <a:endParaRPr/>
          </a:p>
          <a:p>
            <a:pPr indent="-285750" lvl="1" marL="742950" rtl="0" algn="l">
              <a:spcBef>
                <a:spcPts val="1000"/>
              </a:spcBef>
              <a:spcAft>
                <a:spcPts val="0"/>
              </a:spcAft>
              <a:buSzPts val="2400"/>
              <a:buChar char="🠶"/>
            </a:pPr>
            <a:r>
              <a:rPr lang="en-US" sz="2400">
                <a:latin typeface="Times New Roman"/>
                <a:ea typeface="Times New Roman"/>
                <a:cs typeface="Times New Roman"/>
                <a:sym typeface="Times New Roman"/>
              </a:rPr>
              <a:t>method used to determine which queue a process will enter when that process needs service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7"/>
          <p:cNvSpPr txBox="1"/>
          <p:nvPr>
            <p:ph type="title"/>
          </p:nvPr>
        </p:nvSpPr>
        <p:spPr>
          <a:xfrm>
            <a:off x="1651000" y="693739"/>
            <a:ext cx="8470900" cy="679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Example of Multilevel Feedback Queue</a:t>
            </a:r>
            <a:endParaRPr/>
          </a:p>
        </p:txBody>
      </p:sp>
      <p:sp>
        <p:nvSpPr>
          <p:cNvPr id="542" name="Google Shape;542;p47"/>
          <p:cNvSpPr txBox="1"/>
          <p:nvPr>
            <p:ph idx="1" type="body"/>
          </p:nvPr>
        </p:nvSpPr>
        <p:spPr>
          <a:xfrm>
            <a:off x="670560" y="1233489"/>
            <a:ext cx="6800850" cy="45307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Three queues: </a:t>
            </a:r>
            <a:endParaRPr/>
          </a:p>
          <a:p>
            <a:pPr indent="-285750" lvl="1" marL="742950" rtl="0" algn="l">
              <a:spcBef>
                <a:spcPts val="1000"/>
              </a:spcBef>
              <a:spcAft>
                <a:spcPts val="0"/>
              </a:spcAft>
              <a:buSzPts val="2000"/>
              <a:buChar char="🠶"/>
            </a:pPr>
            <a:r>
              <a:rPr i="1" lang="en-US" sz="2000">
                <a:solidFill>
                  <a:schemeClr val="dk1"/>
                </a:solidFill>
                <a:latin typeface="Times New Roman"/>
                <a:ea typeface="Times New Roman"/>
                <a:cs typeface="Times New Roman"/>
                <a:sym typeface="Times New Roman"/>
              </a:rPr>
              <a:t>Q</a:t>
            </a:r>
            <a:r>
              <a:rPr baseline="-25000" lang="en-US" sz="2000">
                <a:solidFill>
                  <a:schemeClr val="dk1"/>
                </a:solidFill>
                <a:latin typeface="Times New Roman"/>
                <a:ea typeface="Times New Roman"/>
                <a:cs typeface="Times New Roman"/>
                <a:sym typeface="Times New Roman"/>
              </a:rPr>
              <a:t>0</a:t>
            </a:r>
            <a:r>
              <a:rPr lang="en-US" sz="2000">
                <a:solidFill>
                  <a:schemeClr val="dk1"/>
                </a:solidFill>
                <a:latin typeface="Times New Roman"/>
                <a:ea typeface="Times New Roman"/>
                <a:cs typeface="Times New Roman"/>
                <a:sym typeface="Times New Roman"/>
              </a:rPr>
              <a:t> – RR with time quantum 8 milliseconds</a:t>
            </a:r>
            <a:endParaRPr/>
          </a:p>
          <a:p>
            <a:pPr indent="-285750" lvl="1" marL="742950" rtl="0" algn="l">
              <a:spcBef>
                <a:spcPts val="1000"/>
              </a:spcBef>
              <a:spcAft>
                <a:spcPts val="0"/>
              </a:spcAft>
              <a:buSzPts val="2000"/>
              <a:buChar char="🠶"/>
            </a:pPr>
            <a:r>
              <a:rPr i="1" lang="en-US" sz="2000">
                <a:solidFill>
                  <a:schemeClr val="dk1"/>
                </a:solidFill>
                <a:latin typeface="Times New Roman"/>
                <a:ea typeface="Times New Roman"/>
                <a:cs typeface="Times New Roman"/>
                <a:sym typeface="Times New Roman"/>
              </a:rPr>
              <a:t>Q</a:t>
            </a:r>
            <a:r>
              <a:rPr baseline="-25000" lang="en-US" sz="2000">
                <a:solidFill>
                  <a:schemeClr val="dk1"/>
                </a:solidFill>
                <a:latin typeface="Times New Roman"/>
                <a:ea typeface="Times New Roman"/>
                <a:cs typeface="Times New Roman"/>
                <a:sym typeface="Times New Roman"/>
              </a:rPr>
              <a:t>1</a:t>
            </a:r>
            <a:r>
              <a:rPr lang="en-US" sz="2000">
                <a:solidFill>
                  <a:schemeClr val="dk1"/>
                </a:solidFill>
                <a:latin typeface="Times New Roman"/>
                <a:ea typeface="Times New Roman"/>
                <a:cs typeface="Times New Roman"/>
                <a:sym typeface="Times New Roman"/>
              </a:rPr>
              <a:t> – RR time quantum 16 milliseconds</a:t>
            </a:r>
            <a:endParaRPr/>
          </a:p>
          <a:p>
            <a:pPr indent="-285750" lvl="1" marL="742950" rtl="0" algn="l">
              <a:spcBef>
                <a:spcPts val="1000"/>
              </a:spcBef>
              <a:spcAft>
                <a:spcPts val="0"/>
              </a:spcAft>
              <a:buSzPts val="2000"/>
              <a:buChar char="🠶"/>
            </a:pPr>
            <a:r>
              <a:rPr i="1" lang="en-US" sz="2000">
                <a:solidFill>
                  <a:schemeClr val="dk1"/>
                </a:solidFill>
                <a:latin typeface="Times New Roman"/>
                <a:ea typeface="Times New Roman"/>
                <a:cs typeface="Times New Roman"/>
                <a:sym typeface="Times New Roman"/>
              </a:rPr>
              <a:t>Q</a:t>
            </a:r>
            <a:r>
              <a:rPr baseline="-25000" lang="en-US" sz="2000">
                <a:solidFill>
                  <a:schemeClr val="dk1"/>
                </a:solidFill>
                <a:latin typeface="Times New Roman"/>
                <a:ea typeface="Times New Roman"/>
                <a:cs typeface="Times New Roman"/>
                <a:sym typeface="Times New Roman"/>
              </a:rPr>
              <a:t>2</a:t>
            </a:r>
            <a:r>
              <a:rPr lang="en-US" sz="2000">
                <a:solidFill>
                  <a:schemeClr val="dk1"/>
                </a:solidFill>
                <a:latin typeface="Times New Roman"/>
                <a:ea typeface="Times New Roman"/>
                <a:cs typeface="Times New Roman"/>
                <a:sym typeface="Times New Roman"/>
              </a:rPr>
              <a:t> – FCFS</a:t>
            </a:r>
            <a:endParaRPr/>
          </a:p>
          <a:p>
            <a:pPr indent="-158750" lvl="1" marL="742950" rtl="0" algn="l">
              <a:spcBef>
                <a:spcPts val="1000"/>
              </a:spcBef>
              <a:spcAft>
                <a:spcPts val="0"/>
              </a:spcAft>
              <a:buSzPts val="2000"/>
              <a:buNone/>
            </a:pPr>
            <a:r>
              <a:t/>
            </a:r>
            <a:endParaRPr sz="20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Scheduling</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 new job enters queue </a:t>
            </a:r>
            <a:r>
              <a:rPr i="1" lang="en-US" sz="2000">
                <a:solidFill>
                  <a:schemeClr val="dk1"/>
                </a:solidFill>
                <a:latin typeface="Times New Roman"/>
                <a:ea typeface="Times New Roman"/>
                <a:cs typeface="Times New Roman"/>
                <a:sym typeface="Times New Roman"/>
              </a:rPr>
              <a:t>Q</a:t>
            </a:r>
            <a:r>
              <a:rPr baseline="-25000" i="1" lang="en-US" sz="2000">
                <a:solidFill>
                  <a:schemeClr val="dk1"/>
                </a:solidFill>
                <a:latin typeface="Times New Roman"/>
                <a:ea typeface="Times New Roman"/>
                <a:cs typeface="Times New Roman"/>
                <a:sym typeface="Times New Roman"/>
              </a:rPr>
              <a:t>0</a:t>
            </a:r>
            <a:r>
              <a:rPr i="1" lang="en-US" sz="2000">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which is served</a:t>
            </a:r>
            <a:r>
              <a:rPr i="1" lang="en-US" sz="2000">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FCFS</a:t>
            </a:r>
            <a:endParaRPr/>
          </a:p>
          <a:p>
            <a:pPr indent="-228600" lvl="2" marL="11430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When it gains CPU, job receives 8 milliseconds</a:t>
            </a:r>
            <a:endParaRPr/>
          </a:p>
          <a:p>
            <a:pPr indent="-228600" lvl="2" marL="11430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If it does not finish in 8 milliseconds, job is moved to queue </a:t>
            </a:r>
            <a:r>
              <a:rPr i="1" lang="en-US" sz="2000">
                <a:solidFill>
                  <a:schemeClr val="dk1"/>
                </a:solidFill>
                <a:latin typeface="Times New Roman"/>
                <a:ea typeface="Times New Roman"/>
                <a:cs typeface="Times New Roman"/>
                <a:sym typeface="Times New Roman"/>
              </a:rPr>
              <a:t>Q</a:t>
            </a:r>
            <a:r>
              <a:rPr baseline="-25000" lang="en-US" sz="2000">
                <a:solidFill>
                  <a:schemeClr val="dk1"/>
                </a:solidFill>
                <a:latin typeface="Times New Roman"/>
                <a:ea typeface="Times New Roman"/>
                <a:cs typeface="Times New Roman"/>
                <a:sym typeface="Times New Roman"/>
              </a:rPr>
              <a:t>1</a:t>
            </a:r>
            <a:endParaRPr sz="2000">
              <a:solidFill>
                <a:schemeClr val="dk1"/>
              </a:solidFill>
              <a:latin typeface="Times New Roman"/>
              <a:ea typeface="Times New Roman"/>
              <a:cs typeface="Times New Roman"/>
              <a:sym typeface="Times New Roman"/>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At </a:t>
            </a:r>
            <a:r>
              <a:rPr i="1" lang="en-US" sz="2000">
                <a:solidFill>
                  <a:schemeClr val="dk1"/>
                </a:solidFill>
                <a:latin typeface="Times New Roman"/>
                <a:ea typeface="Times New Roman"/>
                <a:cs typeface="Times New Roman"/>
                <a:sym typeface="Times New Roman"/>
              </a:rPr>
              <a:t>Q</a:t>
            </a:r>
            <a:r>
              <a:rPr baseline="-25000" lang="en-US" sz="2000">
                <a:solidFill>
                  <a:schemeClr val="dk1"/>
                </a:solidFill>
                <a:latin typeface="Times New Roman"/>
                <a:ea typeface="Times New Roman"/>
                <a:cs typeface="Times New Roman"/>
                <a:sym typeface="Times New Roman"/>
              </a:rPr>
              <a:t>1</a:t>
            </a:r>
            <a:r>
              <a:rPr lang="en-US" sz="2000">
                <a:solidFill>
                  <a:schemeClr val="dk1"/>
                </a:solidFill>
                <a:latin typeface="Times New Roman"/>
                <a:ea typeface="Times New Roman"/>
                <a:cs typeface="Times New Roman"/>
                <a:sym typeface="Times New Roman"/>
              </a:rPr>
              <a:t> job is again served FCFS and receives 16 additional milliseconds</a:t>
            </a:r>
            <a:endParaRPr/>
          </a:p>
          <a:p>
            <a:pPr indent="-228600" lvl="2" marL="11430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If it still does not complete, it is preempted and moved to queue </a:t>
            </a:r>
            <a:r>
              <a:rPr i="1" lang="en-US" sz="2000">
                <a:solidFill>
                  <a:schemeClr val="dk1"/>
                </a:solidFill>
                <a:latin typeface="Times New Roman"/>
                <a:ea typeface="Times New Roman"/>
                <a:cs typeface="Times New Roman"/>
                <a:sym typeface="Times New Roman"/>
              </a:rPr>
              <a:t>Q</a:t>
            </a:r>
            <a:r>
              <a:rPr baseline="-25000" lang="en-US" sz="2000">
                <a:solidFill>
                  <a:schemeClr val="dk1"/>
                </a:solidFill>
                <a:latin typeface="Times New Roman"/>
                <a:ea typeface="Times New Roman"/>
                <a:cs typeface="Times New Roman"/>
                <a:sym typeface="Times New Roman"/>
              </a:rPr>
              <a:t>2</a:t>
            </a:r>
            <a:endParaRPr sz="2000">
              <a:solidFill>
                <a:schemeClr val="dk1"/>
              </a:solidFill>
              <a:latin typeface="Times New Roman"/>
              <a:ea typeface="Times New Roman"/>
              <a:cs typeface="Times New Roman"/>
              <a:sym typeface="Times New Roman"/>
            </a:endParaRPr>
          </a:p>
        </p:txBody>
      </p:sp>
      <p:pic>
        <p:nvPicPr>
          <p:cNvPr descr="5" id="543" name="Google Shape;543;p47"/>
          <p:cNvPicPr preferRelativeResize="0"/>
          <p:nvPr/>
        </p:nvPicPr>
        <p:blipFill rotWithShape="1">
          <a:blip r:embed="rId3">
            <a:alphaModFix/>
          </a:blip>
          <a:srcRect b="0" l="0" r="0" t="0"/>
          <a:stretch/>
        </p:blipFill>
        <p:spPr>
          <a:xfrm>
            <a:off x="7471410" y="2006601"/>
            <a:ext cx="4385310" cy="341883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8"/>
          <p:cNvSpPr txBox="1"/>
          <p:nvPr>
            <p:ph type="title"/>
          </p:nvPr>
        </p:nvSpPr>
        <p:spPr>
          <a:xfrm>
            <a:off x="1585914" y="722313"/>
            <a:ext cx="7723187"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Multiple-Processor Scheduling  </a:t>
            </a:r>
            <a:endParaRPr/>
          </a:p>
        </p:txBody>
      </p:sp>
      <p:sp>
        <p:nvSpPr>
          <p:cNvPr id="550" name="Google Shape;550;p48"/>
          <p:cNvSpPr txBox="1"/>
          <p:nvPr>
            <p:ph idx="1" type="body"/>
          </p:nvPr>
        </p:nvSpPr>
        <p:spPr>
          <a:xfrm>
            <a:off x="489856" y="1298575"/>
            <a:ext cx="10580915" cy="51348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latin typeface="Times New Roman"/>
                <a:ea typeface="Times New Roman"/>
                <a:cs typeface="Times New Roman"/>
                <a:sym typeface="Times New Roman"/>
              </a:rPr>
              <a:t> If multiple CPUs are available, load sharing becomes possible</a:t>
            </a:r>
            <a:endParaRPr sz="2200">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CPU scheduling more complex when multiple CPUs are available</a:t>
            </a:r>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Homogeneous</a:t>
            </a:r>
            <a:r>
              <a:rPr b="1" lang="en-US" sz="2200">
                <a:latin typeface="Times New Roman"/>
                <a:ea typeface="Times New Roman"/>
                <a:cs typeface="Times New Roman"/>
                <a:sym typeface="Times New Roman"/>
              </a:rPr>
              <a:t> </a:t>
            </a:r>
            <a:r>
              <a:rPr b="1" lang="en-US" sz="2200">
                <a:solidFill>
                  <a:srgbClr val="3366FF"/>
                </a:solidFill>
                <a:latin typeface="Times New Roman"/>
                <a:ea typeface="Times New Roman"/>
                <a:cs typeface="Times New Roman"/>
                <a:sym typeface="Times New Roman"/>
              </a:rPr>
              <a:t>processors</a:t>
            </a:r>
            <a:r>
              <a:rPr b="1" lang="en-US" sz="2200">
                <a:latin typeface="Times New Roman"/>
                <a:ea typeface="Times New Roman"/>
                <a:cs typeface="Times New Roman"/>
                <a:sym typeface="Times New Roman"/>
              </a:rPr>
              <a:t> </a:t>
            </a:r>
            <a:r>
              <a:rPr lang="en-US" sz="2200">
                <a:latin typeface="Times New Roman"/>
                <a:ea typeface="Times New Roman"/>
                <a:cs typeface="Times New Roman"/>
                <a:sym typeface="Times New Roman"/>
              </a:rPr>
              <a:t>within a multiprocessor</a:t>
            </a:r>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Asymmetric multiprocessing </a:t>
            </a:r>
            <a:r>
              <a:rPr lang="en-US" sz="2200">
                <a:latin typeface="Times New Roman"/>
                <a:ea typeface="Times New Roman"/>
                <a:cs typeface="Times New Roman"/>
                <a:sym typeface="Times New Roman"/>
              </a:rPr>
              <a:t>– only one processor accesses the system data structures, alleviating the need for data sharing</a:t>
            </a:r>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Symmetric multiprocessing </a:t>
            </a:r>
            <a:r>
              <a:rPr b="1" lang="en-US" sz="2200">
                <a:latin typeface="Times New Roman"/>
                <a:ea typeface="Times New Roman"/>
                <a:cs typeface="Times New Roman"/>
                <a:sym typeface="Times New Roman"/>
              </a:rPr>
              <a:t>(</a:t>
            </a:r>
            <a:r>
              <a:rPr b="1" lang="en-US" sz="2200">
                <a:solidFill>
                  <a:srgbClr val="3366FF"/>
                </a:solidFill>
                <a:latin typeface="Times New Roman"/>
                <a:ea typeface="Times New Roman"/>
                <a:cs typeface="Times New Roman"/>
                <a:sym typeface="Times New Roman"/>
              </a:rPr>
              <a:t>SMP</a:t>
            </a:r>
            <a:r>
              <a:rPr b="1" lang="en-US" sz="2200">
                <a:latin typeface="Times New Roman"/>
                <a:ea typeface="Times New Roman"/>
                <a:cs typeface="Times New Roman"/>
                <a:sym typeface="Times New Roman"/>
              </a:rPr>
              <a:t>) </a:t>
            </a:r>
            <a:r>
              <a:rPr lang="en-US" sz="2200">
                <a:latin typeface="Times New Roman"/>
                <a:ea typeface="Times New Roman"/>
                <a:cs typeface="Times New Roman"/>
                <a:sym typeface="Times New Roman"/>
              </a:rPr>
              <a:t>– each processor is self-scheduling, all processes in common ready queue, or each has its own private queue of ready processes</a:t>
            </a:r>
            <a:endParaRPr/>
          </a:p>
          <a:p>
            <a:pPr indent="-285750" lvl="1" marL="742950" rtl="0" algn="l">
              <a:spcBef>
                <a:spcPts val="1000"/>
              </a:spcBef>
              <a:spcAft>
                <a:spcPts val="0"/>
              </a:spcAft>
              <a:buSzPts val="2200"/>
              <a:buChar char="🠶"/>
            </a:pPr>
            <a:r>
              <a:rPr lang="en-US" sz="2200">
                <a:latin typeface="Times New Roman"/>
                <a:ea typeface="Times New Roman"/>
                <a:cs typeface="Times New Roman"/>
                <a:sym typeface="Times New Roman"/>
              </a:rPr>
              <a:t>Currently, most common</a:t>
            </a:r>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Processor affinity </a:t>
            </a:r>
            <a:r>
              <a:rPr lang="en-US" sz="2200">
                <a:latin typeface="Times New Roman"/>
                <a:ea typeface="Times New Roman"/>
                <a:cs typeface="Times New Roman"/>
                <a:sym typeface="Times New Roman"/>
              </a:rPr>
              <a:t>– process has affinity for processor on which it is currently running</a:t>
            </a:r>
            <a:endParaRPr/>
          </a:p>
          <a:p>
            <a:pPr indent="-285750" lvl="1" marL="74295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soft affinity</a:t>
            </a:r>
            <a:endParaRPr/>
          </a:p>
          <a:p>
            <a:pPr indent="-285750" lvl="1" marL="74295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hard affinity</a:t>
            </a:r>
            <a:endParaRPr/>
          </a:p>
          <a:p>
            <a:pPr indent="-285750" lvl="1" marL="742950" rtl="0" algn="l">
              <a:spcBef>
                <a:spcPts val="1000"/>
              </a:spcBef>
              <a:spcAft>
                <a:spcPts val="0"/>
              </a:spcAft>
              <a:buSzPts val="2200"/>
              <a:buChar char="🠶"/>
            </a:pPr>
            <a:r>
              <a:rPr lang="en-US" sz="2200">
                <a:latin typeface="Times New Roman"/>
                <a:ea typeface="Times New Roman"/>
                <a:cs typeface="Times New Roman"/>
                <a:sym typeface="Times New Roman"/>
              </a:rPr>
              <a:t>Variations including </a:t>
            </a:r>
            <a:r>
              <a:rPr b="1" lang="en-US" sz="2200">
                <a:solidFill>
                  <a:srgbClr val="3366FF"/>
                </a:solidFill>
                <a:latin typeface="Times New Roman"/>
                <a:ea typeface="Times New Roman"/>
                <a:cs typeface="Times New Roman"/>
                <a:sym typeface="Times New Roman"/>
              </a:rPr>
              <a:t>processor sets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9"/>
          <p:cNvSpPr txBox="1"/>
          <p:nvPr>
            <p:ph type="title"/>
          </p:nvPr>
        </p:nvSpPr>
        <p:spPr>
          <a:xfrm>
            <a:off x="1906589" y="638061"/>
            <a:ext cx="7567612"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NUMA and CPU Scheduling</a:t>
            </a:r>
            <a:endParaRPr/>
          </a:p>
        </p:txBody>
      </p:sp>
      <p:sp>
        <p:nvSpPr>
          <p:cNvPr id="556" name="Google Shape;556;p49"/>
          <p:cNvSpPr txBox="1"/>
          <p:nvPr/>
        </p:nvSpPr>
        <p:spPr>
          <a:xfrm>
            <a:off x="1906589" y="6225948"/>
            <a:ext cx="8265887" cy="369310"/>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Note that memory-placement algorithms can also consider affinity</a:t>
            </a:r>
            <a:endParaRPr/>
          </a:p>
        </p:txBody>
      </p:sp>
      <p:pic>
        <p:nvPicPr>
          <p:cNvPr descr="6_09.pdf" id="557" name="Google Shape;557;p49"/>
          <p:cNvPicPr preferRelativeResize="0"/>
          <p:nvPr/>
        </p:nvPicPr>
        <p:blipFill rotWithShape="1">
          <a:blip r:embed="rId3">
            <a:alphaModFix/>
          </a:blip>
          <a:srcRect b="0" l="0" r="0" t="0"/>
          <a:stretch/>
        </p:blipFill>
        <p:spPr>
          <a:xfrm>
            <a:off x="1707470" y="1708943"/>
            <a:ext cx="7766731" cy="45170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ph type="title"/>
          </p:nvPr>
        </p:nvSpPr>
        <p:spPr>
          <a:xfrm>
            <a:off x="1706881" y="136430"/>
            <a:ext cx="9675812"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33333"/>
              <a:buFont typeface="Century Gothic"/>
              <a:buNone/>
            </a:pPr>
            <a:r>
              <a:rPr lang="en-US"/>
              <a:t>A </a:t>
            </a:r>
            <a:r>
              <a:rPr b="1" lang="en-US" sz="2700">
                <a:solidFill>
                  <a:schemeClr val="accent1"/>
                </a:solidFill>
                <a:latin typeface="Times New Roman"/>
                <a:ea typeface="Times New Roman"/>
                <a:cs typeface="Times New Roman"/>
                <a:sym typeface="Times New Roman"/>
              </a:rPr>
              <a:t>process control block (PCB)</a:t>
            </a:r>
            <a:r>
              <a:rPr lang="en-US">
                <a:solidFill>
                  <a:schemeClr val="dk1"/>
                </a:solidFill>
              </a:rPr>
              <a:t> </a:t>
            </a:r>
            <a:r>
              <a:rPr lang="en-US" sz="2700">
                <a:solidFill>
                  <a:schemeClr val="dk1"/>
                </a:solidFill>
                <a:latin typeface="Times New Roman"/>
                <a:ea typeface="Times New Roman"/>
                <a:cs typeface="Times New Roman"/>
                <a:sym typeface="Times New Roman"/>
              </a:rPr>
              <a:t>is a data structure used by computer operating systems to store all the information about a process. It is also known as a process </a:t>
            </a:r>
            <a:r>
              <a:rPr b="1" lang="en-US" sz="2700">
                <a:solidFill>
                  <a:schemeClr val="dk1"/>
                </a:solidFill>
                <a:latin typeface="Times New Roman"/>
                <a:ea typeface="Times New Roman"/>
                <a:cs typeface="Times New Roman"/>
                <a:sym typeface="Times New Roman"/>
              </a:rPr>
              <a:t>descriptor</a:t>
            </a:r>
            <a:r>
              <a:rPr lang="en-US" sz="2700">
                <a:solidFill>
                  <a:schemeClr val="dk1"/>
                </a:solidFill>
                <a:latin typeface="Times New Roman"/>
                <a:ea typeface="Times New Roman"/>
                <a:cs typeface="Times New Roman"/>
                <a:sym typeface="Times New Roman"/>
              </a:rPr>
              <a:t>.</a:t>
            </a:r>
            <a:br>
              <a:rPr lang="en-US" sz="2700">
                <a:latin typeface="Times New Roman"/>
                <a:ea typeface="Times New Roman"/>
                <a:cs typeface="Times New Roman"/>
                <a:sym typeface="Times New Roman"/>
              </a:rPr>
            </a:br>
            <a:endParaRPr sz="2700">
              <a:latin typeface="Times New Roman"/>
              <a:ea typeface="Times New Roman"/>
              <a:cs typeface="Times New Roman"/>
              <a:sym typeface="Times New Roman"/>
            </a:endParaRPr>
          </a:p>
        </p:txBody>
      </p:sp>
      <p:sp>
        <p:nvSpPr>
          <p:cNvPr id="200" name="Google Shape;200;p5"/>
          <p:cNvSpPr txBox="1"/>
          <p:nvPr>
            <p:ph idx="1" type="body"/>
          </p:nvPr>
        </p:nvSpPr>
        <p:spPr>
          <a:xfrm>
            <a:off x="242252" y="2026920"/>
            <a:ext cx="7209426" cy="456935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When a process is created (initialized or installed), the operating system creates a corresponding process control block.</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Information in a process control block is updated during the transition of process states.</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When the process terminates, its PCB is returned to the pool from which new PCBs are drawn.</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Each process has a single PCB.</a:t>
            </a:r>
            <a:endParaRPr/>
          </a:p>
          <a:p>
            <a:pPr indent="-228600" lvl="0" marL="342900" rtl="0" algn="l">
              <a:spcBef>
                <a:spcPts val="1000"/>
              </a:spcBef>
              <a:spcAft>
                <a:spcPts val="0"/>
              </a:spcAft>
              <a:buSzPts val="1800"/>
              <a:buNone/>
            </a:pPr>
            <a:r>
              <a:t/>
            </a:r>
            <a:endParaRPr/>
          </a:p>
        </p:txBody>
      </p:sp>
      <p:grpSp>
        <p:nvGrpSpPr>
          <p:cNvPr id="201" name="Google Shape;201;p5"/>
          <p:cNvGrpSpPr/>
          <p:nvPr/>
        </p:nvGrpSpPr>
        <p:grpSpPr>
          <a:xfrm>
            <a:off x="8018366" y="1235384"/>
            <a:ext cx="3479121" cy="5360881"/>
            <a:chOff x="975361" y="0"/>
            <a:chExt cx="3479121" cy="5360881"/>
          </a:xfrm>
        </p:grpSpPr>
        <p:sp>
          <p:nvSpPr>
            <p:cNvPr id="202" name="Google Shape;202;p5"/>
            <p:cNvSpPr/>
            <p:nvPr/>
          </p:nvSpPr>
          <p:spPr>
            <a:xfrm>
              <a:off x="1020403" y="0"/>
              <a:ext cx="3434079" cy="641996"/>
            </a:xfrm>
            <a:prstGeom prst="rect">
              <a:avLst/>
            </a:prstGeom>
            <a:solidFill>
              <a:srgbClr val="952B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txBox="1"/>
            <p:nvPr/>
          </p:nvSpPr>
          <p:spPr>
            <a:xfrm>
              <a:off x="1020403" y="0"/>
              <a:ext cx="3434079"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Identifier</a:t>
              </a:r>
              <a:endParaRPr/>
            </a:p>
          </p:txBody>
        </p:sp>
        <p:sp>
          <p:nvSpPr>
            <p:cNvPr id="204" name="Google Shape;204;p5"/>
            <p:cNvSpPr/>
            <p:nvPr/>
          </p:nvSpPr>
          <p:spPr>
            <a:xfrm>
              <a:off x="975361" y="674308"/>
              <a:ext cx="3423917" cy="641996"/>
            </a:xfrm>
            <a:prstGeom prst="rect">
              <a:avLst/>
            </a:prstGeom>
            <a:solidFill>
              <a:srgbClr val="A532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txBox="1"/>
            <p:nvPr/>
          </p:nvSpPr>
          <p:spPr>
            <a:xfrm>
              <a:off x="975361" y="674308"/>
              <a:ext cx="3423917"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Status</a:t>
              </a:r>
              <a:endParaRPr/>
            </a:p>
          </p:txBody>
        </p:sp>
        <p:sp>
          <p:nvSpPr>
            <p:cNvPr id="206" name="Google Shape;206;p5"/>
            <p:cNvSpPr/>
            <p:nvPr/>
          </p:nvSpPr>
          <p:spPr>
            <a:xfrm>
              <a:off x="990603" y="1348404"/>
              <a:ext cx="3393432" cy="641996"/>
            </a:xfrm>
            <a:prstGeom prst="rect">
              <a:avLst/>
            </a:prstGeom>
            <a:solidFill>
              <a:srgbClr val="B43B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txBox="1"/>
            <p:nvPr/>
          </p:nvSpPr>
          <p:spPr>
            <a:xfrm>
              <a:off x="990603" y="1348404"/>
              <a:ext cx="3393432"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Priority</a:t>
              </a:r>
              <a:endParaRPr/>
            </a:p>
          </p:txBody>
        </p:sp>
        <p:sp>
          <p:nvSpPr>
            <p:cNvPr id="208" name="Google Shape;208;p5"/>
            <p:cNvSpPr/>
            <p:nvPr/>
          </p:nvSpPr>
          <p:spPr>
            <a:xfrm>
              <a:off x="1005839" y="2022500"/>
              <a:ext cx="3362960" cy="641996"/>
            </a:xfrm>
            <a:prstGeom prst="rect">
              <a:avLst/>
            </a:prstGeom>
            <a:solidFill>
              <a:srgbClr val="C246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txBox="1"/>
            <p:nvPr/>
          </p:nvSpPr>
          <p:spPr>
            <a:xfrm>
              <a:off x="1005839" y="2022500"/>
              <a:ext cx="3362960"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Program Counter</a:t>
              </a:r>
              <a:endParaRPr/>
            </a:p>
          </p:txBody>
        </p:sp>
        <p:sp>
          <p:nvSpPr>
            <p:cNvPr id="210" name="Google Shape;210;p5"/>
            <p:cNvSpPr/>
            <p:nvPr/>
          </p:nvSpPr>
          <p:spPr>
            <a:xfrm>
              <a:off x="990598" y="2696596"/>
              <a:ext cx="3393442" cy="641996"/>
            </a:xfrm>
            <a:prstGeom prst="rect">
              <a:avLst/>
            </a:prstGeom>
            <a:solidFill>
              <a:srgbClr val="C75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txBox="1"/>
            <p:nvPr/>
          </p:nvSpPr>
          <p:spPr>
            <a:xfrm>
              <a:off x="990598" y="2696596"/>
              <a:ext cx="3393442"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Memory pointers</a:t>
              </a:r>
              <a:endParaRPr/>
            </a:p>
          </p:txBody>
        </p:sp>
        <p:sp>
          <p:nvSpPr>
            <p:cNvPr id="212" name="Google Shape;212;p5"/>
            <p:cNvSpPr/>
            <p:nvPr/>
          </p:nvSpPr>
          <p:spPr>
            <a:xfrm>
              <a:off x="1021081" y="3370692"/>
              <a:ext cx="3332477" cy="641996"/>
            </a:xfrm>
            <a:prstGeom prst="rect">
              <a:avLst/>
            </a:prstGeom>
            <a:solidFill>
              <a:srgbClr val="C36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txBox="1"/>
            <p:nvPr/>
          </p:nvSpPr>
          <p:spPr>
            <a:xfrm>
              <a:off x="1021081" y="3370692"/>
              <a:ext cx="3332477"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Context Data	</a:t>
              </a:r>
              <a:endParaRPr/>
            </a:p>
          </p:txBody>
        </p:sp>
        <p:sp>
          <p:nvSpPr>
            <p:cNvPr id="214" name="Google Shape;214;p5"/>
            <p:cNvSpPr/>
            <p:nvPr/>
          </p:nvSpPr>
          <p:spPr>
            <a:xfrm>
              <a:off x="1021077" y="4044789"/>
              <a:ext cx="3332485" cy="641996"/>
            </a:xfrm>
            <a:prstGeom prst="rect">
              <a:avLst/>
            </a:prstGeom>
            <a:solidFill>
              <a:srgbClr val="C382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txBox="1"/>
            <p:nvPr/>
          </p:nvSpPr>
          <p:spPr>
            <a:xfrm>
              <a:off x="1021077" y="4044789"/>
              <a:ext cx="3332485"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I/O status Information</a:t>
              </a:r>
              <a:endParaRPr/>
            </a:p>
          </p:txBody>
        </p:sp>
        <p:sp>
          <p:nvSpPr>
            <p:cNvPr id="216" name="Google Shape;216;p5"/>
            <p:cNvSpPr/>
            <p:nvPr/>
          </p:nvSpPr>
          <p:spPr>
            <a:xfrm>
              <a:off x="985511" y="4718885"/>
              <a:ext cx="3403616" cy="641996"/>
            </a:xfrm>
            <a:prstGeom prst="rect">
              <a:avLst/>
            </a:prstGeom>
            <a:solidFill>
              <a:srgbClr val="C598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txBox="1"/>
            <p:nvPr/>
          </p:nvSpPr>
          <p:spPr>
            <a:xfrm>
              <a:off x="985511" y="4718885"/>
              <a:ext cx="3403616" cy="64199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Accounting Information</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0"/>
          <p:cNvSpPr txBox="1"/>
          <p:nvPr>
            <p:ph type="title"/>
          </p:nvPr>
        </p:nvSpPr>
        <p:spPr>
          <a:xfrm>
            <a:off x="1930400" y="660451"/>
            <a:ext cx="7723187"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Multiple-Processor Scheduling – Load Balancing</a:t>
            </a:r>
            <a:endParaRPr/>
          </a:p>
        </p:txBody>
      </p:sp>
      <p:sp>
        <p:nvSpPr>
          <p:cNvPr id="564" name="Google Shape;564;p50"/>
          <p:cNvSpPr txBox="1"/>
          <p:nvPr>
            <p:ph idx="1" type="body"/>
          </p:nvPr>
        </p:nvSpPr>
        <p:spPr>
          <a:xfrm>
            <a:off x="965200" y="1236714"/>
            <a:ext cx="10089243" cy="172606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If SMP, need to keep all CPUs loaded for efficiency</a:t>
            </a:r>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Load balancing </a:t>
            </a:r>
            <a:r>
              <a:rPr lang="en-US" sz="2200">
                <a:solidFill>
                  <a:schemeClr val="dk1"/>
                </a:solidFill>
                <a:latin typeface="Times New Roman"/>
                <a:ea typeface="Times New Roman"/>
                <a:cs typeface="Times New Roman"/>
                <a:sym typeface="Times New Roman"/>
              </a:rPr>
              <a:t>attempts to keep workload evenly distributed</a:t>
            </a:r>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Push migration </a:t>
            </a:r>
            <a:r>
              <a:rPr lang="en-US" sz="2200">
                <a:latin typeface="Times New Roman"/>
                <a:ea typeface="Times New Roman"/>
                <a:cs typeface="Times New Roman"/>
                <a:sym typeface="Times New Roman"/>
              </a:rPr>
              <a:t>– </a:t>
            </a:r>
            <a:r>
              <a:rPr lang="en-US" sz="2200">
                <a:solidFill>
                  <a:schemeClr val="dk1"/>
                </a:solidFill>
                <a:latin typeface="Times New Roman"/>
                <a:ea typeface="Times New Roman"/>
                <a:cs typeface="Times New Roman"/>
                <a:sym typeface="Times New Roman"/>
              </a:rPr>
              <a:t>Periodic task checks load on each processor, and if found pushes task from overloaded CPU to other CPUs</a:t>
            </a:r>
            <a:endParaRPr b="1"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b="1" lang="en-US" sz="2200">
                <a:solidFill>
                  <a:srgbClr val="3366FF"/>
                </a:solidFill>
                <a:latin typeface="Times New Roman"/>
                <a:ea typeface="Times New Roman"/>
                <a:cs typeface="Times New Roman"/>
                <a:sym typeface="Times New Roman"/>
              </a:rPr>
              <a:t>Pull migration </a:t>
            </a:r>
            <a:r>
              <a:rPr lang="en-US" sz="2200">
                <a:solidFill>
                  <a:schemeClr val="dk1"/>
                </a:solidFill>
                <a:latin typeface="Times New Roman"/>
                <a:ea typeface="Times New Roman"/>
                <a:cs typeface="Times New Roman"/>
                <a:sym typeface="Times New Roman"/>
              </a:rPr>
              <a:t>– idle processors pulls waiting task from busy processor</a:t>
            </a:r>
            <a:endParaRPr/>
          </a:p>
          <a:p>
            <a:pPr indent="-292100" lvl="0" marL="342900" rtl="0" algn="l">
              <a:spcBef>
                <a:spcPts val="1000"/>
              </a:spcBef>
              <a:spcAft>
                <a:spcPts val="0"/>
              </a:spcAft>
              <a:buSzPts val="800"/>
              <a:buNone/>
            </a:pPr>
            <a:r>
              <a:t/>
            </a:r>
            <a:endParaRPr sz="800"/>
          </a:p>
        </p:txBody>
      </p:sp>
      <p:sp>
        <p:nvSpPr>
          <p:cNvPr id="565" name="Google Shape;565;p50"/>
          <p:cNvSpPr/>
          <p:nvPr/>
        </p:nvSpPr>
        <p:spPr>
          <a:xfrm>
            <a:off x="965200" y="4343124"/>
            <a:ext cx="10337800" cy="23237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A53010"/>
              </a:buClr>
              <a:buSzPts val="2400"/>
              <a:buFont typeface="Noto Sans Symbols"/>
              <a:buChar char="🠶"/>
            </a:pPr>
            <a:r>
              <a:rPr lang="en-US" sz="2400">
                <a:solidFill>
                  <a:schemeClr val="dk1"/>
                </a:solidFill>
                <a:latin typeface="Times New Roman"/>
                <a:ea typeface="Times New Roman"/>
                <a:cs typeface="Times New Roman"/>
                <a:sym typeface="Times New Roman"/>
              </a:rPr>
              <a:t>Recent trend to place multiple processor cores on same physical chip</a:t>
            </a:r>
            <a:endParaRPr/>
          </a:p>
          <a:p>
            <a:pPr indent="-342900" lvl="0" marL="342900" marR="0" rtl="0" algn="l">
              <a:spcBef>
                <a:spcPts val="1000"/>
              </a:spcBef>
              <a:spcAft>
                <a:spcPts val="0"/>
              </a:spcAft>
              <a:buClr>
                <a:srgbClr val="A53010"/>
              </a:buClr>
              <a:buSzPts val="2400"/>
              <a:buFont typeface="Noto Sans Symbols"/>
              <a:buChar char="🠶"/>
            </a:pPr>
            <a:r>
              <a:rPr lang="en-US" sz="2400">
                <a:solidFill>
                  <a:schemeClr val="dk1"/>
                </a:solidFill>
                <a:latin typeface="Times New Roman"/>
                <a:ea typeface="Times New Roman"/>
                <a:cs typeface="Times New Roman"/>
                <a:sym typeface="Times New Roman"/>
              </a:rPr>
              <a:t>Faster and consumes less power</a:t>
            </a:r>
            <a:endParaRPr/>
          </a:p>
          <a:p>
            <a:pPr indent="-342900" lvl="0" marL="342900" marR="0" rtl="0" algn="l">
              <a:spcBef>
                <a:spcPts val="1000"/>
              </a:spcBef>
              <a:spcAft>
                <a:spcPts val="0"/>
              </a:spcAft>
              <a:buClr>
                <a:srgbClr val="A53010"/>
              </a:buClr>
              <a:buSzPts val="2400"/>
              <a:buFont typeface="Noto Sans Symbols"/>
              <a:buChar char="🠶"/>
            </a:pPr>
            <a:r>
              <a:rPr lang="en-US" sz="2400">
                <a:solidFill>
                  <a:schemeClr val="dk1"/>
                </a:solidFill>
                <a:latin typeface="Times New Roman"/>
                <a:ea typeface="Times New Roman"/>
                <a:cs typeface="Times New Roman"/>
                <a:sym typeface="Times New Roman"/>
              </a:rPr>
              <a:t>Multiple threads per core also growing</a:t>
            </a:r>
            <a:endParaRPr/>
          </a:p>
          <a:p>
            <a:pPr indent="-285750" lvl="0" marL="285750" marR="0" rtl="0" algn="l">
              <a:spcBef>
                <a:spcPts val="1000"/>
              </a:spcBef>
              <a:spcAft>
                <a:spcPts val="0"/>
              </a:spcAft>
              <a:buClr>
                <a:srgbClr val="A53010"/>
              </a:buClr>
              <a:buSzPts val="2400"/>
              <a:buFont typeface="Noto Sans Symbols"/>
              <a:buChar char="🠶"/>
            </a:pPr>
            <a:r>
              <a:rPr lang="en-US" sz="2400">
                <a:solidFill>
                  <a:schemeClr val="dk1"/>
                </a:solidFill>
                <a:latin typeface="Times New Roman"/>
                <a:ea typeface="Times New Roman"/>
                <a:cs typeface="Times New Roman"/>
                <a:sym typeface="Times New Roman"/>
              </a:rPr>
              <a:t>Takes advantage of memory stall to make progress on another thread while memory retrieve happens</a:t>
            </a:r>
            <a:r>
              <a:rPr lang="en-US" sz="2000">
                <a:solidFill>
                  <a:schemeClr val="dk1"/>
                </a:solidFill>
                <a:latin typeface="Times New Roman"/>
                <a:ea typeface="Times New Roman"/>
                <a:cs typeface="Times New Roman"/>
                <a:sym typeface="Times New Roman"/>
              </a:rPr>
              <a:t> </a:t>
            </a:r>
            <a:endParaRPr/>
          </a:p>
        </p:txBody>
      </p:sp>
      <p:sp>
        <p:nvSpPr>
          <p:cNvPr id="566" name="Google Shape;566;p50"/>
          <p:cNvSpPr/>
          <p:nvPr/>
        </p:nvSpPr>
        <p:spPr>
          <a:xfrm>
            <a:off x="483356" y="3819904"/>
            <a:ext cx="3685624" cy="5232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2800"/>
              <a:buFont typeface="Noto Sans Symbols"/>
              <a:buChar char="⮚"/>
            </a:pPr>
            <a:r>
              <a:rPr lang="en-US" sz="2800">
                <a:solidFill>
                  <a:schemeClr val="accent1"/>
                </a:solidFill>
                <a:latin typeface="Times New Roman"/>
                <a:ea typeface="Times New Roman"/>
                <a:cs typeface="Times New Roman"/>
                <a:sym typeface="Times New Roman"/>
              </a:rPr>
              <a:t>Multicore Processors</a:t>
            </a:r>
            <a:endParaRPr sz="2800">
              <a:solidFill>
                <a:schemeClr val="accent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1"/>
          <p:cNvSpPr txBox="1"/>
          <p:nvPr>
            <p:ph type="title"/>
          </p:nvPr>
        </p:nvSpPr>
        <p:spPr>
          <a:xfrm>
            <a:off x="1641476" y="752477"/>
            <a:ext cx="7489825"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Multithreaded Multicore System</a:t>
            </a:r>
            <a:endParaRPr/>
          </a:p>
        </p:txBody>
      </p:sp>
      <p:pic>
        <p:nvPicPr>
          <p:cNvPr descr="5" id="572" name="Google Shape;572;p51"/>
          <p:cNvPicPr preferRelativeResize="0"/>
          <p:nvPr/>
        </p:nvPicPr>
        <p:blipFill rotWithShape="1">
          <a:blip r:embed="rId3">
            <a:alphaModFix/>
          </a:blip>
          <a:srcRect b="0" l="0" r="0" t="0"/>
          <a:stretch/>
        </p:blipFill>
        <p:spPr>
          <a:xfrm>
            <a:off x="2638425" y="1532393"/>
            <a:ext cx="6781800" cy="1671637"/>
          </a:xfrm>
          <a:prstGeom prst="rect">
            <a:avLst/>
          </a:prstGeom>
          <a:noFill/>
          <a:ln>
            <a:noFill/>
          </a:ln>
        </p:spPr>
      </p:pic>
      <p:pic>
        <p:nvPicPr>
          <p:cNvPr id="573" name="Google Shape;573;p51"/>
          <p:cNvPicPr preferRelativeResize="0"/>
          <p:nvPr/>
        </p:nvPicPr>
        <p:blipFill rotWithShape="1">
          <a:blip r:embed="rId4">
            <a:alphaModFix/>
          </a:blip>
          <a:srcRect b="0" l="0" r="0" t="0"/>
          <a:stretch/>
        </p:blipFill>
        <p:spPr>
          <a:xfrm>
            <a:off x="2547937" y="4228873"/>
            <a:ext cx="6872288" cy="169386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2"/>
          <p:cNvSpPr txBox="1"/>
          <p:nvPr>
            <p:ph type="title"/>
          </p:nvPr>
        </p:nvSpPr>
        <p:spPr>
          <a:xfrm>
            <a:off x="1828007" y="687389"/>
            <a:ext cx="7821612"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Real-Time CPU Scheduling</a:t>
            </a:r>
            <a:endParaRPr/>
          </a:p>
        </p:txBody>
      </p:sp>
      <p:sp>
        <p:nvSpPr>
          <p:cNvPr id="579" name="Google Shape;579;p52"/>
          <p:cNvSpPr txBox="1"/>
          <p:nvPr>
            <p:ph idx="1" type="body"/>
          </p:nvPr>
        </p:nvSpPr>
        <p:spPr>
          <a:xfrm>
            <a:off x="615951" y="1485900"/>
            <a:ext cx="5850163" cy="52070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Can present obvious challenges</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Soft real-time systems </a:t>
            </a:r>
            <a:r>
              <a:rPr lang="en-US" sz="2400">
                <a:solidFill>
                  <a:schemeClr val="dk1"/>
                </a:solidFill>
                <a:latin typeface="Times New Roman"/>
                <a:ea typeface="Times New Roman"/>
                <a:cs typeface="Times New Roman"/>
                <a:sym typeface="Times New Roman"/>
              </a:rPr>
              <a:t>– no guarantee as to when critical real-time process will be scheduled</a:t>
            </a:r>
            <a:endParaRPr/>
          </a:p>
          <a:p>
            <a:pPr indent="-342900" lvl="0" marL="34290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Hard real-time systems</a:t>
            </a:r>
            <a:r>
              <a:rPr lang="en-US" sz="2400">
                <a:solidFill>
                  <a:schemeClr val="dk1"/>
                </a:solidFill>
                <a:latin typeface="Times New Roman"/>
                <a:ea typeface="Times New Roman"/>
                <a:cs typeface="Times New Roman"/>
                <a:sym typeface="Times New Roman"/>
              </a:rPr>
              <a:t> – task must be serviced by its deadline</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Two types of latencies affect performance</a:t>
            </a:r>
            <a:endParaRPr/>
          </a:p>
          <a:p>
            <a:pPr indent="-285750" lvl="1" marL="742950" rtl="0" algn="l">
              <a:spcBef>
                <a:spcPts val="1000"/>
              </a:spcBef>
              <a:spcAft>
                <a:spcPts val="0"/>
              </a:spcAft>
              <a:buSzPts val="2400"/>
              <a:buFont typeface="Arial"/>
              <a:buAutoNum type="arabicPeriod"/>
            </a:pPr>
            <a:r>
              <a:rPr lang="en-US" sz="2400">
                <a:solidFill>
                  <a:schemeClr val="dk1"/>
                </a:solidFill>
                <a:latin typeface="Times New Roman"/>
                <a:ea typeface="Times New Roman"/>
                <a:cs typeface="Times New Roman"/>
                <a:sym typeface="Times New Roman"/>
              </a:rPr>
              <a:t>Interrupt latency – time from arrival of interrupt to start of routine that services interrupt</a:t>
            </a:r>
            <a:endParaRPr/>
          </a:p>
          <a:p>
            <a:pPr indent="-285750" lvl="1" marL="742950" rtl="0" algn="l">
              <a:spcBef>
                <a:spcPts val="1000"/>
              </a:spcBef>
              <a:spcAft>
                <a:spcPts val="0"/>
              </a:spcAft>
              <a:buSzPts val="2400"/>
              <a:buFont typeface="Arial"/>
              <a:buAutoNum type="arabicPeriod"/>
            </a:pPr>
            <a:r>
              <a:rPr lang="en-US" sz="2400">
                <a:solidFill>
                  <a:schemeClr val="dk1"/>
                </a:solidFill>
                <a:latin typeface="Times New Roman"/>
                <a:ea typeface="Times New Roman"/>
                <a:cs typeface="Times New Roman"/>
                <a:sym typeface="Times New Roman"/>
              </a:rPr>
              <a:t>Dispatch latency – time for schedule to take current process off CPU and switch to another</a:t>
            </a:r>
            <a:endParaRPr>
              <a:solidFill>
                <a:schemeClr val="dk1"/>
              </a:solidFill>
            </a:endParaRPr>
          </a:p>
        </p:txBody>
      </p:sp>
      <p:pic>
        <p:nvPicPr>
          <p:cNvPr descr="Screen Shot 2012-12-17 at 8.37.21 PM.png" id="580" name="Google Shape;580;p52"/>
          <p:cNvPicPr preferRelativeResize="0"/>
          <p:nvPr/>
        </p:nvPicPr>
        <p:blipFill rotWithShape="1">
          <a:blip r:embed="rId3">
            <a:alphaModFix/>
          </a:blip>
          <a:srcRect b="0" l="11459" r="11859" t="0"/>
          <a:stretch/>
        </p:blipFill>
        <p:spPr>
          <a:xfrm>
            <a:off x="6814457" y="1133022"/>
            <a:ext cx="5138057" cy="505379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3"/>
          <p:cNvSpPr txBox="1"/>
          <p:nvPr>
            <p:ph type="title"/>
          </p:nvPr>
        </p:nvSpPr>
        <p:spPr>
          <a:xfrm>
            <a:off x="1906588" y="657227"/>
            <a:ext cx="7821612"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Real-Time CPU Scheduling (Cont.)</a:t>
            </a:r>
            <a:endParaRPr/>
          </a:p>
        </p:txBody>
      </p:sp>
      <p:sp>
        <p:nvSpPr>
          <p:cNvPr id="586" name="Google Shape;586;p53"/>
          <p:cNvSpPr txBox="1"/>
          <p:nvPr>
            <p:ph idx="1" type="body"/>
          </p:nvPr>
        </p:nvSpPr>
        <p:spPr>
          <a:xfrm>
            <a:off x="368300" y="1854200"/>
            <a:ext cx="5640613" cy="391001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Conflict phase of dispatch latency:</a:t>
            </a:r>
            <a:endParaRPr/>
          </a:p>
          <a:p>
            <a:pPr indent="-285750" lvl="1" marL="742950" rtl="0" algn="l">
              <a:spcBef>
                <a:spcPts val="1000"/>
              </a:spcBef>
              <a:spcAft>
                <a:spcPts val="0"/>
              </a:spcAft>
              <a:buSzPts val="2400"/>
              <a:buFont typeface="Arial"/>
              <a:buAutoNum type="arabicPeriod"/>
            </a:pPr>
            <a:r>
              <a:rPr lang="en-US" sz="2400">
                <a:solidFill>
                  <a:schemeClr val="dk1"/>
                </a:solidFill>
                <a:latin typeface="Times New Roman"/>
                <a:ea typeface="Times New Roman"/>
                <a:cs typeface="Times New Roman"/>
                <a:sym typeface="Times New Roman"/>
              </a:rPr>
              <a:t>Preemption of any process running in kernel mode</a:t>
            </a:r>
            <a:endParaRPr/>
          </a:p>
          <a:p>
            <a:pPr indent="-285750" lvl="1" marL="742950" rtl="0" algn="l">
              <a:spcBef>
                <a:spcPts val="1000"/>
              </a:spcBef>
              <a:spcAft>
                <a:spcPts val="0"/>
              </a:spcAft>
              <a:buSzPts val="2400"/>
              <a:buFont typeface="Arial"/>
              <a:buAutoNum type="arabicPeriod"/>
            </a:pPr>
            <a:r>
              <a:rPr lang="en-US" sz="2400">
                <a:solidFill>
                  <a:schemeClr val="dk1"/>
                </a:solidFill>
                <a:latin typeface="Times New Roman"/>
                <a:ea typeface="Times New Roman"/>
                <a:cs typeface="Times New Roman"/>
                <a:sym typeface="Times New Roman"/>
              </a:rPr>
              <a:t>Release by low-priority process of resources needed by high-priority processes</a:t>
            </a:r>
            <a:endParaRPr/>
          </a:p>
          <a:p>
            <a:pPr indent="-228600" lvl="0" marL="342900" rtl="0" algn="l">
              <a:spcBef>
                <a:spcPts val="1000"/>
              </a:spcBef>
              <a:spcAft>
                <a:spcPts val="0"/>
              </a:spcAft>
              <a:buSzPts val="1800"/>
              <a:buNone/>
            </a:pPr>
            <a:r>
              <a:t/>
            </a:r>
            <a:endParaRPr/>
          </a:p>
          <a:p>
            <a:pPr indent="-285750" lvl="1" marL="742950" rtl="0" algn="l">
              <a:spcBef>
                <a:spcPts val="1000"/>
              </a:spcBef>
              <a:spcAft>
                <a:spcPts val="0"/>
              </a:spcAft>
              <a:buSzPts val="1600"/>
              <a:buFont typeface="Arial"/>
              <a:buNone/>
            </a:pPr>
            <a:r>
              <a:rPr lang="en-US"/>
              <a:t> </a:t>
            </a:r>
            <a:endParaRPr/>
          </a:p>
        </p:txBody>
      </p:sp>
      <p:pic>
        <p:nvPicPr>
          <p:cNvPr descr="6_14.pdf" id="587" name="Google Shape;587;p53"/>
          <p:cNvPicPr preferRelativeResize="0"/>
          <p:nvPr/>
        </p:nvPicPr>
        <p:blipFill rotWithShape="1">
          <a:blip r:embed="rId3">
            <a:alphaModFix/>
          </a:blip>
          <a:srcRect b="0" l="0" r="0" t="0"/>
          <a:stretch/>
        </p:blipFill>
        <p:spPr>
          <a:xfrm>
            <a:off x="6267449" y="1233489"/>
            <a:ext cx="5749895" cy="477361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4"/>
          <p:cNvSpPr txBox="1"/>
          <p:nvPr>
            <p:ph type="title"/>
          </p:nvPr>
        </p:nvSpPr>
        <p:spPr>
          <a:xfrm>
            <a:off x="1715544" y="733427"/>
            <a:ext cx="7821612"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Priority-based Scheduling</a:t>
            </a:r>
            <a:endParaRPr/>
          </a:p>
        </p:txBody>
      </p:sp>
      <p:sp>
        <p:nvSpPr>
          <p:cNvPr id="593" name="Google Shape;593;p54"/>
          <p:cNvSpPr txBox="1"/>
          <p:nvPr>
            <p:ph idx="1" type="body"/>
          </p:nvPr>
        </p:nvSpPr>
        <p:spPr>
          <a:xfrm>
            <a:off x="863600" y="1462089"/>
            <a:ext cx="10464800" cy="4530725"/>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lang="en-US" sz="2400">
                <a:solidFill>
                  <a:schemeClr val="dk1"/>
                </a:solidFill>
                <a:latin typeface="Times New Roman"/>
                <a:ea typeface="Times New Roman"/>
                <a:cs typeface="Times New Roman"/>
                <a:sym typeface="Times New Roman"/>
              </a:rPr>
              <a:t>For real-time scheduling, scheduler must support preemptive, priority-based scheduling</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But only guarantees soft real-time</a:t>
            </a:r>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For hard real-time must also provide ability to meet deadlines</a:t>
            </a:r>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Processes have new characteristics: </a:t>
            </a:r>
            <a:r>
              <a:rPr b="1" lang="en-US" sz="2400">
                <a:solidFill>
                  <a:schemeClr val="dk1"/>
                </a:solidFill>
                <a:latin typeface="Times New Roman"/>
                <a:ea typeface="Times New Roman"/>
                <a:cs typeface="Times New Roman"/>
                <a:sym typeface="Times New Roman"/>
              </a:rPr>
              <a:t>periodic</a:t>
            </a:r>
            <a:r>
              <a:rPr lang="en-US" sz="2400">
                <a:solidFill>
                  <a:schemeClr val="dk1"/>
                </a:solidFill>
                <a:latin typeface="Times New Roman"/>
                <a:ea typeface="Times New Roman"/>
                <a:cs typeface="Times New Roman"/>
                <a:sym typeface="Times New Roman"/>
              </a:rPr>
              <a:t> ones require CPU at constant intervals</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Has processing time </a:t>
            </a:r>
            <a:r>
              <a:rPr i="1" lang="en-US" sz="2400">
                <a:solidFill>
                  <a:schemeClr val="dk1"/>
                </a:solidFill>
                <a:latin typeface="Times New Roman"/>
                <a:ea typeface="Times New Roman"/>
                <a:cs typeface="Times New Roman"/>
                <a:sym typeface="Times New Roman"/>
              </a:rPr>
              <a:t>t</a:t>
            </a:r>
            <a:r>
              <a:rPr lang="en-US" sz="2400">
                <a:solidFill>
                  <a:schemeClr val="dk1"/>
                </a:solidFill>
                <a:latin typeface="Times New Roman"/>
                <a:ea typeface="Times New Roman"/>
                <a:cs typeface="Times New Roman"/>
                <a:sym typeface="Times New Roman"/>
              </a:rPr>
              <a:t>, deadline </a:t>
            </a:r>
            <a:r>
              <a:rPr i="1" lang="en-US" sz="2400">
                <a:solidFill>
                  <a:schemeClr val="dk1"/>
                </a:solidFill>
                <a:latin typeface="Times New Roman"/>
                <a:ea typeface="Times New Roman"/>
                <a:cs typeface="Times New Roman"/>
                <a:sym typeface="Times New Roman"/>
              </a:rPr>
              <a:t>d, </a:t>
            </a:r>
            <a:r>
              <a:rPr lang="en-US" sz="2400">
                <a:solidFill>
                  <a:schemeClr val="dk1"/>
                </a:solidFill>
                <a:latin typeface="Times New Roman"/>
                <a:ea typeface="Times New Roman"/>
                <a:cs typeface="Times New Roman"/>
                <a:sym typeface="Times New Roman"/>
              </a:rPr>
              <a:t>period </a:t>
            </a:r>
            <a:r>
              <a:rPr i="1" lang="en-US" sz="2400">
                <a:solidFill>
                  <a:schemeClr val="dk1"/>
                </a:solidFill>
                <a:latin typeface="Times New Roman"/>
                <a:ea typeface="Times New Roman"/>
                <a:cs typeface="Times New Roman"/>
                <a:sym typeface="Times New Roman"/>
              </a:rPr>
              <a:t>p</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0 ≤ </a:t>
            </a:r>
            <a:r>
              <a:rPr i="1" lang="en-US" sz="2400">
                <a:solidFill>
                  <a:schemeClr val="dk1"/>
                </a:solidFill>
                <a:latin typeface="Times New Roman"/>
                <a:ea typeface="Times New Roman"/>
                <a:cs typeface="Times New Roman"/>
                <a:sym typeface="Times New Roman"/>
              </a:rPr>
              <a:t>t</a:t>
            </a:r>
            <a:r>
              <a:rPr lang="en-US" sz="2400">
                <a:solidFill>
                  <a:schemeClr val="dk1"/>
                </a:solidFill>
                <a:latin typeface="Times New Roman"/>
                <a:ea typeface="Times New Roman"/>
                <a:cs typeface="Times New Roman"/>
                <a:sym typeface="Times New Roman"/>
              </a:rPr>
              <a:t> ≤ </a:t>
            </a:r>
            <a:r>
              <a:rPr i="1" lang="en-US" sz="2400">
                <a:solidFill>
                  <a:schemeClr val="dk1"/>
                </a:solidFill>
                <a:latin typeface="Times New Roman"/>
                <a:ea typeface="Times New Roman"/>
                <a:cs typeface="Times New Roman"/>
                <a:sym typeface="Times New Roman"/>
              </a:rPr>
              <a:t>d</a:t>
            </a:r>
            <a:r>
              <a:rPr lang="en-US" sz="2400">
                <a:solidFill>
                  <a:schemeClr val="dk1"/>
                </a:solidFill>
                <a:latin typeface="Times New Roman"/>
                <a:ea typeface="Times New Roman"/>
                <a:cs typeface="Times New Roman"/>
                <a:sym typeface="Times New Roman"/>
              </a:rPr>
              <a:t> ≤ </a:t>
            </a:r>
            <a:r>
              <a:rPr i="1" lang="en-US" sz="2400">
                <a:solidFill>
                  <a:schemeClr val="dk1"/>
                </a:solidFill>
                <a:latin typeface="Times New Roman"/>
                <a:ea typeface="Times New Roman"/>
                <a:cs typeface="Times New Roman"/>
                <a:sym typeface="Times New Roman"/>
              </a:rPr>
              <a:t>p</a:t>
            </a:r>
            <a:endParaRPr/>
          </a:p>
          <a:p>
            <a:pPr indent="-285750" lvl="1" marL="742950" rtl="0" algn="l">
              <a:spcBef>
                <a:spcPts val="1000"/>
              </a:spcBef>
              <a:spcAft>
                <a:spcPts val="0"/>
              </a:spcAft>
              <a:buSzPct val="100000"/>
              <a:buChar char="🠶"/>
            </a:pPr>
            <a:r>
              <a:rPr b="1" lang="en-US" sz="2400">
                <a:solidFill>
                  <a:schemeClr val="dk1"/>
                </a:solidFill>
                <a:latin typeface="Times New Roman"/>
                <a:ea typeface="Times New Roman"/>
                <a:cs typeface="Times New Roman"/>
                <a:sym typeface="Times New Roman"/>
              </a:rPr>
              <a:t>Rate</a:t>
            </a:r>
            <a:r>
              <a:rPr lang="en-US" sz="2400">
                <a:solidFill>
                  <a:schemeClr val="dk1"/>
                </a:solidFill>
                <a:latin typeface="Times New Roman"/>
                <a:ea typeface="Times New Roman"/>
                <a:cs typeface="Times New Roman"/>
                <a:sym typeface="Times New Roman"/>
              </a:rPr>
              <a:t> of periodic task is 1/</a:t>
            </a:r>
            <a:r>
              <a:rPr i="1" lang="en-US" sz="2400">
                <a:solidFill>
                  <a:schemeClr val="dk1"/>
                </a:solidFill>
                <a:latin typeface="Times New Roman"/>
                <a:ea typeface="Times New Roman"/>
                <a:cs typeface="Times New Roman"/>
                <a:sym typeface="Times New Roman"/>
              </a:rPr>
              <a:t>p</a:t>
            </a:r>
            <a:endParaRPr sz="2400">
              <a:solidFill>
                <a:schemeClr val="dk1"/>
              </a:solidFill>
              <a:latin typeface="Times New Roman"/>
              <a:ea typeface="Times New Roman"/>
              <a:cs typeface="Times New Roman"/>
              <a:sym typeface="Times New Roman"/>
            </a:endParaRPr>
          </a:p>
          <a:p>
            <a:pPr indent="-191769" lvl="1" marL="742950" rtl="0" algn="l">
              <a:spcBef>
                <a:spcPts val="1000"/>
              </a:spcBef>
              <a:spcAft>
                <a:spcPts val="0"/>
              </a:spcAft>
              <a:buSzPct val="100000"/>
              <a:buNone/>
            </a:pPr>
            <a:r>
              <a:t/>
            </a:r>
            <a:endParaRPr/>
          </a:p>
          <a:p>
            <a:pPr indent="-237172" lvl="0" marL="342900" rtl="0" algn="l">
              <a:spcBef>
                <a:spcPts val="1000"/>
              </a:spcBef>
              <a:spcAft>
                <a:spcPts val="0"/>
              </a:spcAft>
              <a:buSzPct val="100000"/>
              <a:buNone/>
            </a:pPr>
            <a:r>
              <a:t/>
            </a:r>
            <a:endParaRPr/>
          </a:p>
          <a:p>
            <a:pPr indent="-285750" lvl="1" marL="742950" rtl="0" algn="l">
              <a:spcBef>
                <a:spcPts val="1000"/>
              </a:spcBef>
              <a:spcAft>
                <a:spcPts val="0"/>
              </a:spcAft>
              <a:buSzPct val="100000"/>
              <a:buFont typeface="Arial"/>
              <a:buNone/>
            </a:pPr>
            <a:r>
              <a:rPr lang="en-US"/>
              <a:t> </a:t>
            </a:r>
            <a:endParaRPr/>
          </a:p>
        </p:txBody>
      </p:sp>
      <p:pic>
        <p:nvPicPr>
          <p:cNvPr descr="Screen Shot 2012-12-17 at 8.41.54 PM.png" id="594" name="Google Shape;594;p54"/>
          <p:cNvPicPr preferRelativeResize="0"/>
          <p:nvPr/>
        </p:nvPicPr>
        <p:blipFill rotWithShape="1">
          <a:blip r:embed="rId3">
            <a:alphaModFix/>
          </a:blip>
          <a:srcRect b="0" l="0" r="0" t="0"/>
          <a:stretch/>
        </p:blipFill>
        <p:spPr>
          <a:xfrm>
            <a:off x="4867041" y="3727451"/>
            <a:ext cx="6876491" cy="288562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br>
              <a:rPr lang="en-US"/>
            </a:br>
            <a:endParaRPr/>
          </a:p>
        </p:txBody>
      </p:sp>
      <p:sp>
        <p:nvSpPr>
          <p:cNvPr id="600" name="Google Shape;600;p55"/>
          <p:cNvSpPr txBox="1"/>
          <p:nvPr>
            <p:ph idx="1" type="body"/>
          </p:nvPr>
        </p:nvSpPr>
        <p:spPr>
          <a:xfrm>
            <a:off x="440871" y="1208315"/>
            <a:ext cx="11751129" cy="470290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latin typeface="Times New Roman"/>
                <a:ea typeface="Times New Roman"/>
                <a:cs typeface="Times New Roman"/>
                <a:sym typeface="Times New Roman"/>
              </a:rPr>
              <a:t>What is unusual about this form of scheduling is that a process may have to announce its deadline requirements to the scheduler. </a:t>
            </a:r>
            <a:endParaRPr/>
          </a:p>
          <a:p>
            <a:pPr indent="-342900" lvl="0" marL="342900" rtl="0" algn="l">
              <a:spcBef>
                <a:spcPts val="1000"/>
              </a:spcBef>
              <a:spcAft>
                <a:spcPts val="0"/>
              </a:spcAft>
              <a:buSzPts val="2400"/>
              <a:buChar char="🠶"/>
            </a:pPr>
            <a:r>
              <a:rPr b="1" lang="en-US" sz="2400">
                <a:latin typeface="Times New Roman"/>
                <a:ea typeface="Times New Roman"/>
                <a:cs typeface="Times New Roman"/>
                <a:sym typeface="Times New Roman"/>
              </a:rPr>
              <a:t>admission-control algorithm-  </a:t>
            </a:r>
            <a:r>
              <a:rPr lang="en-US" sz="2400">
                <a:latin typeface="Times New Roman"/>
                <a:ea typeface="Times New Roman"/>
                <a:cs typeface="Times New Roman"/>
                <a:sym typeface="Times New Roman"/>
              </a:rPr>
              <a:t>the scheduler does one of two things. It either admits the process, guaranteeing that the process will complete on time, or rejects the request as impossible if it cannot guarantee that the task will be serviced by its deadline.</a:t>
            </a:r>
            <a:endParaRPr/>
          </a:p>
          <a:p>
            <a:pPr indent="0" lvl="0" marL="0" rtl="0" algn="l">
              <a:spcBef>
                <a:spcPts val="1000"/>
              </a:spcBef>
              <a:spcAft>
                <a:spcPts val="0"/>
              </a:spcAft>
              <a:buSzPts val="2600"/>
              <a:buNone/>
            </a:pPr>
            <a:r>
              <a:rPr b="1" lang="en-US" sz="2600">
                <a:latin typeface="Times New Roman"/>
                <a:ea typeface="Times New Roman"/>
                <a:cs typeface="Times New Roman"/>
                <a:sym typeface="Times New Roman"/>
              </a:rPr>
              <a:t>Rate-Monotonic Scheduling</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The rate-monotonic scheduling algorithm schedules periodic tasks using a static priority policy with preemption.</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 Upon entering the system, each periodic task is assigned a priority inversely based on its period.</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  Assumes that every time a process acquires the CPU, the duration of its CPU burst is the same.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606" name="Google Shape;606;p56"/>
          <p:cNvSpPr txBox="1"/>
          <p:nvPr>
            <p:ph idx="1" type="body"/>
          </p:nvPr>
        </p:nvSpPr>
        <p:spPr>
          <a:xfrm>
            <a:off x="571500" y="1616529"/>
            <a:ext cx="11620500" cy="429469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Let’s consider an example. </a:t>
            </a:r>
            <a:endParaRPr/>
          </a:p>
          <a:p>
            <a:pPr indent="0" lvl="0" marL="5715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P 1 and P 2 . The periods for P 1=50 and P 2 =100,</a:t>
            </a:r>
            <a:endParaRPr/>
          </a:p>
          <a:p>
            <a:pPr indent="0" lvl="0" marL="5715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The processing times are t 1 = 20 for P 1 and t 2 = 35 for P 2 . </a:t>
            </a:r>
            <a:endParaRPr/>
          </a:p>
          <a:p>
            <a:pPr indent="0" lvl="0" marL="5715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The deadline for each process requires that it complete its CPU burst by the start of its next period.</a:t>
            </a:r>
            <a:endParaRPr/>
          </a:p>
          <a:p>
            <a:pPr indent="0" lvl="0" marL="57150" rtl="0" algn="l">
              <a:spcBef>
                <a:spcPts val="1000"/>
              </a:spcBef>
              <a:spcAft>
                <a:spcPts val="0"/>
              </a:spcAft>
              <a:buSzPts val="2400"/>
              <a:buNone/>
            </a:pPr>
            <a:r>
              <a:rPr lang="en-US" sz="2400">
                <a:solidFill>
                  <a:schemeClr val="dk1"/>
                </a:solidFill>
                <a:latin typeface="Times New Roman"/>
                <a:ea typeface="Times New Roman"/>
                <a:cs typeface="Times New Roman"/>
                <a:sym typeface="Times New Roman"/>
              </a:rPr>
              <a:t>Suppose we assign P 2 a higher priority than P 1. </a:t>
            </a:r>
            <a:endParaRPr/>
          </a:p>
          <a:p>
            <a:pPr indent="0" lvl="0" marL="57150" rtl="0" algn="l">
              <a:spcBef>
                <a:spcPts val="1000"/>
              </a:spcBef>
              <a:spcAft>
                <a:spcPts val="0"/>
              </a:spcAft>
              <a:buSzPts val="2400"/>
              <a:buNone/>
            </a:pPr>
            <a:r>
              <a:rPr lang="en-US" sz="2400">
                <a:solidFill>
                  <a:srgbClr val="FF0000"/>
                </a:solidFill>
                <a:latin typeface="Times New Roman"/>
                <a:ea typeface="Times New Roman"/>
                <a:cs typeface="Times New Roman"/>
                <a:sym typeface="Times New Roman"/>
              </a:rPr>
              <a:t>so the scheduler has caused </a:t>
            </a:r>
            <a:endParaRPr/>
          </a:p>
          <a:p>
            <a:pPr indent="0" lvl="0" marL="57150" rtl="0" algn="l">
              <a:spcBef>
                <a:spcPts val="1000"/>
              </a:spcBef>
              <a:spcAft>
                <a:spcPts val="0"/>
              </a:spcAft>
              <a:buSzPts val="2400"/>
              <a:buNone/>
            </a:pPr>
            <a:r>
              <a:rPr lang="en-US" sz="2400">
                <a:solidFill>
                  <a:srgbClr val="FF0000"/>
                </a:solidFill>
                <a:latin typeface="Times New Roman"/>
                <a:ea typeface="Times New Roman"/>
                <a:cs typeface="Times New Roman"/>
                <a:sym typeface="Times New Roman"/>
              </a:rPr>
              <a:t>P1 to miss its deadline.</a:t>
            </a:r>
            <a:endParaRPr/>
          </a:p>
        </p:txBody>
      </p:sp>
      <p:pic>
        <p:nvPicPr>
          <p:cNvPr id="607" name="Google Shape;607;p56"/>
          <p:cNvPicPr preferRelativeResize="0"/>
          <p:nvPr/>
        </p:nvPicPr>
        <p:blipFill rotWithShape="1">
          <a:blip r:embed="rId3">
            <a:alphaModFix/>
          </a:blip>
          <a:srcRect b="0" l="0" r="0" t="0"/>
          <a:stretch/>
        </p:blipFill>
        <p:spPr>
          <a:xfrm>
            <a:off x="4499384" y="4654731"/>
            <a:ext cx="7810181" cy="207815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5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613" name="Google Shape;613;p57"/>
          <p:cNvSpPr txBox="1"/>
          <p:nvPr>
            <p:ph idx="1" type="body"/>
          </p:nvPr>
        </p:nvSpPr>
        <p:spPr>
          <a:xfrm>
            <a:off x="473529" y="1458294"/>
            <a:ext cx="11718471" cy="4469256"/>
          </a:xfrm>
          <a:prstGeom prst="rect">
            <a:avLst/>
          </a:prstGeom>
          <a:noFill/>
          <a:ln>
            <a:noFill/>
          </a:ln>
        </p:spPr>
        <p:txBody>
          <a:bodyPr anchorCtr="0" anchor="t" bIns="45700" lIns="91425" spcFirstLastPara="1" rIns="91425" wrap="square" tIns="45700">
            <a:normAutofit/>
          </a:bodyPr>
          <a:lstStyle/>
          <a:p>
            <a:pPr indent="-139700" lvl="0" marL="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P1 starts ﬁrst and completes its CPU burst at time 20, thereby meeting its ﬁrst deadline</a:t>
            </a:r>
            <a:endParaRPr/>
          </a:p>
          <a:p>
            <a:pPr indent="-152400" lvl="0" marL="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      P2 starts running at this point and runs until time 50. At this time, it is preempted by P1 , although it still has 5 milliseconds remaining in its CPU burst.  P1 completes its CPU burst at time 70, at which point the scheduler resumes P2 . P2 completes its CPU burst at time 75, also meeting its ﬁrst deadline. The system is idle until time 100, when P1 is scheduled again.</a:t>
            </a:r>
            <a:endParaRPr/>
          </a:p>
        </p:txBody>
      </p:sp>
      <p:pic>
        <p:nvPicPr>
          <p:cNvPr id="614" name="Google Shape;614;p57"/>
          <p:cNvPicPr preferRelativeResize="0"/>
          <p:nvPr/>
        </p:nvPicPr>
        <p:blipFill rotWithShape="1">
          <a:blip r:embed="rId3">
            <a:alphaModFix/>
          </a:blip>
          <a:srcRect b="0" l="0" r="0" t="0"/>
          <a:stretch/>
        </p:blipFill>
        <p:spPr>
          <a:xfrm>
            <a:off x="1104914" y="3692922"/>
            <a:ext cx="10455699" cy="2461191"/>
          </a:xfrm>
          <a:prstGeom prst="rect">
            <a:avLst/>
          </a:prstGeom>
          <a:noFill/>
          <a:ln>
            <a:noFill/>
          </a:ln>
        </p:spPr>
      </p:pic>
      <p:sp>
        <p:nvSpPr>
          <p:cNvPr id="615" name="Google Shape;615;p57"/>
          <p:cNvSpPr/>
          <p:nvPr/>
        </p:nvSpPr>
        <p:spPr>
          <a:xfrm>
            <a:off x="2443842" y="627296"/>
            <a:ext cx="8120744" cy="830997"/>
          </a:xfrm>
          <a:prstGeom prst="rect">
            <a:avLst/>
          </a:prstGeom>
          <a:noFill/>
          <a:ln>
            <a:noFill/>
          </a:ln>
        </p:spPr>
        <p:txBody>
          <a:bodyPr anchorCtr="0" anchor="t" bIns="45700" lIns="91425" spcFirstLastPara="1" rIns="91425" wrap="square" tIns="45700">
            <a:spAutoFit/>
          </a:bodyPr>
          <a:lstStyle/>
          <a:p>
            <a:pPr indent="0" lvl="0" marL="5715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P 1 and P 2 . The periods for P 1=50 and P 2 =100,</a:t>
            </a:r>
            <a:endParaRPr/>
          </a:p>
          <a:p>
            <a:pPr indent="0" lvl="0" marL="5715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The processing times are t 1 = 20 for P 1 and t 2 = 35 for P 2 . </a:t>
            </a:r>
            <a:endParaRPr sz="2400">
              <a:solidFill>
                <a:schemeClr val="dk1"/>
              </a:solidFill>
              <a:latin typeface="Times New Roman"/>
              <a:ea typeface="Times New Roman"/>
              <a:cs typeface="Times New Roman"/>
              <a:sym typeface="Times New Roman"/>
            </a:endParaRPr>
          </a:p>
        </p:txBody>
      </p:sp>
      <p:sp>
        <p:nvSpPr>
          <p:cNvPr id="616" name="Google Shape;616;p57"/>
          <p:cNvSpPr/>
          <p:nvPr/>
        </p:nvSpPr>
        <p:spPr>
          <a:xfrm>
            <a:off x="665890" y="68614"/>
            <a:ext cx="38523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Rate-Monotonic Scheduling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Earliest-Deadline-First Scheduling</a:t>
            </a:r>
            <a:endParaRPr/>
          </a:p>
        </p:txBody>
      </p:sp>
      <p:sp>
        <p:nvSpPr>
          <p:cNvPr id="622" name="Google Shape;622;p58"/>
          <p:cNvSpPr txBox="1"/>
          <p:nvPr>
            <p:ph idx="1" type="body"/>
          </p:nvPr>
        </p:nvSpPr>
        <p:spPr>
          <a:xfrm>
            <a:off x="1004252" y="1676400"/>
            <a:ext cx="10928668"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Earliest-deadline-ﬁrst (EDF) scheduling dynamically assigns priorities according to deadline. The earlier the deadline, the higher the priority; the later the deadline, the lower the priority. </a:t>
            </a:r>
            <a:endParaRPr/>
          </a:p>
          <a:p>
            <a:pPr indent="-342900" lvl="0" marL="342900" rtl="0" algn="l">
              <a:spcBef>
                <a:spcPts val="1000"/>
              </a:spcBef>
              <a:spcAft>
                <a:spcPts val="0"/>
              </a:spcAft>
              <a:buSzPts val="1800"/>
              <a:buChar char="🠶"/>
            </a:pPr>
            <a:r>
              <a:rPr lang="en-US"/>
              <a:t>when a process becomes runnable, it must announce its deadline requirements to the system</a:t>
            </a:r>
            <a:endParaRPr/>
          </a:p>
          <a:p>
            <a:pPr indent="-342900" lvl="0" marL="342900" rtl="0" algn="l">
              <a:spcBef>
                <a:spcPts val="1000"/>
              </a:spcBef>
              <a:spcAft>
                <a:spcPts val="0"/>
              </a:spcAft>
              <a:buSzPts val="1800"/>
              <a:buChar char="🠶"/>
            </a:pPr>
            <a:r>
              <a:rPr lang="en-US"/>
              <a:t> P1 has values of p1 = 50 and t1 = 25 and that</a:t>
            </a:r>
            <a:endParaRPr/>
          </a:p>
          <a:p>
            <a:pPr indent="-342900" lvl="0" marL="342900" rtl="0" algn="l">
              <a:spcBef>
                <a:spcPts val="1000"/>
              </a:spcBef>
              <a:spcAft>
                <a:spcPts val="0"/>
              </a:spcAft>
              <a:buSzPts val="1800"/>
              <a:buChar char="🠶"/>
            </a:pPr>
            <a:r>
              <a:rPr lang="en-US"/>
              <a:t> P2 has values of p2 = 80 and t2 = 35. </a:t>
            </a:r>
            <a:endParaRPr/>
          </a:p>
          <a:p>
            <a:pPr indent="-228600" lvl="0" marL="342900" rtl="0" algn="l">
              <a:spcBef>
                <a:spcPts val="1000"/>
              </a:spcBef>
              <a:spcAft>
                <a:spcPts val="0"/>
              </a:spcAft>
              <a:buSzPts val="1800"/>
              <a:buNone/>
            </a:pPr>
            <a:r>
              <a:t/>
            </a:r>
            <a:endParaRPr/>
          </a:p>
        </p:txBody>
      </p:sp>
      <p:pic>
        <p:nvPicPr>
          <p:cNvPr id="623" name="Google Shape;623;p58"/>
          <p:cNvPicPr preferRelativeResize="0"/>
          <p:nvPr/>
        </p:nvPicPr>
        <p:blipFill rotWithShape="1">
          <a:blip r:embed="rId3">
            <a:alphaModFix/>
          </a:blip>
          <a:srcRect b="0" l="0" r="0" t="0"/>
          <a:stretch/>
        </p:blipFill>
        <p:spPr>
          <a:xfrm>
            <a:off x="1667578" y="3773323"/>
            <a:ext cx="8802302" cy="1680699"/>
          </a:xfrm>
          <a:prstGeom prst="rect">
            <a:avLst/>
          </a:prstGeom>
          <a:noFill/>
          <a:ln>
            <a:noFill/>
          </a:ln>
        </p:spPr>
      </p:pic>
      <p:sp>
        <p:nvSpPr>
          <p:cNvPr id="624" name="Google Shape;624;p58"/>
          <p:cNvSpPr/>
          <p:nvPr/>
        </p:nvSpPr>
        <p:spPr>
          <a:xfrm>
            <a:off x="2804896" y="6018014"/>
            <a:ext cx="45095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entury Gothic"/>
                <a:ea typeface="Century Gothic"/>
                <a:cs typeface="Century Gothic"/>
                <a:sym typeface="Century Gothic"/>
              </a:rPr>
              <a:t>https://forms.gle/B2ZKyp5eHNyXEAab6</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59"/>
          <p:cNvSpPr txBox="1"/>
          <p:nvPr>
            <p:ph type="title"/>
          </p:nvPr>
        </p:nvSpPr>
        <p:spPr>
          <a:xfrm>
            <a:off x="1794904" y="624110"/>
            <a:ext cx="8911687" cy="6227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Interprocess Communication</a:t>
            </a:r>
            <a:endParaRPr sz="3200">
              <a:solidFill>
                <a:schemeClr val="accent1"/>
              </a:solidFill>
              <a:latin typeface="Times New Roman"/>
              <a:ea typeface="Times New Roman"/>
              <a:cs typeface="Times New Roman"/>
              <a:sym typeface="Times New Roman"/>
            </a:endParaRPr>
          </a:p>
        </p:txBody>
      </p:sp>
      <p:sp>
        <p:nvSpPr>
          <p:cNvPr id="630" name="Google Shape;630;p59"/>
          <p:cNvSpPr txBox="1"/>
          <p:nvPr>
            <p:ph idx="1" type="body"/>
          </p:nvPr>
        </p:nvSpPr>
        <p:spPr>
          <a:xfrm>
            <a:off x="814647" y="1413164"/>
            <a:ext cx="11105804" cy="5444836"/>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lang="en-US" sz="2400">
                <a:solidFill>
                  <a:schemeClr val="dk1"/>
                </a:solidFill>
                <a:latin typeface="Times New Roman"/>
                <a:ea typeface="Times New Roman"/>
                <a:cs typeface="Times New Roman"/>
                <a:sym typeface="Times New Roman"/>
              </a:rPr>
              <a:t>Processes within a system may be </a:t>
            </a:r>
            <a:r>
              <a:rPr b="1" i="1" lang="en-US" sz="2400">
                <a:solidFill>
                  <a:schemeClr val="dk1"/>
                </a:solidFill>
                <a:latin typeface="Times New Roman"/>
                <a:ea typeface="Times New Roman"/>
                <a:cs typeface="Times New Roman"/>
                <a:sym typeface="Times New Roman"/>
              </a:rPr>
              <a:t>independent</a:t>
            </a:r>
            <a:r>
              <a:rPr b="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or </a:t>
            </a:r>
            <a:r>
              <a:rPr b="1" i="1" lang="en-US" sz="2400">
                <a:solidFill>
                  <a:schemeClr val="dk1"/>
                </a:solidFill>
                <a:latin typeface="Times New Roman"/>
                <a:ea typeface="Times New Roman"/>
                <a:cs typeface="Times New Roman"/>
                <a:sym typeface="Times New Roman"/>
              </a:rPr>
              <a:t>cooperating</a:t>
            </a:r>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Cooperating process can affect or be affected by other processes, including sharing data</a:t>
            </a:r>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 Clearly, any process that shares data with other processes is a cooperating process.</a:t>
            </a:r>
            <a:endParaRPr sz="24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Reasons for cooperating processes:</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Information sharing</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Computation speedup</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Modularity</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Convenience	</a:t>
            </a:r>
            <a:endParaRPr/>
          </a:p>
          <a:p>
            <a:pPr indent="-285750" lvl="1" marL="74295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Cooperating processes need </a:t>
            </a:r>
            <a:r>
              <a:rPr b="1" lang="en-US" sz="2400">
                <a:solidFill>
                  <a:srgbClr val="3366FF"/>
                </a:solidFill>
                <a:latin typeface="Times New Roman"/>
                <a:ea typeface="Times New Roman"/>
                <a:cs typeface="Times New Roman"/>
                <a:sym typeface="Times New Roman"/>
              </a:rPr>
              <a:t>Interprocess communication (IPC)</a:t>
            </a:r>
            <a:endParaRPr/>
          </a:p>
          <a:p>
            <a:pPr indent="-342900" lvl="0" marL="342900" rtl="0" algn="l">
              <a:spcBef>
                <a:spcPts val="1000"/>
              </a:spcBef>
              <a:spcAft>
                <a:spcPts val="0"/>
              </a:spcAft>
              <a:buSzPct val="100000"/>
              <a:buChar char="🠶"/>
            </a:pPr>
            <a:r>
              <a:rPr lang="en-US" sz="2400">
                <a:solidFill>
                  <a:schemeClr val="dk1"/>
                </a:solidFill>
                <a:latin typeface="Times New Roman"/>
                <a:ea typeface="Times New Roman"/>
                <a:cs typeface="Times New Roman"/>
                <a:sym typeface="Times New Roman"/>
              </a:rPr>
              <a:t>Two models of IPC</a:t>
            </a:r>
            <a:endParaRPr/>
          </a:p>
          <a:p>
            <a:pPr indent="-285750" lvl="1" marL="742950" rtl="0" algn="l">
              <a:spcBef>
                <a:spcPts val="1000"/>
              </a:spcBef>
              <a:spcAft>
                <a:spcPts val="0"/>
              </a:spcAft>
              <a:buSzPct val="100000"/>
              <a:buChar char="🠶"/>
            </a:pPr>
            <a:r>
              <a:rPr b="1" lang="en-US" sz="2400">
                <a:solidFill>
                  <a:srgbClr val="3366FF"/>
                </a:solidFill>
                <a:latin typeface="Times New Roman"/>
                <a:ea typeface="Times New Roman"/>
                <a:cs typeface="Times New Roman"/>
                <a:sym typeface="Times New Roman"/>
              </a:rPr>
              <a:t>Shared memory</a:t>
            </a:r>
            <a:endParaRPr/>
          </a:p>
          <a:p>
            <a:pPr indent="-285750" lvl="1" marL="742950" rtl="0" algn="l">
              <a:spcBef>
                <a:spcPts val="1000"/>
              </a:spcBef>
              <a:spcAft>
                <a:spcPts val="0"/>
              </a:spcAft>
              <a:buSzPct val="100000"/>
              <a:buChar char="🠶"/>
            </a:pPr>
            <a:r>
              <a:rPr b="1" lang="en-US" sz="2400">
                <a:solidFill>
                  <a:srgbClr val="3366FF"/>
                </a:solidFill>
                <a:latin typeface="Times New Roman"/>
                <a:ea typeface="Times New Roman"/>
                <a:cs typeface="Times New Roman"/>
                <a:sym typeface="Times New Roman"/>
              </a:rPr>
              <a:t>Message passing</a:t>
            </a:r>
            <a:endParaRPr/>
          </a:p>
          <a:p>
            <a:pPr indent="-237172" lvl="0" marL="342900" rtl="0" algn="l">
              <a:spcBef>
                <a:spcPts val="1000"/>
              </a:spcBef>
              <a:spcAft>
                <a:spcPts val="0"/>
              </a:spcAft>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
          <p:cNvSpPr txBox="1"/>
          <p:nvPr>
            <p:ph type="title"/>
          </p:nvPr>
        </p:nvSpPr>
        <p:spPr>
          <a:xfrm>
            <a:off x="2592925"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Process State-  Five State Model	</a:t>
            </a:r>
            <a:endParaRPr sz="3200">
              <a:solidFill>
                <a:schemeClr val="accent1"/>
              </a:solidFill>
              <a:latin typeface="Times New Roman"/>
              <a:ea typeface="Times New Roman"/>
              <a:cs typeface="Times New Roman"/>
              <a:sym typeface="Times New Roman"/>
            </a:endParaRPr>
          </a:p>
        </p:txBody>
      </p:sp>
      <p:sp>
        <p:nvSpPr>
          <p:cNvPr id="223" name="Google Shape;223;p6"/>
          <p:cNvSpPr txBox="1"/>
          <p:nvPr>
            <p:ph idx="1" type="body"/>
          </p:nvPr>
        </p:nvSpPr>
        <p:spPr>
          <a:xfrm>
            <a:off x="982980" y="3916680"/>
            <a:ext cx="9721532" cy="294132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As a process executes, it changes state</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new</a:t>
            </a:r>
            <a:r>
              <a:rPr lang="en-US" sz="2400">
                <a:solidFill>
                  <a:schemeClr val="dk1"/>
                </a:solidFill>
                <a:latin typeface="Times New Roman"/>
                <a:ea typeface="Times New Roman"/>
                <a:cs typeface="Times New Roman"/>
                <a:sym typeface="Times New Roman"/>
              </a:rPr>
              <a:t>:  The process is being created</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running</a:t>
            </a:r>
            <a:r>
              <a:rPr lang="en-US" sz="2400">
                <a:solidFill>
                  <a:schemeClr val="dk1"/>
                </a:solidFill>
                <a:latin typeface="Times New Roman"/>
                <a:ea typeface="Times New Roman"/>
                <a:cs typeface="Times New Roman"/>
                <a:sym typeface="Times New Roman"/>
              </a:rPr>
              <a:t>:  Instructions are being executed</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waiting</a:t>
            </a:r>
            <a:r>
              <a:rPr lang="en-US" sz="2400">
                <a:solidFill>
                  <a:schemeClr val="dk1"/>
                </a:solidFill>
                <a:latin typeface="Times New Roman"/>
                <a:ea typeface="Times New Roman"/>
                <a:cs typeface="Times New Roman"/>
                <a:sym typeface="Times New Roman"/>
              </a:rPr>
              <a:t>:  The process is waiting for some event to occur</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ready</a:t>
            </a:r>
            <a:r>
              <a:rPr lang="en-US" sz="2400">
                <a:solidFill>
                  <a:schemeClr val="dk1"/>
                </a:solidFill>
                <a:latin typeface="Times New Roman"/>
                <a:ea typeface="Times New Roman"/>
                <a:cs typeface="Times New Roman"/>
                <a:sym typeface="Times New Roman"/>
              </a:rPr>
              <a:t>:  The process is waiting to be assigned to a processor</a:t>
            </a:r>
            <a:endParaRPr/>
          </a:p>
          <a:p>
            <a:pPr indent="-285750" lvl="1" marL="742950" rtl="0" algn="l">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terminated</a:t>
            </a:r>
            <a:r>
              <a:rPr lang="en-US" sz="2400">
                <a:solidFill>
                  <a:schemeClr val="dk1"/>
                </a:solidFill>
                <a:latin typeface="Times New Roman"/>
                <a:ea typeface="Times New Roman"/>
                <a:cs typeface="Times New Roman"/>
                <a:sym typeface="Times New Roman"/>
              </a:rPr>
              <a:t>:  The process has finished execution</a:t>
            </a:r>
            <a:endParaRPr/>
          </a:p>
        </p:txBody>
      </p:sp>
      <p:pic>
        <p:nvPicPr>
          <p:cNvPr id="224" name="Google Shape;224;p6"/>
          <p:cNvPicPr preferRelativeResize="0"/>
          <p:nvPr/>
        </p:nvPicPr>
        <p:blipFill rotWithShape="1">
          <a:blip r:embed="rId3">
            <a:alphaModFix/>
          </a:blip>
          <a:srcRect b="0" l="0" r="0" t="0"/>
          <a:stretch/>
        </p:blipFill>
        <p:spPr>
          <a:xfrm>
            <a:off x="1765480" y="555171"/>
            <a:ext cx="7751386" cy="336150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0"/>
          <p:cNvSpPr txBox="1"/>
          <p:nvPr>
            <p:ph type="title"/>
          </p:nvPr>
        </p:nvSpPr>
        <p:spPr>
          <a:xfrm>
            <a:off x="1651000" y="727809"/>
            <a:ext cx="37084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Communications Models </a:t>
            </a:r>
            <a:endParaRPr/>
          </a:p>
        </p:txBody>
      </p:sp>
      <p:pic>
        <p:nvPicPr>
          <p:cNvPr descr="3_12.pdf" id="636" name="Google Shape;636;p60"/>
          <p:cNvPicPr preferRelativeResize="0"/>
          <p:nvPr/>
        </p:nvPicPr>
        <p:blipFill rotWithShape="1">
          <a:blip r:embed="rId3">
            <a:alphaModFix/>
          </a:blip>
          <a:srcRect b="0" l="0" r="0" t="0"/>
          <a:stretch/>
        </p:blipFill>
        <p:spPr>
          <a:xfrm>
            <a:off x="265113" y="2173288"/>
            <a:ext cx="5500687" cy="4167187"/>
          </a:xfrm>
          <a:prstGeom prst="rect">
            <a:avLst/>
          </a:prstGeom>
          <a:noFill/>
          <a:ln>
            <a:noFill/>
          </a:ln>
        </p:spPr>
      </p:pic>
      <p:sp>
        <p:nvSpPr>
          <p:cNvPr id="637" name="Google Shape;637;p60"/>
          <p:cNvSpPr/>
          <p:nvPr/>
        </p:nvSpPr>
        <p:spPr>
          <a:xfrm>
            <a:off x="169862" y="1701800"/>
            <a:ext cx="56911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Arial"/>
              <a:buNone/>
            </a:pPr>
            <a:r>
              <a:rPr b="1" lang="en-US" sz="1800">
                <a:solidFill>
                  <a:srgbClr val="000000"/>
                </a:solidFill>
                <a:latin typeface="Courier New"/>
                <a:ea typeface="Courier New"/>
                <a:cs typeface="Courier New"/>
                <a:sym typeface="Courier New"/>
              </a:rPr>
              <a:t>(</a:t>
            </a:r>
            <a:r>
              <a:rPr lang="en-US" sz="1800">
                <a:solidFill>
                  <a:srgbClr val="000000"/>
                </a:solidFill>
                <a:latin typeface="Courier New"/>
                <a:ea typeface="Courier New"/>
                <a:cs typeface="Courier New"/>
                <a:sym typeface="Courier New"/>
              </a:rPr>
              <a:t>a) Message passing.  (b) shared memory. </a:t>
            </a:r>
            <a:r>
              <a:rPr lang="en-US" sz="1800">
                <a:solidFill>
                  <a:schemeClr val="dk1"/>
                </a:solidFill>
                <a:latin typeface="Verdana"/>
                <a:ea typeface="Verdana"/>
                <a:cs typeface="Verdana"/>
                <a:sym typeface="Verdana"/>
              </a:rPr>
              <a:t> </a:t>
            </a:r>
            <a:endParaRPr/>
          </a:p>
        </p:txBody>
      </p:sp>
      <p:sp>
        <p:nvSpPr>
          <p:cNvPr id="638" name="Google Shape;638;p60"/>
          <p:cNvSpPr/>
          <p:nvPr/>
        </p:nvSpPr>
        <p:spPr>
          <a:xfrm>
            <a:off x="6096000" y="1545765"/>
            <a:ext cx="6096000" cy="532453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Message passing is useful for exchanging smaller amounts of data.</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Message passing is also easier to implement than shared memory.</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Message-passing systems are typically implemented using system calls and thus require the more time-consuming task of kernel intervention.</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 Shared memory allows maximum speed and convenience of communication. System calls are required only to establish shared-memory regions.</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Once shared memory is established, all accesses are treated as routine memory accesses, and no assistance from the kernel is required.</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1"/>
          <p:cNvSpPr txBox="1"/>
          <p:nvPr>
            <p:ph type="title"/>
          </p:nvPr>
        </p:nvSpPr>
        <p:spPr>
          <a:xfrm>
            <a:off x="1693864" y="744539"/>
            <a:ext cx="7704137"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Shared-Memory Systems</a:t>
            </a:r>
            <a:endParaRPr/>
          </a:p>
        </p:txBody>
      </p:sp>
      <p:sp>
        <p:nvSpPr>
          <p:cNvPr id="644" name="Google Shape;644;p61"/>
          <p:cNvSpPr txBox="1"/>
          <p:nvPr>
            <p:ph idx="1" type="body"/>
          </p:nvPr>
        </p:nvSpPr>
        <p:spPr>
          <a:xfrm>
            <a:off x="662527" y="1190172"/>
            <a:ext cx="10934387" cy="5341258"/>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Communicating processes to establish a region of shared memory.</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Shared-memory region resides in the address space of the process.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Other processes that wish to communicate using this shared-memory segment must attach it to their address space.</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Shared memory requires that two or more processes can exchange information by reading and writing data in the shared areas.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The processes are also responsible for ensuring that they are not writing to the same location simultaneously.</a:t>
            </a:r>
            <a:endParaRPr/>
          </a:p>
          <a:p>
            <a:pPr indent="-158750" lvl="1" marL="742950" rtl="0" algn="l">
              <a:spcBef>
                <a:spcPts val="1000"/>
              </a:spcBef>
              <a:spcAft>
                <a:spcPts val="0"/>
              </a:spcAft>
              <a:buSzPts val="2000"/>
              <a:buNone/>
            </a:pPr>
            <a:r>
              <a:t/>
            </a:r>
            <a:endParaRPr sz="2000">
              <a:latin typeface="Times New Roman"/>
              <a:ea typeface="Times New Roman"/>
              <a:cs typeface="Times New Roman"/>
              <a:sym typeface="Times New Roman"/>
            </a:endParaRPr>
          </a:p>
          <a:p>
            <a:pPr indent="-184150" lvl="1" marL="742950" rtl="0" algn="l">
              <a:spcBef>
                <a:spcPts val="1000"/>
              </a:spcBef>
              <a:spcAft>
                <a:spcPts val="0"/>
              </a:spcAft>
              <a:buSzPts val="1600"/>
              <a:buNone/>
            </a:pPr>
            <a:r>
              <a:t/>
            </a:r>
            <a:endParaRPr/>
          </a:p>
        </p:txBody>
      </p:sp>
      <p:sp>
        <p:nvSpPr>
          <p:cNvPr id="645" name="Google Shape;645;p61"/>
          <p:cNvSpPr txBox="1"/>
          <p:nvPr/>
        </p:nvSpPr>
        <p:spPr>
          <a:xfrm>
            <a:off x="1161143" y="4914558"/>
            <a:ext cx="9401207" cy="150653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200"/>
              <a:buFont typeface="Noto Sans Symbols"/>
              <a:buChar char="🠶"/>
            </a:pPr>
            <a:r>
              <a:rPr lang="en-US" sz="2200">
                <a:solidFill>
                  <a:schemeClr val="dk1"/>
                </a:solidFill>
                <a:latin typeface="Times New Roman"/>
                <a:ea typeface="Times New Roman"/>
                <a:cs typeface="Times New Roman"/>
                <a:sym typeface="Times New Roman"/>
              </a:rPr>
              <a:t>Paradigm for cooperating processes, </a:t>
            </a:r>
            <a:r>
              <a:rPr i="1" lang="en-US" sz="2200">
                <a:solidFill>
                  <a:schemeClr val="dk1"/>
                </a:solidFill>
                <a:latin typeface="Times New Roman"/>
                <a:ea typeface="Times New Roman"/>
                <a:cs typeface="Times New Roman"/>
                <a:sym typeface="Times New Roman"/>
              </a:rPr>
              <a:t>producer</a:t>
            </a:r>
            <a:r>
              <a:rPr lang="en-US" sz="2200">
                <a:solidFill>
                  <a:schemeClr val="dk1"/>
                </a:solidFill>
                <a:latin typeface="Times New Roman"/>
                <a:ea typeface="Times New Roman"/>
                <a:cs typeface="Times New Roman"/>
                <a:sym typeface="Times New Roman"/>
              </a:rPr>
              <a:t> process produces information that is consumed by a </a:t>
            </a:r>
            <a:r>
              <a:rPr i="1" lang="en-US" sz="2200">
                <a:solidFill>
                  <a:schemeClr val="dk1"/>
                </a:solidFill>
                <a:latin typeface="Times New Roman"/>
                <a:ea typeface="Times New Roman"/>
                <a:cs typeface="Times New Roman"/>
                <a:sym typeface="Times New Roman"/>
              </a:rPr>
              <a:t>consumer</a:t>
            </a:r>
            <a:r>
              <a:rPr lang="en-US" sz="2200">
                <a:solidFill>
                  <a:schemeClr val="dk1"/>
                </a:solidFill>
                <a:latin typeface="Times New Roman"/>
                <a:ea typeface="Times New Roman"/>
                <a:cs typeface="Times New Roman"/>
                <a:sym typeface="Times New Roman"/>
              </a:rPr>
              <a:t> process</a:t>
            </a:r>
            <a:endParaRPr/>
          </a:p>
          <a:p>
            <a:pPr indent="-285750" lvl="1" marL="742950" marR="0" rtl="0" algn="l">
              <a:spcBef>
                <a:spcPts val="1000"/>
              </a:spcBef>
              <a:spcAft>
                <a:spcPts val="0"/>
              </a:spcAft>
              <a:buClr>
                <a:schemeClr val="accent1"/>
              </a:buClr>
              <a:buSzPts val="2200"/>
              <a:buFont typeface="Noto Sans Symbols"/>
              <a:buChar char="🠶"/>
            </a:pPr>
            <a:r>
              <a:rPr b="1" i="0" lang="en-US" sz="2200" u="none" cap="none" strike="noStrike">
                <a:solidFill>
                  <a:schemeClr val="dk1"/>
                </a:solidFill>
                <a:latin typeface="Times New Roman"/>
                <a:ea typeface="Times New Roman"/>
                <a:cs typeface="Times New Roman"/>
                <a:sym typeface="Times New Roman"/>
              </a:rPr>
              <a:t>unbounded-buffer </a:t>
            </a:r>
            <a:r>
              <a:rPr b="0" i="0" lang="en-US" sz="2200" u="none" cap="none" strike="noStrike">
                <a:solidFill>
                  <a:schemeClr val="dk1"/>
                </a:solidFill>
                <a:latin typeface="Times New Roman"/>
                <a:ea typeface="Times New Roman"/>
                <a:cs typeface="Times New Roman"/>
                <a:sym typeface="Times New Roman"/>
              </a:rPr>
              <a:t>places no practical limit on the size of the buffer</a:t>
            </a:r>
            <a:endParaRPr/>
          </a:p>
          <a:p>
            <a:pPr indent="-285750" lvl="1" marL="742950" marR="0" rtl="0" algn="l">
              <a:spcBef>
                <a:spcPts val="1000"/>
              </a:spcBef>
              <a:spcAft>
                <a:spcPts val="0"/>
              </a:spcAft>
              <a:buClr>
                <a:schemeClr val="accent1"/>
              </a:buClr>
              <a:buSzPts val="2200"/>
              <a:buFont typeface="Noto Sans Symbols"/>
              <a:buChar char="🠶"/>
            </a:pPr>
            <a:r>
              <a:rPr b="1" i="0" lang="en-US" sz="2200" u="none" cap="none" strike="noStrike">
                <a:solidFill>
                  <a:schemeClr val="dk1"/>
                </a:solidFill>
                <a:latin typeface="Times New Roman"/>
                <a:ea typeface="Times New Roman"/>
                <a:cs typeface="Times New Roman"/>
                <a:sym typeface="Times New Roman"/>
              </a:rPr>
              <a:t>bounded-buffer </a:t>
            </a:r>
            <a:r>
              <a:rPr b="0" i="0" lang="en-US" sz="2200" u="none" cap="none" strike="noStrike">
                <a:solidFill>
                  <a:schemeClr val="dk1"/>
                </a:solidFill>
                <a:latin typeface="Times New Roman"/>
                <a:ea typeface="Times New Roman"/>
                <a:cs typeface="Times New Roman"/>
                <a:sym typeface="Times New Roman"/>
              </a:rPr>
              <a:t>assumes that there is a fixed buffer size</a:t>
            </a:r>
            <a:endParaRPr/>
          </a:p>
        </p:txBody>
      </p:sp>
      <p:sp>
        <p:nvSpPr>
          <p:cNvPr id="646" name="Google Shape;646;p61"/>
          <p:cNvSpPr/>
          <p:nvPr/>
        </p:nvSpPr>
        <p:spPr>
          <a:xfrm>
            <a:off x="965913" y="4517903"/>
            <a:ext cx="45800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Producer-Consumer Problem</a:t>
            </a:r>
            <a:endParaRPr b="1" sz="2000">
              <a:solidFill>
                <a:schemeClr val="dk1"/>
              </a:solidFill>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62"/>
          <p:cNvSpPr txBox="1"/>
          <p:nvPr>
            <p:ph type="title"/>
          </p:nvPr>
        </p:nvSpPr>
        <p:spPr>
          <a:xfrm>
            <a:off x="1776413" y="746125"/>
            <a:ext cx="8074025"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Bounded-Buffer – Shared-Memory Solution</a:t>
            </a:r>
            <a:endParaRPr/>
          </a:p>
        </p:txBody>
      </p:sp>
      <p:sp>
        <p:nvSpPr>
          <p:cNvPr id="652" name="Google Shape;652;p62"/>
          <p:cNvSpPr txBox="1"/>
          <p:nvPr>
            <p:ph idx="1" type="body"/>
          </p:nvPr>
        </p:nvSpPr>
        <p:spPr>
          <a:xfrm>
            <a:off x="202248" y="2087523"/>
            <a:ext cx="7131050" cy="498919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Shared data</a:t>
            </a:r>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#define BUFFER_SIZE 10</a:t>
            </a:r>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typedef struct {</a:t>
            </a:r>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	. . .</a:t>
            </a:r>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 item;</a:t>
            </a:r>
            <a:endParaRPr/>
          </a:p>
          <a:p>
            <a:pPr indent="-228600" lvl="3" marL="1598613" rtl="0" algn="l">
              <a:spcBef>
                <a:spcPts val="1000"/>
              </a:spcBef>
              <a:spcAft>
                <a:spcPts val="0"/>
              </a:spcAft>
              <a:buSzPts val="2000"/>
              <a:buNone/>
            </a:pPr>
            <a:r>
              <a:t/>
            </a:r>
            <a:endParaRPr sz="2000">
              <a:solidFill>
                <a:schemeClr val="dk1"/>
              </a:solidFill>
              <a:latin typeface="Times New Roman"/>
              <a:ea typeface="Times New Roman"/>
              <a:cs typeface="Times New Roman"/>
              <a:sym typeface="Times New Roman"/>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item buffer[BUFFER_SIZE];</a:t>
            </a:r>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int in = 0;</a:t>
            </a:r>
            <a:endParaRPr/>
          </a:p>
          <a:p>
            <a:pPr indent="-228600" lvl="3" marL="1598613"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int out = 0;</a:t>
            </a:r>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Solution is correct, but can only use BUFFER_SIZE-1 elements</a:t>
            </a:r>
            <a:endParaRPr/>
          </a:p>
          <a:p>
            <a:pPr indent="-228600" lvl="3" marL="1598613" rtl="0" algn="l">
              <a:spcBef>
                <a:spcPts val="1000"/>
              </a:spcBef>
              <a:spcAft>
                <a:spcPts val="0"/>
              </a:spcAft>
              <a:buSzPts val="2000"/>
              <a:buNone/>
            </a:pPr>
            <a:r>
              <a:t/>
            </a:r>
            <a:endParaRPr b="1" sz="2000"/>
          </a:p>
        </p:txBody>
      </p:sp>
      <p:sp>
        <p:nvSpPr>
          <p:cNvPr id="653" name="Google Shape;653;p62"/>
          <p:cNvSpPr/>
          <p:nvPr/>
        </p:nvSpPr>
        <p:spPr>
          <a:xfrm>
            <a:off x="6134100" y="1868805"/>
            <a:ext cx="601980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 producer and consumer must be synchronized, so that the consumer does not try to consume an item that has not yet been produced</a:t>
            </a:r>
            <a:endParaRPr/>
          </a:p>
        </p:txBody>
      </p:sp>
      <p:sp>
        <p:nvSpPr>
          <p:cNvPr id="654" name="Google Shape;654;p62"/>
          <p:cNvSpPr/>
          <p:nvPr/>
        </p:nvSpPr>
        <p:spPr>
          <a:xfrm>
            <a:off x="6096000" y="3195519"/>
            <a:ext cx="609600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 shared buffer is implemented as a circular array with two logical pointers:</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in and out. The variable in points to the next free position in the buffer; </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Out points to the ﬁrst full position in the buffer. The buffer is empty when in == out; </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 buffer is full when ((in + 1) % BUFFER SIZE) == out.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3"/>
          <p:cNvSpPr txBox="1"/>
          <p:nvPr>
            <p:ph type="title"/>
          </p:nvPr>
        </p:nvSpPr>
        <p:spPr>
          <a:xfrm>
            <a:off x="541337" y="1374655"/>
            <a:ext cx="53213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solidFill>
                  <a:schemeClr val="accent1"/>
                </a:solidFill>
                <a:latin typeface="Times New Roman"/>
                <a:ea typeface="Times New Roman"/>
                <a:cs typeface="Times New Roman"/>
                <a:sym typeface="Times New Roman"/>
              </a:rPr>
              <a:t>Bounded-Buffer – Producer</a:t>
            </a:r>
            <a:endParaRPr/>
          </a:p>
        </p:txBody>
      </p:sp>
      <p:sp>
        <p:nvSpPr>
          <p:cNvPr id="660" name="Google Shape;660;p63"/>
          <p:cNvSpPr txBox="1"/>
          <p:nvPr>
            <p:ph idx="1" type="body"/>
          </p:nvPr>
        </p:nvSpPr>
        <p:spPr>
          <a:xfrm>
            <a:off x="589675" y="1816099"/>
            <a:ext cx="5045870" cy="3846513"/>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spcBef>
                <a:spcPts val="0"/>
              </a:spcBef>
              <a:spcAft>
                <a:spcPts val="0"/>
              </a:spcAft>
              <a:buSzPct val="100000"/>
              <a:buFont typeface="Arial"/>
              <a:buNone/>
            </a:pPr>
            <a:r>
              <a:t/>
            </a:r>
            <a:endParaRPr sz="1600">
              <a:latin typeface="Arial"/>
              <a:ea typeface="Arial"/>
              <a:cs typeface="Arial"/>
              <a:sym typeface="Arial"/>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item next_produced;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while (true) {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	/* produce an item in next produced */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	while (((in + 1) % BUFFER_SIZE) == out)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		; /* do nothing */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	buffer[in] = next_produced;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	in = (in + 1) % BUFFER_SIZE; </a:t>
            </a:r>
            <a:endParaRPr/>
          </a:p>
          <a:p>
            <a:pPr indent="0" lvl="0" marL="0" rtl="0" algn="l">
              <a:spcBef>
                <a:spcPts val="1000"/>
              </a:spcBef>
              <a:spcAft>
                <a:spcPts val="0"/>
              </a:spcAft>
              <a:buSzPct val="100000"/>
              <a:buNone/>
            </a:pPr>
            <a:r>
              <a:rPr lang="en-US" sz="3600">
                <a:solidFill>
                  <a:schemeClr val="dk1"/>
                </a:solidFill>
                <a:latin typeface="Times New Roman"/>
                <a:ea typeface="Times New Roman"/>
                <a:cs typeface="Times New Roman"/>
                <a:sym typeface="Times New Roman"/>
              </a:rPr>
              <a:t>} </a:t>
            </a:r>
            <a:endParaRPr sz="1100"/>
          </a:p>
        </p:txBody>
      </p:sp>
      <p:sp>
        <p:nvSpPr>
          <p:cNvPr id="661" name="Google Shape;661;p63"/>
          <p:cNvSpPr txBox="1"/>
          <p:nvPr/>
        </p:nvSpPr>
        <p:spPr>
          <a:xfrm>
            <a:off x="5683883" y="1874837"/>
            <a:ext cx="6508117" cy="4411663"/>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2200"/>
              <a:buFont typeface="Noto Sans Symbols"/>
              <a:buNone/>
            </a:pPr>
            <a:r>
              <a:rPr lang="en-US" sz="2200">
                <a:solidFill>
                  <a:schemeClr val="dk1"/>
                </a:solidFill>
                <a:latin typeface="Times New Roman"/>
                <a:ea typeface="Times New Roman"/>
                <a:cs typeface="Times New Roman"/>
                <a:sym typeface="Times New Roman"/>
              </a:rPr>
              <a:t>item next_consumed; </a:t>
            </a:r>
            <a:endParaRPr/>
          </a:p>
          <a:p>
            <a:pPr indent="0" lvl="0" marL="0" marR="0" rtl="0" algn="l">
              <a:spcBef>
                <a:spcPts val="1000"/>
              </a:spcBef>
              <a:spcAft>
                <a:spcPts val="0"/>
              </a:spcAft>
              <a:buClr>
                <a:schemeClr val="accent1"/>
              </a:buClr>
              <a:buSzPts val="2200"/>
              <a:buFont typeface="Noto Sans Symbols"/>
              <a:buNone/>
            </a:pPr>
            <a:r>
              <a:rPr lang="en-US" sz="2200">
                <a:solidFill>
                  <a:schemeClr val="dk1"/>
                </a:solidFill>
                <a:latin typeface="Times New Roman"/>
                <a:ea typeface="Times New Roman"/>
                <a:cs typeface="Times New Roman"/>
                <a:sym typeface="Times New Roman"/>
              </a:rPr>
              <a:t>while (true)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	while (in == out) </a:t>
            </a:r>
            <a:endParaRPr/>
          </a:p>
          <a:p>
            <a:pPr indent="0" lvl="0" marL="0" marR="0" rtl="0" algn="l">
              <a:spcBef>
                <a:spcPts val="1000"/>
              </a:spcBef>
              <a:spcAft>
                <a:spcPts val="0"/>
              </a:spcAft>
              <a:buClr>
                <a:schemeClr val="accent1"/>
              </a:buClr>
              <a:buSzPts val="2200"/>
              <a:buFont typeface="Noto Sans Symbols"/>
              <a:buNone/>
            </a:pPr>
            <a:r>
              <a:rPr lang="en-US" sz="2200">
                <a:solidFill>
                  <a:schemeClr val="dk1"/>
                </a:solidFill>
                <a:latin typeface="Times New Roman"/>
                <a:ea typeface="Times New Roman"/>
                <a:cs typeface="Times New Roman"/>
                <a:sym typeface="Times New Roman"/>
              </a:rPr>
              <a:t>		; /* do nothing */</a:t>
            </a:r>
            <a:br>
              <a:rPr lang="en-US" sz="2200">
                <a:solidFill>
                  <a:schemeClr val="dk1"/>
                </a:solidFill>
                <a:latin typeface="Times New Roman"/>
                <a:ea typeface="Times New Roman"/>
                <a:cs typeface="Times New Roman"/>
                <a:sym typeface="Times New Roman"/>
              </a:rPr>
            </a:br>
            <a:r>
              <a:rPr lang="en-US" sz="2200">
                <a:solidFill>
                  <a:schemeClr val="dk1"/>
                </a:solidFill>
                <a:latin typeface="Times New Roman"/>
                <a:ea typeface="Times New Roman"/>
                <a:cs typeface="Times New Roman"/>
                <a:sym typeface="Times New Roman"/>
              </a:rPr>
              <a:t>	next_consumed = buffer[out]; </a:t>
            </a:r>
            <a:endParaRPr/>
          </a:p>
          <a:p>
            <a:pPr indent="0" lvl="0" marL="0" marR="0" rtl="0" algn="l">
              <a:spcBef>
                <a:spcPts val="1000"/>
              </a:spcBef>
              <a:spcAft>
                <a:spcPts val="0"/>
              </a:spcAft>
              <a:buClr>
                <a:schemeClr val="accent1"/>
              </a:buClr>
              <a:buSzPts val="2200"/>
              <a:buFont typeface="Noto Sans Symbols"/>
              <a:buNone/>
            </a:pPr>
            <a:r>
              <a:rPr lang="en-US" sz="2200">
                <a:solidFill>
                  <a:schemeClr val="dk1"/>
                </a:solidFill>
                <a:latin typeface="Times New Roman"/>
                <a:ea typeface="Times New Roman"/>
                <a:cs typeface="Times New Roman"/>
                <a:sym typeface="Times New Roman"/>
              </a:rPr>
              <a:t>	out = (out + 1) % BUFFER_SIZE;</a:t>
            </a:r>
            <a:br>
              <a:rPr lang="en-US" sz="2200">
                <a:solidFill>
                  <a:schemeClr val="dk1"/>
                </a:solidFill>
                <a:latin typeface="Times New Roman"/>
                <a:ea typeface="Times New Roman"/>
                <a:cs typeface="Times New Roman"/>
                <a:sym typeface="Times New Roman"/>
              </a:rPr>
            </a:br>
            <a:endParaRPr sz="2200">
              <a:solidFill>
                <a:schemeClr val="dk1"/>
              </a:solidFill>
              <a:latin typeface="Times New Roman"/>
              <a:ea typeface="Times New Roman"/>
              <a:cs typeface="Times New Roman"/>
              <a:sym typeface="Times New Roman"/>
            </a:endParaRPr>
          </a:p>
          <a:p>
            <a:pPr indent="0" lvl="0" marL="0" marR="0" rtl="0" algn="l">
              <a:spcBef>
                <a:spcPts val="1000"/>
              </a:spcBef>
              <a:spcAft>
                <a:spcPts val="0"/>
              </a:spcAft>
              <a:buClr>
                <a:schemeClr val="accent1"/>
              </a:buClr>
              <a:buSzPts val="2200"/>
              <a:buFont typeface="Noto Sans Symbols"/>
              <a:buNone/>
            </a:pPr>
            <a:r>
              <a:rPr lang="en-US" sz="2200">
                <a:solidFill>
                  <a:schemeClr val="dk1"/>
                </a:solidFill>
                <a:latin typeface="Times New Roman"/>
                <a:ea typeface="Times New Roman"/>
                <a:cs typeface="Times New Roman"/>
                <a:sym typeface="Times New Roman"/>
              </a:rPr>
              <a:t>/* consume the item in next consumed */ </a:t>
            </a:r>
            <a:endParaRPr/>
          </a:p>
          <a:p>
            <a:pPr indent="0" lvl="0" marL="0" marR="0" rtl="0" algn="l">
              <a:spcBef>
                <a:spcPts val="1000"/>
              </a:spcBef>
              <a:spcAft>
                <a:spcPts val="0"/>
              </a:spcAft>
              <a:buClr>
                <a:schemeClr val="accent1"/>
              </a:buClr>
              <a:buSzPts val="2200"/>
              <a:buFont typeface="Noto Sans Symbols"/>
              <a:buNone/>
            </a:pPr>
            <a:r>
              <a:rPr lang="en-US" sz="2200">
                <a:solidFill>
                  <a:schemeClr val="dk1"/>
                </a:solidFill>
                <a:latin typeface="Times New Roman"/>
                <a:ea typeface="Times New Roman"/>
                <a:cs typeface="Times New Roman"/>
                <a:sym typeface="Times New Roman"/>
              </a:rPr>
              <a:t>} </a:t>
            </a:r>
            <a:endParaRPr/>
          </a:p>
        </p:txBody>
      </p:sp>
      <p:sp>
        <p:nvSpPr>
          <p:cNvPr id="662" name="Google Shape;662;p63"/>
          <p:cNvSpPr/>
          <p:nvPr/>
        </p:nvSpPr>
        <p:spPr>
          <a:xfrm>
            <a:off x="6014244" y="1385212"/>
            <a:ext cx="344652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accent1"/>
                </a:solidFill>
                <a:latin typeface="Times New Roman"/>
                <a:ea typeface="Times New Roman"/>
                <a:cs typeface="Times New Roman"/>
                <a:sym typeface="Times New Roman"/>
              </a:rPr>
              <a:t>Bounded Buffer – Consumer</a:t>
            </a:r>
            <a:endParaRPr sz="2200">
              <a:solidFill>
                <a:schemeClr val="accent1"/>
              </a:solidFill>
              <a:latin typeface="Times New Roman"/>
              <a:ea typeface="Times New Roman"/>
              <a:cs typeface="Times New Roman"/>
              <a:sym typeface="Times New Roman"/>
            </a:endParaRPr>
          </a:p>
        </p:txBody>
      </p:sp>
      <p:cxnSp>
        <p:nvCxnSpPr>
          <p:cNvPr id="663" name="Google Shape;663;p63"/>
          <p:cNvCxnSpPr/>
          <p:nvPr/>
        </p:nvCxnSpPr>
        <p:spPr>
          <a:xfrm>
            <a:off x="5600700" y="0"/>
            <a:ext cx="41672" cy="6286500"/>
          </a:xfrm>
          <a:prstGeom prst="straightConnector1">
            <a:avLst/>
          </a:prstGeom>
          <a:noFill/>
          <a:ln cap="rnd" cmpd="sng" w="9525">
            <a:solidFill>
              <a:srgbClr val="9D2D0F"/>
            </a:solidFill>
            <a:prstDash val="solid"/>
            <a:round/>
            <a:headEnd len="sm" w="sm" type="none"/>
            <a:tailEnd len="sm" w="sm" type="non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4"/>
          <p:cNvSpPr txBox="1"/>
          <p:nvPr>
            <p:ph type="title"/>
          </p:nvPr>
        </p:nvSpPr>
        <p:spPr>
          <a:xfrm>
            <a:off x="1762125" y="625476"/>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imes New Roman"/>
              <a:buNone/>
            </a:pPr>
            <a:r>
              <a:rPr lang="en-US" sz="2800">
                <a:solidFill>
                  <a:schemeClr val="accent1"/>
                </a:solidFill>
                <a:latin typeface="Times New Roman"/>
                <a:ea typeface="Times New Roman"/>
                <a:cs typeface="Times New Roman"/>
                <a:sym typeface="Times New Roman"/>
              </a:rPr>
              <a:t>Interprocess Communication – Message Passing</a:t>
            </a:r>
            <a:endParaRPr/>
          </a:p>
        </p:txBody>
      </p:sp>
      <p:sp>
        <p:nvSpPr>
          <p:cNvPr id="669" name="Google Shape;669;p64"/>
          <p:cNvSpPr txBox="1"/>
          <p:nvPr>
            <p:ph idx="1" type="body"/>
          </p:nvPr>
        </p:nvSpPr>
        <p:spPr>
          <a:xfrm>
            <a:off x="731520" y="1524000"/>
            <a:ext cx="9796779" cy="53340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Message passing provides a mechanism to allow processes to communicate</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Mechanism for processes to communicate and synchronize their actions without sharing the same address space (useful in a distributed environment)</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Chat participants communicate with one another by exchanging messages</a:t>
            </a:r>
            <a:endParaRPr sz="24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Message system – processes communicate with each other without resorting to shared variables</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IPC facility provides two operations:</a:t>
            </a:r>
            <a:endParaRPr/>
          </a:p>
          <a:p>
            <a:pPr indent="-285750" lvl="1" marL="742950" rtl="0" algn="l">
              <a:lnSpc>
                <a:spcPct val="90000"/>
              </a:lnSpc>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send</a:t>
            </a:r>
            <a:r>
              <a:rPr lang="en-US" sz="2400">
                <a:solidFill>
                  <a:schemeClr val="dk1"/>
                </a:solidFill>
                <a:latin typeface="Times New Roman"/>
                <a:ea typeface="Times New Roman"/>
                <a:cs typeface="Times New Roman"/>
                <a:sym typeface="Times New Roman"/>
              </a:rPr>
              <a:t>(</a:t>
            </a:r>
            <a:r>
              <a:rPr i="1" lang="en-US" sz="2400">
                <a:solidFill>
                  <a:schemeClr val="dk1"/>
                </a:solidFill>
                <a:latin typeface="Times New Roman"/>
                <a:ea typeface="Times New Roman"/>
                <a:cs typeface="Times New Roman"/>
                <a:sym typeface="Times New Roman"/>
              </a:rPr>
              <a:t>message</a:t>
            </a:r>
            <a:r>
              <a:rPr lang="en-US" sz="2400">
                <a:solidFill>
                  <a:schemeClr val="dk1"/>
                </a:solidFill>
                <a:latin typeface="Times New Roman"/>
                <a:ea typeface="Times New Roman"/>
                <a:cs typeface="Times New Roman"/>
                <a:sym typeface="Times New Roman"/>
              </a:rPr>
              <a:t>)</a:t>
            </a:r>
            <a:endParaRPr/>
          </a:p>
          <a:p>
            <a:pPr indent="-285750" lvl="1" marL="742950" rtl="0" algn="l">
              <a:lnSpc>
                <a:spcPct val="90000"/>
              </a:lnSpc>
              <a:spcBef>
                <a:spcPts val="1000"/>
              </a:spcBef>
              <a:spcAft>
                <a:spcPts val="0"/>
              </a:spcAft>
              <a:buSzPts val="2400"/>
              <a:buChar char="🠶"/>
            </a:pPr>
            <a:r>
              <a:rPr b="1" lang="en-US" sz="2400">
                <a:solidFill>
                  <a:schemeClr val="dk1"/>
                </a:solidFill>
                <a:latin typeface="Times New Roman"/>
                <a:ea typeface="Times New Roman"/>
                <a:cs typeface="Times New Roman"/>
                <a:sym typeface="Times New Roman"/>
              </a:rPr>
              <a:t>receive</a:t>
            </a:r>
            <a:r>
              <a:rPr lang="en-US" sz="2400">
                <a:solidFill>
                  <a:schemeClr val="dk1"/>
                </a:solidFill>
                <a:latin typeface="Times New Roman"/>
                <a:ea typeface="Times New Roman"/>
                <a:cs typeface="Times New Roman"/>
                <a:sym typeface="Times New Roman"/>
              </a:rPr>
              <a:t>(</a:t>
            </a:r>
            <a:r>
              <a:rPr i="1" lang="en-US" sz="2400">
                <a:solidFill>
                  <a:schemeClr val="dk1"/>
                </a:solidFill>
                <a:latin typeface="Times New Roman"/>
                <a:ea typeface="Times New Roman"/>
                <a:cs typeface="Times New Roman"/>
                <a:sym typeface="Times New Roman"/>
              </a:rPr>
              <a:t>message</a:t>
            </a:r>
            <a:r>
              <a:rPr lang="en-US" sz="2400">
                <a:solidFill>
                  <a:schemeClr val="dk1"/>
                </a:solidFill>
                <a:latin typeface="Times New Roman"/>
                <a:ea typeface="Times New Roman"/>
                <a:cs typeface="Times New Roman"/>
                <a:sym typeface="Times New Roman"/>
              </a:rPr>
              <a:t>)</a:t>
            </a:r>
            <a:endParaRPr/>
          </a:p>
          <a:p>
            <a:pPr indent="-342900" lvl="0" marL="342900" rtl="0" algn="l">
              <a:lnSpc>
                <a:spcPct val="90000"/>
              </a:lnSpc>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The</a:t>
            </a:r>
            <a:r>
              <a:rPr i="1" lang="en-US" sz="2400">
                <a:solidFill>
                  <a:schemeClr val="dk1"/>
                </a:solidFill>
                <a:latin typeface="Times New Roman"/>
                <a:ea typeface="Times New Roman"/>
                <a:cs typeface="Times New Roman"/>
                <a:sym typeface="Times New Roman"/>
              </a:rPr>
              <a:t> message</a:t>
            </a:r>
            <a:r>
              <a:rPr lang="en-US" sz="2400">
                <a:solidFill>
                  <a:schemeClr val="dk1"/>
                </a:solidFill>
                <a:latin typeface="Times New Roman"/>
                <a:ea typeface="Times New Roman"/>
                <a:cs typeface="Times New Roman"/>
                <a:sym typeface="Times New Roman"/>
              </a:rPr>
              <a:t> size is either fixed or variable</a:t>
            </a:r>
            <a:endParaRPr/>
          </a:p>
          <a:p>
            <a:pPr indent="-285750" lvl="1" marL="742950" rtl="0" algn="l">
              <a:lnSpc>
                <a:spcPct val="90000"/>
              </a:lnSpc>
              <a:spcBef>
                <a:spcPts val="1000"/>
              </a:spcBef>
              <a:spcAft>
                <a:spcPts val="0"/>
              </a:spcAft>
              <a:buSzPts val="1600"/>
              <a:buFont typeface="Arial"/>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5"/>
          <p:cNvSpPr txBox="1"/>
          <p:nvPr>
            <p:ph type="title"/>
          </p:nvPr>
        </p:nvSpPr>
        <p:spPr>
          <a:xfrm>
            <a:off x="1631950" y="727869"/>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500"/>
              <a:buFont typeface="Century Gothic"/>
              <a:buNone/>
            </a:pPr>
            <a:r>
              <a:rPr lang="en-US" sz="2500">
                <a:solidFill>
                  <a:schemeClr val="accent1"/>
                </a:solidFill>
              </a:rPr>
              <a:t>Message Passing (Cont.)</a:t>
            </a:r>
            <a:endParaRPr/>
          </a:p>
        </p:txBody>
      </p:sp>
      <p:sp>
        <p:nvSpPr>
          <p:cNvPr id="675" name="Google Shape;675;p65"/>
          <p:cNvSpPr txBox="1"/>
          <p:nvPr>
            <p:ph idx="1" type="body"/>
          </p:nvPr>
        </p:nvSpPr>
        <p:spPr>
          <a:xfrm>
            <a:off x="1358901" y="1143000"/>
            <a:ext cx="9334499" cy="5714999"/>
          </a:xfrm>
          <a:prstGeom prst="rect">
            <a:avLst/>
          </a:prstGeom>
          <a:noFill/>
          <a:ln>
            <a:noFill/>
          </a:ln>
        </p:spPr>
        <p:txBody>
          <a:bodyPr anchorCtr="0" anchor="t" bIns="45700" lIns="91425" spcFirstLastPara="1" rIns="91425" wrap="square" tIns="45700">
            <a:normAutofit/>
          </a:bodyPr>
          <a:lstStyle/>
          <a:p>
            <a:pPr indent="-146050" lvl="1" marL="742950" rtl="0" algn="l">
              <a:lnSpc>
                <a:spcPct val="90000"/>
              </a:lnSpc>
              <a:spcBef>
                <a:spcPts val="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If processes </a:t>
            </a:r>
            <a:r>
              <a:rPr i="1" lang="en-US" sz="2200">
                <a:solidFill>
                  <a:schemeClr val="dk1"/>
                </a:solidFill>
                <a:latin typeface="Times New Roman"/>
                <a:ea typeface="Times New Roman"/>
                <a:cs typeface="Times New Roman"/>
                <a:sym typeface="Times New Roman"/>
              </a:rPr>
              <a:t>P</a:t>
            </a:r>
            <a:r>
              <a:rPr lang="en-US" sz="2200">
                <a:solidFill>
                  <a:schemeClr val="dk1"/>
                </a:solidFill>
                <a:latin typeface="Times New Roman"/>
                <a:ea typeface="Times New Roman"/>
                <a:cs typeface="Times New Roman"/>
                <a:sym typeface="Times New Roman"/>
              </a:rPr>
              <a:t> and </a:t>
            </a:r>
            <a:r>
              <a:rPr i="1" lang="en-US" sz="2200">
                <a:solidFill>
                  <a:schemeClr val="dk1"/>
                </a:solidFill>
                <a:latin typeface="Times New Roman"/>
                <a:ea typeface="Times New Roman"/>
                <a:cs typeface="Times New Roman"/>
                <a:sym typeface="Times New Roman"/>
              </a:rPr>
              <a:t>Q</a:t>
            </a:r>
            <a:r>
              <a:rPr lang="en-US" sz="2200">
                <a:solidFill>
                  <a:schemeClr val="dk1"/>
                </a:solidFill>
                <a:latin typeface="Times New Roman"/>
                <a:ea typeface="Times New Roman"/>
                <a:cs typeface="Times New Roman"/>
                <a:sym typeface="Times New Roman"/>
              </a:rPr>
              <a:t> wish to communicate, they need to:</a:t>
            </a:r>
            <a:endParaRPr/>
          </a:p>
          <a:p>
            <a:pPr indent="-285750" lvl="1" marL="74295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Establish a </a:t>
            </a:r>
            <a:r>
              <a:rPr b="1" i="1" lang="en-US" sz="2200">
                <a:solidFill>
                  <a:schemeClr val="dk1"/>
                </a:solidFill>
                <a:latin typeface="Times New Roman"/>
                <a:ea typeface="Times New Roman"/>
                <a:cs typeface="Times New Roman"/>
                <a:sym typeface="Times New Roman"/>
              </a:rPr>
              <a:t>communication</a:t>
            </a:r>
            <a:r>
              <a:rPr b="1" lang="en-US" sz="2200">
                <a:solidFill>
                  <a:schemeClr val="dk1"/>
                </a:solidFill>
                <a:latin typeface="Times New Roman"/>
                <a:ea typeface="Times New Roman"/>
                <a:cs typeface="Times New Roman"/>
                <a:sym typeface="Times New Roman"/>
              </a:rPr>
              <a:t> </a:t>
            </a:r>
            <a:r>
              <a:rPr b="1" i="1" lang="en-US" sz="2200">
                <a:solidFill>
                  <a:schemeClr val="dk1"/>
                </a:solidFill>
                <a:latin typeface="Times New Roman"/>
                <a:ea typeface="Times New Roman"/>
                <a:cs typeface="Times New Roman"/>
                <a:sym typeface="Times New Roman"/>
              </a:rPr>
              <a:t>link</a:t>
            </a:r>
            <a:r>
              <a:rPr b="1" lang="en-US" sz="2200">
                <a:solidFill>
                  <a:schemeClr val="dk1"/>
                </a:solidFill>
                <a:latin typeface="Times New Roman"/>
                <a:ea typeface="Times New Roman"/>
                <a:cs typeface="Times New Roman"/>
                <a:sym typeface="Times New Roman"/>
              </a:rPr>
              <a:t> </a:t>
            </a:r>
            <a:r>
              <a:rPr lang="en-US" sz="2200">
                <a:solidFill>
                  <a:schemeClr val="dk1"/>
                </a:solidFill>
                <a:latin typeface="Times New Roman"/>
                <a:ea typeface="Times New Roman"/>
                <a:cs typeface="Times New Roman"/>
                <a:sym typeface="Times New Roman"/>
              </a:rPr>
              <a:t>between them</a:t>
            </a:r>
            <a:endParaRPr/>
          </a:p>
          <a:p>
            <a:pPr indent="-285750" lvl="1" marL="74295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Exchange messages via send/receive</a:t>
            </a:r>
            <a:endParaRPr/>
          </a:p>
          <a:p>
            <a:pPr indent="0" lvl="1" marL="457200" rtl="0" algn="l">
              <a:lnSpc>
                <a:spcPct val="90000"/>
              </a:lnSpc>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Implementation issues: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How are links established</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Can a link be associated with more than two processes?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How many links can there be between every pair of communicating processes?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What is the capacity of a link?</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Is the size of a message that the link can accommodate fixed or variable?</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Is a link unidirectional or bi-directional</a:t>
            </a:r>
            <a:endParaRPr/>
          </a:p>
          <a:p>
            <a:pPr indent="-342900" lvl="0" marL="342900" rtl="0" algn="l">
              <a:lnSpc>
                <a:spcPct val="90000"/>
              </a:lnSpc>
              <a:spcBef>
                <a:spcPts val="1000"/>
              </a:spcBef>
              <a:spcAft>
                <a:spcPts val="0"/>
              </a:spcAft>
              <a:buSzPts val="1800"/>
              <a:buFont typeface="Arial"/>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6"/>
          <p:cNvSpPr txBox="1"/>
          <p:nvPr>
            <p:ph type="title"/>
          </p:nvPr>
        </p:nvSpPr>
        <p:spPr>
          <a:xfrm>
            <a:off x="1797050" y="657226"/>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500"/>
              <a:buFont typeface="Century Gothic"/>
              <a:buNone/>
            </a:pPr>
            <a:r>
              <a:rPr lang="en-US" sz="2500">
                <a:solidFill>
                  <a:schemeClr val="accent1"/>
                </a:solidFill>
              </a:rPr>
              <a:t>Message Passing (Cont.)</a:t>
            </a:r>
            <a:endParaRPr/>
          </a:p>
        </p:txBody>
      </p:sp>
      <p:sp>
        <p:nvSpPr>
          <p:cNvPr id="681" name="Google Shape;681;p66"/>
          <p:cNvSpPr txBox="1"/>
          <p:nvPr>
            <p:ph idx="1" type="body"/>
          </p:nvPr>
        </p:nvSpPr>
        <p:spPr>
          <a:xfrm>
            <a:off x="1155701" y="1346200"/>
            <a:ext cx="8964614" cy="4800600"/>
          </a:xfrm>
          <a:prstGeom prst="rect">
            <a:avLst/>
          </a:prstGeom>
          <a:noFill/>
          <a:ln>
            <a:noFill/>
          </a:ln>
        </p:spPr>
        <p:txBody>
          <a:bodyPr anchorCtr="0" anchor="t" bIns="45700" lIns="91425" spcFirstLastPara="1" rIns="91425" wrap="square" tIns="45700">
            <a:normAutofit/>
          </a:bodyPr>
          <a:lstStyle/>
          <a:p>
            <a:pPr indent="-146050" lvl="1" marL="742950" rtl="0" algn="l">
              <a:lnSpc>
                <a:spcPct val="90000"/>
              </a:lnSpc>
              <a:spcBef>
                <a:spcPts val="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Implementation of communication link</a:t>
            </a:r>
            <a:endParaRPr/>
          </a:p>
          <a:p>
            <a:pPr indent="-285750" lvl="1" marL="74295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Physical:</a:t>
            </a:r>
            <a:endParaRPr/>
          </a:p>
          <a:p>
            <a:pPr indent="-228600" lvl="2" marL="11430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Shared memory</a:t>
            </a:r>
            <a:endParaRPr/>
          </a:p>
          <a:p>
            <a:pPr indent="-228600" lvl="2" marL="11430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Hardware bus</a:t>
            </a:r>
            <a:endParaRPr/>
          </a:p>
          <a:p>
            <a:pPr indent="-228600" lvl="2" marL="11430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Network</a:t>
            </a:r>
            <a:endParaRPr/>
          </a:p>
          <a:p>
            <a:pPr indent="0" lvl="2" marL="914400" rtl="0" algn="l">
              <a:lnSpc>
                <a:spcPct val="90000"/>
              </a:lnSpc>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285750" lvl="1" marL="74295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Logical:</a:t>
            </a:r>
            <a:endParaRPr/>
          </a:p>
          <a:p>
            <a:pPr indent="-228600" lvl="2" marL="11430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Direct or indirect</a:t>
            </a:r>
            <a:endParaRPr/>
          </a:p>
          <a:p>
            <a:pPr indent="-228600" lvl="2" marL="11430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Synchronous or asynchronous</a:t>
            </a:r>
            <a:endParaRPr/>
          </a:p>
          <a:p>
            <a:pPr indent="-228600" lvl="2" marL="1143000" rtl="0" algn="l">
              <a:lnSpc>
                <a:spcPct val="90000"/>
              </a:lnSpc>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Automatic or explicit buffering</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67"/>
          <p:cNvSpPr txBox="1"/>
          <p:nvPr>
            <p:ph type="title"/>
          </p:nvPr>
        </p:nvSpPr>
        <p:spPr>
          <a:xfrm>
            <a:off x="1816101" y="685801"/>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Direct Communication</a:t>
            </a:r>
            <a:endParaRPr/>
          </a:p>
        </p:txBody>
      </p:sp>
      <p:sp>
        <p:nvSpPr>
          <p:cNvPr id="687" name="Google Shape;687;p67"/>
          <p:cNvSpPr txBox="1"/>
          <p:nvPr>
            <p:ph idx="1" type="body"/>
          </p:nvPr>
        </p:nvSpPr>
        <p:spPr>
          <a:xfrm>
            <a:off x="1955800" y="1709739"/>
            <a:ext cx="8089901"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Naming- Processes must name each other explicitly:</a:t>
            </a:r>
            <a:endParaRPr/>
          </a:p>
          <a:p>
            <a:pPr indent="-285750" lvl="1" marL="742950" rtl="0" algn="l">
              <a:spcBef>
                <a:spcPts val="1000"/>
              </a:spcBef>
              <a:spcAft>
                <a:spcPts val="0"/>
              </a:spcAft>
              <a:buSzPts val="2200"/>
              <a:buChar char="🠶"/>
            </a:pPr>
            <a:r>
              <a:rPr b="1" lang="en-US" sz="2200">
                <a:solidFill>
                  <a:schemeClr val="dk1"/>
                </a:solidFill>
                <a:latin typeface="Times New Roman"/>
                <a:ea typeface="Times New Roman"/>
                <a:cs typeface="Times New Roman"/>
                <a:sym typeface="Times New Roman"/>
              </a:rPr>
              <a:t>send</a:t>
            </a:r>
            <a:r>
              <a:rPr lang="en-US" sz="2200">
                <a:solidFill>
                  <a:schemeClr val="dk1"/>
                </a:solidFill>
                <a:latin typeface="Times New Roman"/>
                <a:ea typeface="Times New Roman"/>
                <a:cs typeface="Times New Roman"/>
                <a:sym typeface="Times New Roman"/>
              </a:rPr>
              <a:t> (</a:t>
            </a:r>
            <a:r>
              <a:rPr i="1" lang="en-US" sz="2200">
                <a:solidFill>
                  <a:schemeClr val="dk1"/>
                </a:solidFill>
                <a:latin typeface="Times New Roman"/>
                <a:ea typeface="Times New Roman"/>
                <a:cs typeface="Times New Roman"/>
                <a:sym typeface="Times New Roman"/>
              </a:rPr>
              <a:t>P, message</a:t>
            </a:r>
            <a:r>
              <a:rPr lang="en-US" sz="2200">
                <a:solidFill>
                  <a:schemeClr val="dk1"/>
                </a:solidFill>
                <a:latin typeface="Times New Roman"/>
                <a:ea typeface="Times New Roman"/>
                <a:cs typeface="Times New Roman"/>
                <a:sym typeface="Times New Roman"/>
              </a:rPr>
              <a:t>) – send a message to process P</a:t>
            </a:r>
            <a:endParaRPr/>
          </a:p>
          <a:p>
            <a:pPr indent="-285750" lvl="1" marL="742950" rtl="0" algn="l">
              <a:spcBef>
                <a:spcPts val="1000"/>
              </a:spcBef>
              <a:spcAft>
                <a:spcPts val="0"/>
              </a:spcAft>
              <a:buSzPts val="2200"/>
              <a:buChar char="🠶"/>
            </a:pPr>
            <a:r>
              <a:rPr b="1" lang="en-US" sz="2200">
                <a:solidFill>
                  <a:schemeClr val="dk1"/>
                </a:solidFill>
                <a:latin typeface="Times New Roman"/>
                <a:ea typeface="Times New Roman"/>
                <a:cs typeface="Times New Roman"/>
                <a:sym typeface="Times New Roman"/>
              </a:rPr>
              <a:t>receive</a:t>
            </a:r>
            <a:r>
              <a:rPr lang="en-US" sz="2200">
                <a:solidFill>
                  <a:schemeClr val="dk1"/>
                </a:solidFill>
                <a:latin typeface="Times New Roman"/>
                <a:ea typeface="Times New Roman"/>
                <a:cs typeface="Times New Roman"/>
                <a:sym typeface="Times New Roman"/>
              </a:rPr>
              <a:t>(</a:t>
            </a:r>
            <a:r>
              <a:rPr i="1" lang="en-US" sz="2200">
                <a:solidFill>
                  <a:schemeClr val="dk1"/>
                </a:solidFill>
                <a:latin typeface="Times New Roman"/>
                <a:ea typeface="Times New Roman"/>
                <a:cs typeface="Times New Roman"/>
                <a:sym typeface="Times New Roman"/>
              </a:rPr>
              <a:t>Q, message</a:t>
            </a:r>
            <a:r>
              <a:rPr lang="en-US" sz="2200">
                <a:solidFill>
                  <a:schemeClr val="dk1"/>
                </a:solidFill>
                <a:latin typeface="Times New Roman"/>
                <a:ea typeface="Times New Roman"/>
                <a:cs typeface="Times New Roman"/>
                <a:sym typeface="Times New Roman"/>
              </a:rPr>
              <a:t>) – receive a message from process Q</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Properties of communication link</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Links are established automatically</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A link is associated with exactly one pair of communicating processes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Between each pair there exists exactly one link</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The link may be unidirectional, but is usually bi-directional</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8"/>
          <p:cNvSpPr txBox="1"/>
          <p:nvPr>
            <p:ph type="title"/>
          </p:nvPr>
        </p:nvSpPr>
        <p:spPr>
          <a:xfrm>
            <a:off x="1841500" y="704850"/>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Indirect Communication</a:t>
            </a:r>
            <a:endParaRPr/>
          </a:p>
        </p:txBody>
      </p:sp>
      <p:sp>
        <p:nvSpPr>
          <p:cNvPr id="693" name="Google Shape;693;p68"/>
          <p:cNvSpPr txBox="1"/>
          <p:nvPr>
            <p:ph idx="1" type="body"/>
          </p:nvPr>
        </p:nvSpPr>
        <p:spPr>
          <a:xfrm>
            <a:off x="807720" y="1646872"/>
            <a:ext cx="10345419" cy="452532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Messages are directed and received from mailboxes (also referred to as ports)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Each mailbox has a unique id</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Processes can communicate only if they share a mailbox</a:t>
            </a:r>
            <a:endParaRPr/>
          </a:p>
          <a:p>
            <a:pPr indent="-146050" lvl="1" marL="742950" rtl="0" algn="l">
              <a:spcBef>
                <a:spcPts val="1000"/>
              </a:spcBef>
              <a:spcAft>
                <a:spcPts val="0"/>
              </a:spcAft>
              <a:buSzPts val="2200"/>
              <a:buNone/>
            </a:pPr>
            <a:r>
              <a:t/>
            </a:r>
            <a:endParaRPr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Properties of communication link</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Link established only if processes share a common mailbox</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A link may be associated with many processes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Each pair of processes may share several communication links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Link may be unidirectional or bi-directional</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9"/>
          <p:cNvSpPr txBox="1"/>
          <p:nvPr>
            <p:ph type="title"/>
          </p:nvPr>
        </p:nvSpPr>
        <p:spPr>
          <a:xfrm>
            <a:off x="2627087" y="0"/>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Indirect Communication</a:t>
            </a:r>
            <a:endParaRPr/>
          </a:p>
        </p:txBody>
      </p:sp>
      <p:sp>
        <p:nvSpPr>
          <p:cNvPr id="699" name="Google Shape;699;p69"/>
          <p:cNvSpPr txBox="1"/>
          <p:nvPr>
            <p:ph idx="1" type="body"/>
          </p:nvPr>
        </p:nvSpPr>
        <p:spPr>
          <a:xfrm>
            <a:off x="1508760" y="576262"/>
            <a:ext cx="10683240" cy="61674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latin typeface="Times New Roman"/>
                <a:ea typeface="Times New Roman"/>
                <a:cs typeface="Times New Roman"/>
                <a:sym typeface="Times New Roman"/>
              </a:rPr>
              <a:t>The messages are sent to and received from mailboxes, or ports.</a:t>
            </a:r>
            <a:endParaRPr sz="2200">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Operations</a:t>
            </a:r>
            <a:endParaRPr/>
          </a:p>
          <a:p>
            <a:pPr indent="-285750" lvl="1" marL="742950" rtl="0" algn="l">
              <a:spcBef>
                <a:spcPts val="1000"/>
              </a:spcBef>
              <a:spcAft>
                <a:spcPts val="0"/>
              </a:spcAft>
              <a:buSzPts val="2200"/>
              <a:buChar char="🠶"/>
            </a:pPr>
            <a:r>
              <a:rPr lang="en-US" sz="2200">
                <a:latin typeface="Times New Roman"/>
                <a:ea typeface="Times New Roman"/>
                <a:cs typeface="Times New Roman"/>
                <a:sym typeface="Times New Roman"/>
              </a:rPr>
              <a:t>create a new mailbox (port)</a:t>
            </a:r>
            <a:endParaRPr/>
          </a:p>
          <a:p>
            <a:pPr indent="-285750" lvl="1" marL="742950" rtl="0" algn="l">
              <a:spcBef>
                <a:spcPts val="1000"/>
              </a:spcBef>
              <a:spcAft>
                <a:spcPts val="0"/>
              </a:spcAft>
              <a:buSzPts val="2200"/>
              <a:buChar char="🠶"/>
            </a:pPr>
            <a:r>
              <a:rPr lang="en-US" sz="2200">
                <a:latin typeface="Times New Roman"/>
                <a:ea typeface="Times New Roman"/>
                <a:cs typeface="Times New Roman"/>
                <a:sym typeface="Times New Roman"/>
              </a:rPr>
              <a:t>send and receive messages through mailbox</a:t>
            </a:r>
            <a:endParaRPr/>
          </a:p>
          <a:p>
            <a:pPr indent="-285750" lvl="1" marL="742950" rtl="0" algn="l">
              <a:spcBef>
                <a:spcPts val="1000"/>
              </a:spcBef>
              <a:spcAft>
                <a:spcPts val="0"/>
              </a:spcAft>
              <a:buSzPts val="2200"/>
              <a:buChar char="🠶"/>
            </a:pPr>
            <a:r>
              <a:rPr lang="en-US" sz="2200">
                <a:latin typeface="Times New Roman"/>
                <a:ea typeface="Times New Roman"/>
                <a:cs typeface="Times New Roman"/>
                <a:sym typeface="Times New Roman"/>
              </a:rPr>
              <a:t>destroy a mailbox</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Primitives are defined as:</a:t>
            </a:r>
            <a:endParaRPr/>
          </a:p>
          <a:p>
            <a:pPr indent="-342900" lvl="0" marL="342900" rtl="0" algn="l">
              <a:spcBef>
                <a:spcPts val="1000"/>
              </a:spcBef>
              <a:spcAft>
                <a:spcPts val="0"/>
              </a:spcAft>
              <a:buSzPts val="2200"/>
              <a:buFont typeface="Arial"/>
              <a:buNone/>
            </a:pPr>
            <a:r>
              <a:rPr b="1" lang="en-US" sz="2200">
                <a:latin typeface="Times New Roman"/>
                <a:ea typeface="Times New Roman"/>
                <a:cs typeface="Times New Roman"/>
                <a:sym typeface="Times New Roman"/>
              </a:rPr>
              <a:t>	send</a:t>
            </a:r>
            <a:r>
              <a:rPr lang="en-US" sz="2200">
                <a:latin typeface="Times New Roman"/>
                <a:ea typeface="Times New Roman"/>
                <a:cs typeface="Times New Roman"/>
                <a:sym typeface="Times New Roman"/>
              </a:rPr>
              <a:t>(</a:t>
            </a:r>
            <a:r>
              <a:rPr i="1" lang="en-US" sz="2200">
                <a:latin typeface="Times New Roman"/>
                <a:ea typeface="Times New Roman"/>
                <a:cs typeface="Times New Roman"/>
                <a:sym typeface="Times New Roman"/>
              </a:rPr>
              <a:t>A, message</a:t>
            </a:r>
            <a:r>
              <a:rPr lang="en-US" sz="2200">
                <a:latin typeface="Times New Roman"/>
                <a:ea typeface="Times New Roman"/>
                <a:cs typeface="Times New Roman"/>
                <a:sym typeface="Times New Roman"/>
              </a:rPr>
              <a:t>) – send a message to mailbox A</a:t>
            </a:r>
            <a:endParaRPr/>
          </a:p>
          <a:p>
            <a:pPr indent="-342900" lvl="0" marL="342900" rtl="0" algn="l">
              <a:spcBef>
                <a:spcPts val="1000"/>
              </a:spcBef>
              <a:spcAft>
                <a:spcPts val="0"/>
              </a:spcAft>
              <a:buSzPts val="2200"/>
              <a:buFont typeface="Arial"/>
              <a:buNone/>
            </a:pPr>
            <a:r>
              <a:rPr lang="en-US" sz="2200">
                <a:latin typeface="Times New Roman"/>
                <a:ea typeface="Times New Roman"/>
                <a:cs typeface="Times New Roman"/>
                <a:sym typeface="Times New Roman"/>
              </a:rPr>
              <a:t>	</a:t>
            </a:r>
            <a:r>
              <a:rPr b="1" lang="en-US" sz="2200">
                <a:latin typeface="Times New Roman"/>
                <a:ea typeface="Times New Roman"/>
                <a:cs typeface="Times New Roman"/>
                <a:sym typeface="Times New Roman"/>
              </a:rPr>
              <a:t>receive</a:t>
            </a:r>
            <a:r>
              <a:rPr lang="en-US" sz="2200">
                <a:latin typeface="Times New Roman"/>
                <a:ea typeface="Times New Roman"/>
                <a:cs typeface="Times New Roman"/>
                <a:sym typeface="Times New Roman"/>
              </a:rPr>
              <a:t>(</a:t>
            </a:r>
            <a:r>
              <a:rPr i="1" lang="en-US" sz="2200">
                <a:latin typeface="Times New Roman"/>
                <a:ea typeface="Times New Roman"/>
                <a:cs typeface="Times New Roman"/>
                <a:sym typeface="Times New Roman"/>
              </a:rPr>
              <a:t>A, message</a:t>
            </a:r>
            <a:r>
              <a:rPr lang="en-US" sz="2200">
                <a:latin typeface="Times New Roman"/>
                <a:ea typeface="Times New Roman"/>
                <a:cs typeface="Times New Roman"/>
                <a:sym typeface="Times New Roman"/>
              </a:rPr>
              <a:t>) – receive a message from mailbox A</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communication link has the following properties:</a:t>
            </a:r>
            <a:endParaRPr/>
          </a:p>
          <a:p>
            <a:pPr indent="-285750" lvl="1" marL="742950" rtl="0" algn="l">
              <a:spcBef>
                <a:spcPts val="1000"/>
              </a:spcBef>
              <a:spcAft>
                <a:spcPts val="0"/>
              </a:spcAft>
              <a:buSzPts val="2200"/>
              <a:buFont typeface="Arial"/>
              <a:buNone/>
            </a:pPr>
            <a:r>
              <a:rPr lang="en-US" sz="2200">
                <a:latin typeface="Times New Roman"/>
                <a:ea typeface="Times New Roman"/>
                <a:cs typeface="Times New Roman"/>
                <a:sym typeface="Times New Roman"/>
              </a:rPr>
              <a:t>• A link is established between a pair of processes only if both members of the pair have a shared mailbox.</a:t>
            </a:r>
            <a:endParaRPr/>
          </a:p>
          <a:p>
            <a:pPr indent="-285750" lvl="1" marL="742950" rtl="0" algn="l">
              <a:spcBef>
                <a:spcPts val="1000"/>
              </a:spcBef>
              <a:spcAft>
                <a:spcPts val="0"/>
              </a:spcAft>
              <a:buSzPts val="2200"/>
              <a:buFont typeface="Arial"/>
              <a:buNone/>
            </a:pPr>
            <a:r>
              <a:rPr lang="en-US" sz="2200">
                <a:latin typeface="Times New Roman"/>
                <a:ea typeface="Times New Roman"/>
                <a:cs typeface="Times New Roman"/>
                <a:sym typeface="Times New Roman"/>
              </a:rPr>
              <a:t>• A link may be associated with more than two processes.</a:t>
            </a:r>
            <a:endParaRPr/>
          </a:p>
          <a:p>
            <a:pPr indent="-285750" lvl="1" marL="742950" rtl="0" algn="l">
              <a:spcBef>
                <a:spcPts val="1000"/>
              </a:spcBef>
              <a:spcAft>
                <a:spcPts val="0"/>
              </a:spcAft>
              <a:buSzPts val="2200"/>
              <a:buFont typeface="Arial"/>
              <a:buNone/>
            </a:pPr>
            <a:r>
              <a:rPr lang="en-US" sz="2200">
                <a:latin typeface="Times New Roman"/>
                <a:ea typeface="Times New Roman"/>
                <a:cs typeface="Times New Roman"/>
                <a:sym typeface="Times New Roman"/>
              </a:rPr>
              <a:t>• Between each pair of communicating processes, there may be a number of different links, with each link corresponding to one mailbox.</a:t>
            </a:r>
            <a:endParaRPr sz="2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230" name="Google Shape;230;p7"/>
          <p:cNvSpPr txBox="1"/>
          <p:nvPr>
            <p:ph idx="1" type="body"/>
          </p:nvPr>
        </p:nvSpPr>
        <p:spPr>
          <a:xfrm>
            <a:off x="630622" y="3452648"/>
            <a:ext cx="10594426" cy="321616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chemeClr val="dk1"/>
                </a:solidFill>
                <a:latin typeface="Times New Roman"/>
                <a:ea typeface="Times New Roman"/>
                <a:cs typeface="Times New Roman"/>
                <a:sym typeface="Times New Roman"/>
              </a:rPr>
              <a:t>We can use number of queues for each event</a:t>
            </a:r>
            <a:endParaRPr/>
          </a:p>
          <a:p>
            <a:pPr indent="-342900" lvl="0" marL="342900" rtl="0" algn="l">
              <a:spcBef>
                <a:spcPts val="1000"/>
              </a:spcBef>
              <a:spcAft>
                <a:spcPts val="0"/>
              </a:spcAft>
              <a:buSzPts val="2400"/>
              <a:buChar char="🠶"/>
            </a:pPr>
            <a:r>
              <a:rPr lang="en-US" sz="2400">
                <a:solidFill>
                  <a:schemeClr val="dk1"/>
                </a:solidFill>
                <a:latin typeface="Times New Roman"/>
                <a:ea typeface="Times New Roman"/>
                <a:cs typeface="Times New Roman"/>
                <a:sym typeface="Times New Roman"/>
              </a:rPr>
              <a:t>Can have number of ready queues, one for each priority level. </a:t>
            </a:r>
            <a:endParaRPr/>
          </a:p>
          <a:p>
            <a:pPr indent="-342900" lvl="0" marL="342900" rtl="0" algn="l">
              <a:spcBef>
                <a:spcPts val="1000"/>
              </a:spcBef>
              <a:spcAft>
                <a:spcPts val="0"/>
              </a:spcAft>
              <a:buSzPts val="2400"/>
              <a:buFont typeface="Noto Sans Symbols"/>
              <a:buChar char="❖"/>
            </a:pPr>
            <a:r>
              <a:rPr lang="en-US" sz="2400">
                <a:solidFill>
                  <a:schemeClr val="dk1"/>
                </a:solidFill>
                <a:latin typeface="Times New Roman"/>
                <a:ea typeface="Times New Roman"/>
                <a:cs typeface="Times New Roman"/>
                <a:sym typeface="Times New Roman"/>
              </a:rPr>
              <a:t>What if ready queue is completed and processor waiting for I/O ?</a:t>
            </a:r>
            <a:endParaRPr/>
          </a:p>
          <a:p>
            <a:pPr indent="-342900" lvl="0" marL="342900" rtl="0" algn="l">
              <a:spcBef>
                <a:spcPts val="1000"/>
              </a:spcBef>
              <a:spcAft>
                <a:spcPts val="0"/>
              </a:spcAft>
              <a:buSzPts val="2400"/>
              <a:buFont typeface="Noto Sans Symbols"/>
              <a:buChar char="❖"/>
            </a:pPr>
            <a:r>
              <a:rPr lang="en-US" sz="2400">
                <a:solidFill>
                  <a:schemeClr val="dk1"/>
                </a:solidFill>
                <a:latin typeface="Times New Roman"/>
                <a:ea typeface="Times New Roman"/>
                <a:cs typeface="Times New Roman"/>
                <a:sym typeface="Times New Roman"/>
              </a:rPr>
              <a:t> Processor will be idle for most of the time, </a:t>
            </a:r>
            <a:r>
              <a:rPr b="1" lang="en-US" sz="2400">
                <a:solidFill>
                  <a:schemeClr val="dk1"/>
                </a:solidFill>
                <a:latin typeface="Times New Roman"/>
                <a:ea typeface="Times New Roman"/>
                <a:cs typeface="Times New Roman"/>
                <a:sym typeface="Times New Roman"/>
              </a:rPr>
              <a:t>Solution ?</a:t>
            </a:r>
            <a:endParaRPr/>
          </a:p>
          <a:p>
            <a:pPr indent="-285750" lvl="1" marL="742950" rtl="0" algn="l">
              <a:spcBef>
                <a:spcPts val="1000"/>
              </a:spcBef>
              <a:spcAft>
                <a:spcPts val="0"/>
              </a:spcAft>
              <a:buSzPts val="2200"/>
              <a:buFont typeface="Noto Sans Symbols"/>
              <a:buChar char="❖"/>
            </a:pPr>
            <a:r>
              <a:rPr lang="en-US" sz="2200">
                <a:solidFill>
                  <a:schemeClr val="dk1"/>
                </a:solidFill>
                <a:latin typeface="Times New Roman"/>
                <a:ea typeface="Times New Roman"/>
                <a:cs typeface="Times New Roman"/>
                <a:sym typeface="Times New Roman"/>
              </a:rPr>
              <a:t>Main Memory can be expanded </a:t>
            </a:r>
            <a:endParaRPr/>
          </a:p>
          <a:p>
            <a:pPr indent="-285750" lvl="1" marL="742950" rtl="0" algn="l">
              <a:spcBef>
                <a:spcPts val="1000"/>
              </a:spcBef>
              <a:spcAft>
                <a:spcPts val="0"/>
              </a:spcAft>
              <a:buSzPts val="2200"/>
              <a:buFont typeface="Noto Sans Symbols"/>
              <a:buChar char="❖"/>
            </a:pPr>
            <a:r>
              <a:rPr b="1" lang="en-US" sz="2200">
                <a:solidFill>
                  <a:schemeClr val="dk1"/>
                </a:solidFill>
                <a:latin typeface="Times New Roman"/>
                <a:ea typeface="Times New Roman"/>
                <a:cs typeface="Times New Roman"/>
                <a:sym typeface="Times New Roman"/>
              </a:rPr>
              <a:t>Swapping – </a:t>
            </a:r>
            <a:r>
              <a:rPr lang="en-US" sz="2200">
                <a:solidFill>
                  <a:schemeClr val="dk1"/>
                </a:solidFill>
                <a:latin typeface="Times New Roman"/>
                <a:ea typeface="Times New Roman"/>
                <a:cs typeface="Times New Roman"/>
                <a:sym typeface="Times New Roman"/>
              </a:rPr>
              <a:t>Moving part or all of the process from main memory to disk. Maintains it in suspended queue.</a:t>
            </a:r>
            <a:endParaRPr/>
          </a:p>
          <a:p>
            <a:pPr indent="-146050" lvl="1" marL="742950" rtl="0" algn="l">
              <a:spcBef>
                <a:spcPts val="1000"/>
              </a:spcBef>
              <a:spcAft>
                <a:spcPts val="0"/>
              </a:spcAft>
              <a:buSzPts val="2200"/>
              <a:buNone/>
            </a:pPr>
            <a:r>
              <a:t/>
            </a:r>
            <a:endParaRPr sz="2200">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sz="2400">
              <a:latin typeface="Times New Roman"/>
              <a:ea typeface="Times New Roman"/>
              <a:cs typeface="Times New Roman"/>
              <a:sym typeface="Times New Roman"/>
            </a:endParaRPr>
          </a:p>
        </p:txBody>
      </p:sp>
      <p:pic>
        <p:nvPicPr>
          <p:cNvPr descr="D:\TransMac\Illustrator Files\3-Processes\3_7a.jpg" id="231" name="Google Shape;231;p7"/>
          <p:cNvPicPr preferRelativeResize="0"/>
          <p:nvPr/>
        </p:nvPicPr>
        <p:blipFill rotWithShape="1">
          <a:blip r:embed="rId3">
            <a:alphaModFix/>
          </a:blip>
          <a:srcRect b="0" l="0" r="0" t="0"/>
          <a:stretch/>
        </p:blipFill>
        <p:spPr>
          <a:xfrm>
            <a:off x="333693" y="286461"/>
            <a:ext cx="6397625" cy="2881282"/>
          </a:xfrm>
          <a:prstGeom prst="rect">
            <a:avLst/>
          </a:prstGeom>
          <a:noFill/>
          <a:ln>
            <a:noFill/>
          </a:ln>
        </p:spPr>
      </p:pic>
      <p:pic>
        <p:nvPicPr>
          <p:cNvPr descr="D:\TransMac\Illustrator Files\3-Processes\3_7b.jpg" id="232" name="Google Shape;232;p7"/>
          <p:cNvPicPr preferRelativeResize="0"/>
          <p:nvPr/>
        </p:nvPicPr>
        <p:blipFill rotWithShape="1">
          <a:blip r:embed="rId4">
            <a:alphaModFix/>
          </a:blip>
          <a:srcRect b="0" l="0" r="0" t="0"/>
          <a:stretch/>
        </p:blipFill>
        <p:spPr>
          <a:xfrm>
            <a:off x="7168243" y="517112"/>
            <a:ext cx="5023757" cy="339883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0"/>
          <p:cNvSpPr txBox="1"/>
          <p:nvPr>
            <p:ph type="title"/>
          </p:nvPr>
        </p:nvSpPr>
        <p:spPr>
          <a:xfrm>
            <a:off x="1727200" y="728663"/>
            <a:ext cx="78105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Indirect Communication</a:t>
            </a:r>
            <a:endParaRPr/>
          </a:p>
        </p:txBody>
      </p:sp>
      <p:sp>
        <p:nvSpPr>
          <p:cNvPr id="705" name="Google Shape;705;p70"/>
          <p:cNvSpPr txBox="1"/>
          <p:nvPr>
            <p:ph idx="1" type="body"/>
          </p:nvPr>
        </p:nvSpPr>
        <p:spPr>
          <a:xfrm>
            <a:off x="1727200" y="1635126"/>
            <a:ext cx="1012952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Mailbox sharing</a:t>
            </a:r>
            <a:endParaRPr/>
          </a:p>
          <a:p>
            <a:pPr indent="-285750" lvl="1" marL="742950" rtl="0" algn="l">
              <a:spcBef>
                <a:spcPts val="1000"/>
              </a:spcBef>
              <a:spcAft>
                <a:spcPts val="0"/>
              </a:spcAft>
              <a:buSzPts val="2200"/>
              <a:buChar char="🠶"/>
            </a:pPr>
            <a:r>
              <a:rPr i="1" lang="en-US" sz="2200">
                <a:solidFill>
                  <a:schemeClr val="dk1"/>
                </a:solidFill>
                <a:latin typeface="Times New Roman"/>
                <a:ea typeface="Times New Roman"/>
                <a:cs typeface="Times New Roman"/>
                <a:sym typeface="Times New Roman"/>
              </a:rPr>
              <a:t>P</a:t>
            </a:r>
            <a:r>
              <a:rPr baseline="-25000" i="1" lang="en-US" sz="2200">
                <a:solidFill>
                  <a:schemeClr val="dk1"/>
                </a:solidFill>
                <a:latin typeface="Times New Roman"/>
                <a:ea typeface="Times New Roman"/>
                <a:cs typeface="Times New Roman"/>
                <a:sym typeface="Times New Roman"/>
              </a:rPr>
              <a:t>1</a:t>
            </a:r>
            <a:r>
              <a:rPr i="1" lang="en-US" sz="2200">
                <a:solidFill>
                  <a:schemeClr val="dk1"/>
                </a:solidFill>
                <a:latin typeface="Times New Roman"/>
                <a:ea typeface="Times New Roman"/>
                <a:cs typeface="Times New Roman"/>
                <a:sym typeface="Times New Roman"/>
              </a:rPr>
              <a:t>, P</a:t>
            </a:r>
            <a:r>
              <a:rPr baseline="-25000" i="1" lang="en-US" sz="2200">
                <a:solidFill>
                  <a:schemeClr val="dk1"/>
                </a:solidFill>
                <a:latin typeface="Times New Roman"/>
                <a:ea typeface="Times New Roman"/>
                <a:cs typeface="Times New Roman"/>
                <a:sym typeface="Times New Roman"/>
              </a:rPr>
              <a:t>2</a:t>
            </a:r>
            <a:r>
              <a:rPr i="1" lang="en-US" sz="2200">
                <a:solidFill>
                  <a:schemeClr val="dk1"/>
                </a:solidFill>
                <a:latin typeface="Times New Roman"/>
                <a:ea typeface="Times New Roman"/>
                <a:cs typeface="Times New Roman"/>
                <a:sym typeface="Times New Roman"/>
              </a:rPr>
              <a:t>,</a:t>
            </a:r>
            <a:r>
              <a:rPr lang="en-US" sz="2200">
                <a:solidFill>
                  <a:schemeClr val="dk1"/>
                </a:solidFill>
                <a:latin typeface="Times New Roman"/>
                <a:ea typeface="Times New Roman"/>
                <a:cs typeface="Times New Roman"/>
                <a:sym typeface="Times New Roman"/>
              </a:rPr>
              <a:t> and</a:t>
            </a:r>
            <a:r>
              <a:rPr i="1" lang="en-US" sz="2200">
                <a:solidFill>
                  <a:schemeClr val="dk1"/>
                </a:solidFill>
                <a:latin typeface="Times New Roman"/>
                <a:ea typeface="Times New Roman"/>
                <a:cs typeface="Times New Roman"/>
                <a:sym typeface="Times New Roman"/>
              </a:rPr>
              <a:t> P</a:t>
            </a:r>
            <a:r>
              <a:rPr baseline="-25000" i="1" lang="en-US" sz="2200">
                <a:solidFill>
                  <a:schemeClr val="dk1"/>
                </a:solidFill>
                <a:latin typeface="Times New Roman"/>
                <a:ea typeface="Times New Roman"/>
                <a:cs typeface="Times New Roman"/>
                <a:sym typeface="Times New Roman"/>
              </a:rPr>
              <a:t>3</a:t>
            </a:r>
            <a:r>
              <a:rPr lang="en-US" sz="2200">
                <a:solidFill>
                  <a:schemeClr val="dk1"/>
                </a:solidFill>
                <a:latin typeface="Times New Roman"/>
                <a:ea typeface="Times New Roman"/>
                <a:cs typeface="Times New Roman"/>
                <a:sym typeface="Times New Roman"/>
              </a:rPr>
              <a:t> share mailbox A</a:t>
            </a:r>
            <a:endParaRPr/>
          </a:p>
          <a:p>
            <a:pPr indent="-285750" lvl="1" marL="742950" rtl="0" algn="l">
              <a:spcBef>
                <a:spcPts val="1000"/>
              </a:spcBef>
              <a:spcAft>
                <a:spcPts val="0"/>
              </a:spcAft>
              <a:buSzPts val="2200"/>
              <a:buChar char="🠶"/>
            </a:pPr>
            <a:r>
              <a:rPr i="1" lang="en-US" sz="2200">
                <a:solidFill>
                  <a:schemeClr val="dk1"/>
                </a:solidFill>
                <a:latin typeface="Times New Roman"/>
                <a:ea typeface="Times New Roman"/>
                <a:cs typeface="Times New Roman"/>
                <a:sym typeface="Times New Roman"/>
              </a:rPr>
              <a:t>P</a:t>
            </a:r>
            <a:r>
              <a:rPr baseline="-25000" i="1" lang="en-US" sz="2200">
                <a:solidFill>
                  <a:schemeClr val="dk1"/>
                </a:solidFill>
                <a:latin typeface="Times New Roman"/>
                <a:ea typeface="Times New Roman"/>
                <a:cs typeface="Times New Roman"/>
                <a:sym typeface="Times New Roman"/>
              </a:rPr>
              <a:t>1</a:t>
            </a:r>
            <a:r>
              <a:rPr lang="en-US" sz="2200">
                <a:solidFill>
                  <a:schemeClr val="dk1"/>
                </a:solidFill>
                <a:latin typeface="Times New Roman"/>
                <a:ea typeface="Times New Roman"/>
                <a:cs typeface="Times New Roman"/>
                <a:sym typeface="Times New Roman"/>
              </a:rPr>
              <a:t>, sends; </a:t>
            </a:r>
            <a:r>
              <a:rPr i="1" lang="en-US" sz="2200">
                <a:solidFill>
                  <a:schemeClr val="dk1"/>
                </a:solidFill>
                <a:latin typeface="Times New Roman"/>
                <a:ea typeface="Times New Roman"/>
                <a:cs typeface="Times New Roman"/>
                <a:sym typeface="Times New Roman"/>
              </a:rPr>
              <a:t>P</a:t>
            </a:r>
            <a:r>
              <a:rPr baseline="-25000" i="1" lang="en-US" sz="2200">
                <a:solidFill>
                  <a:schemeClr val="dk1"/>
                </a:solidFill>
                <a:latin typeface="Times New Roman"/>
                <a:ea typeface="Times New Roman"/>
                <a:cs typeface="Times New Roman"/>
                <a:sym typeface="Times New Roman"/>
              </a:rPr>
              <a:t>2</a:t>
            </a:r>
            <a:r>
              <a:rPr i="1" lang="en-US" sz="2200">
                <a:solidFill>
                  <a:schemeClr val="dk1"/>
                </a:solidFill>
                <a:latin typeface="Times New Roman"/>
                <a:ea typeface="Times New Roman"/>
                <a:cs typeface="Times New Roman"/>
                <a:sym typeface="Times New Roman"/>
              </a:rPr>
              <a:t> </a:t>
            </a:r>
            <a:r>
              <a:rPr lang="en-US" sz="2200">
                <a:solidFill>
                  <a:schemeClr val="dk1"/>
                </a:solidFill>
                <a:latin typeface="Times New Roman"/>
                <a:ea typeface="Times New Roman"/>
                <a:cs typeface="Times New Roman"/>
                <a:sym typeface="Times New Roman"/>
              </a:rPr>
              <a:t>and</a:t>
            </a:r>
            <a:r>
              <a:rPr i="1" lang="en-US" sz="2200">
                <a:solidFill>
                  <a:schemeClr val="dk1"/>
                </a:solidFill>
                <a:latin typeface="Times New Roman"/>
                <a:ea typeface="Times New Roman"/>
                <a:cs typeface="Times New Roman"/>
                <a:sym typeface="Times New Roman"/>
              </a:rPr>
              <a:t> P</a:t>
            </a:r>
            <a:r>
              <a:rPr baseline="-25000" i="1" lang="en-US" sz="2200">
                <a:solidFill>
                  <a:schemeClr val="dk1"/>
                </a:solidFill>
                <a:latin typeface="Times New Roman"/>
                <a:ea typeface="Times New Roman"/>
                <a:cs typeface="Times New Roman"/>
                <a:sym typeface="Times New Roman"/>
              </a:rPr>
              <a:t>3</a:t>
            </a:r>
            <a:r>
              <a:rPr lang="en-US" sz="2200">
                <a:solidFill>
                  <a:schemeClr val="dk1"/>
                </a:solidFill>
                <a:latin typeface="Times New Roman"/>
                <a:ea typeface="Times New Roman"/>
                <a:cs typeface="Times New Roman"/>
                <a:sym typeface="Times New Roman"/>
              </a:rPr>
              <a:t> receive</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Who gets the message?</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Solutions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Allow a link to be associated with at most two processes</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Allow only one process at a time to execute a receive operation</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Allow the system to select arbitrarily the receiver.  Sender is notified who the receiver was.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1"/>
          <p:cNvSpPr txBox="1"/>
          <p:nvPr>
            <p:ph type="title"/>
          </p:nvPr>
        </p:nvSpPr>
        <p:spPr>
          <a:xfrm>
            <a:off x="1752600" y="686593"/>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Synchronization</a:t>
            </a:r>
            <a:endParaRPr/>
          </a:p>
        </p:txBody>
      </p:sp>
      <p:sp>
        <p:nvSpPr>
          <p:cNvPr id="711" name="Google Shape;711;p71"/>
          <p:cNvSpPr txBox="1"/>
          <p:nvPr>
            <p:ph idx="1" type="body"/>
          </p:nvPr>
        </p:nvSpPr>
        <p:spPr>
          <a:xfrm>
            <a:off x="1066800" y="1262857"/>
            <a:ext cx="9997440" cy="5137944"/>
          </a:xfrm>
          <a:prstGeom prst="rect">
            <a:avLst/>
          </a:prstGeom>
          <a:noFill/>
          <a:ln>
            <a:noFill/>
          </a:ln>
        </p:spPr>
        <p:txBody>
          <a:bodyPr anchorCtr="0" anchor="t" bIns="45700" lIns="91425" spcFirstLastPara="1" rIns="91425" wrap="square" tIns="45700">
            <a:normAutofit fontScale="85000" lnSpcReduction="10000"/>
          </a:bodyPr>
          <a:lstStyle/>
          <a:p>
            <a:pPr indent="-379413" lvl="0" marL="379413" rtl="0" algn="l">
              <a:spcBef>
                <a:spcPts val="0"/>
              </a:spcBef>
              <a:spcAft>
                <a:spcPts val="0"/>
              </a:spcAft>
              <a:buSzPct val="100000"/>
              <a:buChar char="🠶"/>
            </a:pPr>
            <a:r>
              <a:rPr lang="en-US" sz="2800">
                <a:latin typeface="Times New Roman"/>
                <a:ea typeface="Times New Roman"/>
                <a:cs typeface="Times New Roman"/>
                <a:sym typeface="Times New Roman"/>
              </a:rPr>
              <a:t>Message passing may be either blocking or non-blocking</a:t>
            </a:r>
            <a:endParaRPr/>
          </a:p>
          <a:p>
            <a:pPr indent="-379413" lvl="0" marL="379413" rtl="0" algn="l">
              <a:spcBef>
                <a:spcPts val="1000"/>
              </a:spcBef>
              <a:spcAft>
                <a:spcPts val="0"/>
              </a:spcAft>
              <a:buSzPct val="100000"/>
              <a:buChar char="🠶"/>
            </a:pPr>
            <a:r>
              <a:rPr b="1" lang="en-US" sz="2800">
                <a:solidFill>
                  <a:srgbClr val="3366FF"/>
                </a:solidFill>
                <a:latin typeface="Times New Roman"/>
                <a:ea typeface="Times New Roman"/>
                <a:cs typeface="Times New Roman"/>
                <a:sym typeface="Times New Roman"/>
              </a:rPr>
              <a:t>Blocking</a:t>
            </a:r>
            <a:r>
              <a:rPr lang="en-US" sz="2800">
                <a:latin typeface="Times New Roman"/>
                <a:ea typeface="Times New Roman"/>
                <a:cs typeface="Times New Roman"/>
                <a:sym typeface="Times New Roman"/>
              </a:rPr>
              <a:t> is considered </a:t>
            </a:r>
            <a:r>
              <a:rPr b="1" lang="en-US" sz="2800">
                <a:solidFill>
                  <a:srgbClr val="3366FF"/>
                </a:solidFill>
                <a:latin typeface="Times New Roman"/>
                <a:ea typeface="Times New Roman"/>
                <a:cs typeface="Times New Roman"/>
                <a:sym typeface="Times New Roman"/>
              </a:rPr>
              <a:t>synchronous</a:t>
            </a:r>
            <a:endParaRPr/>
          </a:p>
          <a:p>
            <a:pPr indent="-341313" lvl="1" marL="798513" rtl="0" algn="l">
              <a:spcBef>
                <a:spcPts val="1000"/>
              </a:spcBef>
              <a:spcAft>
                <a:spcPts val="0"/>
              </a:spcAft>
              <a:buSzPct val="100000"/>
              <a:buChar char="🠶"/>
            </a:pPr>
            <a:r>
              <a:rPr b="1" lang="en-US" sz="2800">
                <a:latin typeface="Times New Roman"/>
                <a:ea typeface="Times New Roman"/>
                <a:cs typeface="Times New Roman"/>
                <a:sym typeface="Times New Roman"/>
              </a:rPr>
              <a:t>Blocking send </a:t>
            </a:r>
            <a:r>
              <a:rPr lang="en-US" sz="2800">
                <a:latin typeface="Times New Roman"/>
                <a:ea typeface="Times New Roman"/>
                <a:cs typeface="Times New Roman"/>
                <a:sym typeface="Times New Roman"/>
              </a:rPr>
              <a:t>--</a:t>
            </a:r>
            <a:r>
              <a:rPr b="1" lang="en-US" sz="2800">
                <a:latin typeface="Times New Roman"/>
                <a:ea typeface="Times New Roman"/>
                <a:cs typeface="Times New Roman"/>
                <a:sym typeface="Times New Roman"/>
              </a:rPr>
              <a:t> </a:t>
            </a:r>
            <a:r>
              <a:rPr lang="en-US" sz="2800">
                <a:latin typeface="Times New Roman"/>
                <a:ea typeface="Times New Roman"/>
                <a:cs typeface="Times New Roman"/>
                <a:sym typeface="Times New Roman"/>
              </a:rPr>
              <a:t>the sender is blocked until the message is received</a:t>
            </a:r>
            <a:endParaRPr/>
          </a:p>
          <a:p>
            <a:pPr indent="-341313" lvl="1" marL="798513" rtl="0" algn="l">
              <a:spcBef>
                <a:spcPts val="1000"/>
              </a:spcBef>
              <a:spcAft>
                <a:spcPts val="0"/>
              </a:spcAft>
              <a:buSzPct val="100000"/>
              <a:buChar char="🠶"/>
            </a:pPr>
            <a:r>
              <a:rPr b="1" lang="en-US" sz="2800">
                <a:latin typeface="Times New Roman"/>
                <a:ea typeface="Times New Roman"/>
                <a:cs typeface="Times New Roman"/>
                <a:sym typeface="Times New Roman"/>
              </a:rPr>
              <a:t>Blocking receive </a:t>
            </a:r>
            <a:r>
              <a:rPr lang="en-US" sz="2800">
                <a:latin typeface="Times New Roman"/>
                <a:ea typeface="Times New Roman"/>
                <a:cs typeface="Times New Roman"/>
                <a:sym typeface="Times New Roman"/>
              </a:rPr>
              <a:t>--</a:t>
            </a:r>
            <a:r>
              <a:rPr b="1" lang="en-US" sz="2800">
                <a:latin typeface="Times New Roman"/>
                <a:ea typeface="Times New Roman"/>
                <a:cs typeface="Times New Roman"/>
                <a:sym typeface="Times New Roman"/>
              </a:rPr>
              <a:t> </a:t>
            </a:r>
            <a:r>
              <a:rPr lang="en-US" sz="2800">
                <a:latin typeface="Times New Roman"/>
                <a:ea typeface="Times New Roman"/>
                <a:cs typeface="Times New Roman"/>
                <a:sym typeface="Times New Roman"/>
              </a:rPr>
              <a:t>the receiver is  blocked until a message is available</a:t>
            </a:r>
            <a:endParaRPr/>
          </a:p>
          <a:p>
            <a:pPr indent="-379413" lvl="0" marL="379413" rtl="0" algn="l">
              <a:spcBef>
                <a:spcPts val="1000"/>
              </a:spcBef>
              <a:spcAft>
                <a:spcPts val="0"/>
              </a:spcAft>
              <a:buSzPct val="100000"/>
              <a:buChar char="🠶"/>
            </a:pPr>
            <a:r>
              <a:rPr b="1" lang="en-US" sz="2800">
                <a:solidFill>
                  <a:srgbClr val="3366FF"/>
                </a:solidFill>
                <a:latin typeface="Times New Roman"/>
                <a:ea typeface="Times New Roman"/>
                <a:cs typeface="Times New Roman"/>
                <a:sym typeface="Times New Roman"/>
              </a:rPr>
              <a:t>Non-blocking</a:t>
            </a:r>
            <a:r>
              <a:rPr lang="en-US" sz="2800">
                <a:latin typeface="Times New Roman"/>
                <a:ea typeface="Times New Roman"/>
                <a:cs typeface="Times New Roman"/>
                <a:sym typeface="Times New Roman"/>
              </a:rPr>
              <a:t> is considered </a:t>
            </a:r>
            <a:r>
              <a:rPr b="1" lang="en-US" sz="2800">
                <a:solidFill>
                  <a:srgbClr val="3366FF"/>
                </a:solidFill>
                <a:latin typeface="Times New Roman"/>
                <a:ea typeface="Times New Roman"/>
                <a:cs typeface="Times New Roman"/>
                <a:sym typeface="Times New Roman"/>
              </a:rPr>
              <a:t>asynchronous</a:t>
            </a:r>
            <a:endParaRPr/>
          </a:p>
          <a:p>
            <a:pPr indent="-341313" lvl="1" marL="798513" rtl="0" algn="l">
              <a:spcBef>
                <a:spcPts val="1000"/>
              </a:spcBef>
              <a:spcAft>
                <a:spcPts val="0"/>
              </a:spcAft>
              <a:buSzPct val="100000"/>
              <a:buChar char="🠶"/>
            </a:pPr>
            <a:r>
              <a:rPr b="1" lang="en-US" sz="2800">
                <a:latin typeface="Times New Roman"/>
                <a:ea typeface="Times New Roman"/>
                <a:cs typeface="Times New Roman"/>
                <a:sym typeface="Times New Roman"/>
              </a:rPr>
              <a:t>Non-blocking send</a:t>
            </a:r>
            <a:r>
              <a:rPr lang="en-US" sz="2800">
                <a:latin typeface="Times New Roman"/>
                <a:ea typeface="Times New Roman"/>
                <a:cs typeface="Times New Roman"/>
                <a:sym typeface="Times New Roman"/>
              </a:rPr>
              <a:t> -- the sender sends the message and continue</a:t>
            </a:r>
            <a:endParaRPr/>
          </a:p>
          <a:p>
            <a:pPr indent="-341313" lvl="1" marL="798513" rtl="0" algn="l">
              <a:spcBef>
                <a:spcPts val="1000"/>
              </a:spcBef>
              <a:spcAft>
                <a:spcPts val="0"/>
              </a:spcAft>
              <a:buSzPct val="100000"/>
              <a:buChar char="🠶"/>
            </a:pPr>
            <a:r>
              <a:rPr b="1" lang="en-US" sz="2800">
                <a:latin typeface="Times New Roman"/>
                <a:ea typeface="Times New Roman"/>
                <a:cs typeface="Times New Roman"/>
                <a:sym typeface="Times New Roman"/>
              </a:rPr>
              <a:t>Non-blocking receive</a:t>
            </a:r>
            <a:r>
              <a:rPr lang="en-US" sz="2800">
                <a:latin typeface="Times New Roman"/>
                <a:ea typeface="Times New Roman"/>
                <a:cs typeface="Times New Roman"/>
                <a:sym typeface="Times New Roman"/>
              </a:rPr>
              <a:t> -- the receiver receives:</a:t>
            </a:r>
            <a:endParaRPr/>
          </a:p>
          <a:p>
            <a:pPr indent="-341313" lvl="2" marL="1141413" rtl="0" algn="l">
              <a:spcBef>
                <a:spcPts val="1000"/>
              </a:spcBef>
              <a:spcAft>
                <a:spcPts val="0"/>
              </a:spcAft>
              <a:buSzPct val="100000"/>
              <a:buFont typeface="Arial"/>
              <a:buChar char="●"/>
            </a:pPr>
            <a:r>
              <a:rPr lang="en-US" sz="2800">
                <a:latin typeface="Times New Roman"/>
                <a:ea typeface="Times New Roman"/>
                <a:cs typeface="Times New Roman"/>
                <a:sym typeface="Times New Roman"/>
              </a:rPr>
              <a:t> A valid message,  or </a:t>
            </a:r>
            <a:endParaRPr/>
          </a:p>
          <a:p>
            <a:pPr indent="-341313" lvl="2" marL="1141413" rtl="0" algn="l">
              <a:spcBef>
                <a:spcPts val="1000"/>
              </a:spcBef>
              <a:spcAft>
                <a:spcPts val="0"/>
              </a:spcAft>
              <a:buSzPct val="100000"/>
              <a:buFont typeface="Arial"/>
              <a:buChar char="●"/>
            </a:pPr>
            <a:r>
              <a:rPr lang="en-US" sz="2800">
                <a:latin typeface="Times New Roman"/>
                <a:ea typeface="Times New Roman"/>
                <a:cs typeface="Times New Roman"/>
                <a:sym typeface="Times New Roman"/>
              </a:rPr>
              <a:t> Null message</a:t>
            </a:r>
            <a:endParaRPr/>
          </a:p>
          <a:p>
            <a:pPr indent="-342900" lvl="0" marL="398939" rtl="0" algn="l">
              <a:spcBef>
                <a:spcPts val="1000"/>
              </a:spcBef>
              <a:spcAft>
                <a:spcPts val="0"/>
              </a:spcAft>
              <a:buSzPct val="100000"/>
              <a:buFont typeface="Arial"/>
              <a:buChar char="●"/>
            </a:pPr>
            <a:r>
              <a:rPr lang="en-US" sz="2800">
                <a:latin typeface="Times New Roman"/>
                <a:ea typeface="Times New Roman"/>
                <a:cs typeface="Times New Roman"/>
                <a:sym typeface="Times New Roman"/>
              </a:rPr>
              <a:t>Different combinations possible</a:t>
            </a:r>
            <a:endParaRPr/>
          </a:p>
          <a:p>
            <a:pPr indent="-285750" lvl="1" marL="798989" rtl="0" algn="l">
              <a:spcBef>
                <a:spcPts val="1000"/>
              </a:spcBef>
              <a:spcAft>
                <a:spcPts val="0"/>
              </a:spcAft>
              <a:buSzPct val="100000"/>
              <a:buFont typeface="Arial"/>
              <a:buChar char="●"/>
            </a:pPr>
            <a:r>
              <a:rPr lang="en-US" sz="2800">
                <a:latin typeface="Times New Roman"/>
                <a:ea typeface="Times New Roman"/>
                <a:cs typeface="Times New Roman"/>
                <a:sym typeface="Times New Roman"/>
              </a:rPr>
              <a:t>If both send and receive are blocking, we have a </a:t>
            </a:r>
            <a:r>
              <a:rPr b="1" lang="en-US" sz="2800">
                <a:solidFill>
                  <a:srgbClr val="3366FF"/>
                </a:solidFill>
                <a:latin typeface="Times New Roman"/>
                <a:ea typeface="Times New Roman"/>
                <a:cs typeface="Times New Roman"/>
                <a:sym typeface="Times New Roman"/>
              </a:rPr>
              <a:t>rendezvous</a:t>
            </a:r>
            <a:endParaRPr/>
          </a:p>
          <a:p>
            <a:pPr indent="-244158" lvl="0" marL="398463" rtl="0" algn="l">
              <a:spcBef>
                <a:spcPts val="1000"/>
              </a:spcBef>
              <a:spcAft>
                <a:spcPts val="0"/>
              </a:spcAft>
              <a:buSzPct val="100000"/>
              <a:buNone/>
            </a:pPr>
            <a:r>
              <a:t/>
            </a:r>
            <a:endParaRPr/>
          </a:p>
          <a:p>
            <a:pPr indent="-265748" lvl="2" marL="1141413" rtl="0" algn="l">
              <a:spcBef>
                <a:spcPts val="1000"/>
              </a:spcBef>
              <a:spcAft>
                <a:spcPts val="0"/>
              </a:spcAft>
              <a:buSzPct val="100000"/>
              <a:buFont typeface="Arial"/>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2"/>
          <p:cNvSpPr txBox="1"/>
          <p:nvPr>
            <p:ph type="title"/>
          </p:nvPr>
        </p:nvSpPr>
        <p:spPr>
          <a:xfrm>
            <a:off x="1780382" y="731115"/>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600"/>
              <a:buFont typeface="Times New Roman"/>
              <a:buNone/>
            </a:pPr>
            <a:r>
              <a:rPr lang="en-US" sz="2600">
                <a:solidFill>
                  <a:schemeClr val="accent1"/>
                </a:solidFill>
                <a:latin typeface="Times New Roman"/>
                <a:ea typeface="Times New Roman"/>
                <a:cs typeface="Times New Roman"/>
                <a:sym typeface="Times New Roman"/>
              </a:rPr>
              <a:t>Synchronization (Cont.)</a:t>
            </a:r>
            <a:endParaRPr/>
          </a:p>
        </p:txBody>
      </p:sp>
      <p:sp>
        <p:nvSpPr>
          <p:cNvPr id="717" name="Google Shape;717;p72"/>
          <p:cNvSpPr txBox="1"/>
          <p:nvPr>
            <p:ph idx="1" type="body"/>
          </p:nvPr>
        </p:nvSpPr>
        <p:spPr>
          <a:xfrm>
            <a:off x="1879600" y="1203324"/>
            <a:ext cx="7124701" cy="269557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US" sz="2000">
                <a:solidFill>
                  <a:schemeClr val="dk1"/>
                </a:solidFill>
                <a:latin typeface="Times New Roman"/>
                <a:ea typeface="Times New Roman"/>
                <a:cs typeface="Times New Roman"/>
                <a:sym typeface="Times New Roman"/>
              </a:rPr>
              <a:t>Producer-consumer becomes trivial</a:t>
            </a:r>
            <a:br>
              <a:rPr lang="en-US" sz="2000">
                <a:solidFill>
                  <a:schemeClr val="dk1"/>
                </a:solidFill>
                <a:latin typeface="Times New Roman"/>
                <a:ea typeface="Times New Roman"/>
                <a:cs typeface="Times New Roman"/>
                <a:sym typeface="Times New Roman"/>
              </a:rPr>
            </a:br>
            <a:endParaRPr sz="2000">
              <a:solidFill>
                <a:schemeClr val="dk1"/>
              </a:solidFill>
              <a:latin typeface="Times New Roman"/>
              <a:ea typeface="Times New Roman"/>
              <a:cs typeface="Times New Roman"/>
              <a:sym typeface="Times New Roman"/>
            </a:endParaRPr>
          </a:p>
          <a:p>
            <a:pPr indent="0" lvl="0" marL="0"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       message next_produced; </a:t>
            </a:r>
            <a:endParaRPr/>
          </a:p>
          <a:p>
            <a:pPr indent="0" lvl="0" marL="0"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       while (true) {</a:t>
            </a:r>
            <a:br>
              <a:rPr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           /* produce an item in next produced */ </a:t>
            </a:r>
            <a:endParaRPr/>
          </a:p>
          <a:p>
            <a:pPr indent="0" lvl="0" marL="0"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       send(next_produced); </a:t>
            </a:r>
            <a:endParaRPr/>
          </a:p>
          <a:p>
            <a:pPr indent="0" lvl="0" marL="0" rtl="0" algn="l">
              <a:spcBef>
                <a:spcPts val="1000"/>
              </a:spcBef>
              <a:spcAft>
                <a:spcPts val="0"/>
              </a:spcAft>
              <a:buSzPts val="2000"/>
              <a:buNone/>
            </a:pPr>
            <a:r>
              <a:rPr lang="en-US" sz="2000">
                <a:solidFill>
                  <a:schemeClr val="dk1"/>
                </a:solidFill>
                <a:latin typeface="Times New Roman"/>
                <a:ea typeface="Times New Roman"/>
                <a:cs typeface="Times New Roman"/>
                <a:sym typeface="Times New Roman"/>
              </a:rPr>
              <a:t>       } </a:t>
            </a:r>
            <a:endParaRPr/>
          </a:p>
        </p:txBody>
      </p:sp>
      <p:sp>
        <p:nvSpPr>
          <p:cNvPr id="718" name="Google Shape;718;p72"/>
          <p:cNvSpPr txBox="1"/>
          <p:nvPr/>
        </p:nvSpPr>
        <p:spPr>
          <a:xfrm>
            <a:off x="2229644" y="4371109"/>
            <a:ext cx="6950076" cy="1911292"/>
          </a:xfrm>
          <a:prstGeom prst="rect">
            <a:avLst/>
          </a:prstGeom>
          <a:noFill/>
          <a:ln>
            <a:noFill/>
          </a:ln>
        </p:spPr>
        <p:txBody>
          <a:bodyPr anchorCtr="0" anchor="t" bIns="32000" lIns="64000" spcFirstLastPara="1" rIns="64000" wrap="square" tIns="32000">
            <a:spAutoFit/>
          </a:bodyPr>
          <a:lstStyle/>
          <a:p>
            <a:pPr indent="0" lvl="0" marL="0" marR="0" rtl="0" algn="l">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message next_consumed;</a:t>
            </a:r>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while (true) {</a:t>
            </a:r>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   receive(next_consumed);</a:t>
            </a:r>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   /* consume the item in next consumed */</a:t>
            </a:r>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3"/>
          <p:cNvSpPr txBox="1"/>
          <p:nvPr>
            <p:ph type="title"/>
          </p:nvPr>
        </p:nvSpPr>
        <p:spPr>
          <a:xfrm>
            <a:off x="336983" y="1337635"/>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Process Representation in Linux</a:t>
            </a:r>
            <a:endParaRPr/>
          </a:p>
        </p:txBody>
      </p:sp>
      <p:sp>
        <p:nvSpPr>
          <p:cNvPr id="724" name="Google Shape;724;p7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lang="en-US"/>
              <a:t>Represented by the C structure </a:t>
            </a:r>
            <a:r>
              <a:rPr lang="en-US">
                <a:latin typeface="Courier New"/>
                <a:ea typeface="Courier New"/>
                <a:cs typeface="Courier New"/>
                <a:sym typeface="Courier New"/>
              </a:rPr>
              <a:t>task_struct</a:t>
            </a:r>
            <a:endParaRPr/>
          </a:p>
          <a:p>
            <a:pPr indent="-342900" lvl="0" marL="342900" rtl="0" algn="l">
              <a:spcBef>
                <a:spcPts val="1000"/>
              </a:spcBef>
              <a:spcAft>
                <a:spcPts val="0"/>
              </a:spcAft>
              <a:buSzPts val="1800"/>
              <a:buFont typeface="Arial"/>
              <a:buNone/>
            </a:pPr>
            <a:br>
              <a:rPr lang="en-US">
                <a:latin typeface="Courier New"/>
                <a:ea typeface="Courier New"/>
                <a:cs typeface="Courier New"/>
                <a:sym typeface="Courier New"/>
              </a:rPr>
            </a:br>
            <a:r>
              <a:rPr lang="en-US" sz="1600">
                <a:latin typeface="Courier New"/>
                <a:ea typeface="Courier New"/>
                <a:cs typeface="Courier New"/>
                <a:sym typeface="Courier New"/>
              </a:rPr>
              <a:t>pid t_pid; /* process identifier */ </a:t>
            </a:r>
            <a:br>
              <a:rPr lang="en-US" sz="1600">
                <a:latin typeface="Courier New"/>
                <a:ea typeface="Courier New"/>
                <a:cs typeface="Courier New"/>
                <a:sym typeface="Courier New"/>
              </a:rPr>
            </a:br>
            <a:r>
              <a:rPr lang="en-US" sz="1600">
                <a:latin typeface="Courier New"/>
                <a:ea typeface="Courier New"/>
                <a:cs typeface="Courier New"/>
                <a:sym typeface="Courier New"/>
              </a:rPr>
              <a:t>long state; /* state of the process */ </a:t>
            </a:r>
            <a:br>
              <a:rPr lang="en-US" sz="1600">
                <a:latin typeface="Courier New"/>
                <a:ea typeface="Courier New"/>
                <a:cs typeface="Courier New"/>
                <a:sym typeface="Courier New"/>
              </a:rPr>
            </a:br>
            <a:r>
              <a:rPr lang="en-US" sz="1600">
                <a:latin typeface="Courier New"/>
                <a:ea typeface="Courier New"/>
                <a:cs typeface="Courier New"/>
                <a:sym typeface="Courier New"/>
              </a:rPr>
              <a:t>unsigned int time_slice /* scheduling information */ </a:t>
            </a:r>
            <a:br>
              <a:rPr lang="en-US" sz="1600">
                <a:latin typeface="Courier New"/>
                <a:ea typeface="Courier New"/>
                <a:cs typeface="Courier New"/>
                <a:sym typeface="Courier New"/>
              </a:rPr>
            </a:br>
            <a:r>
              <a:rPr lang="en-US" sz="1600">
                <a:latin typeface="Courier New"/>
                <a:ea typeface="Courier New"/>
                <a:cs typeface="Courier New"/>
                <a:sym typeface="Courier New"/>
              </a:rPr>
              <a:t>struct task_struct *parent; /* this process’s parent */ </a:t>
            </a:r>
            <a:br>
              <a:rPr lang="en-US" sz="1600">
                <a:latin typeface="Courier New"/>
                <a:ea typeface="Courier New"/>
                <a:cs typeface="Courier New"/>
                <a:sym typeface="Courier New"/>
              </a:rPr>
            </a:br>
            <a:r>
              <a:rPr lang="en-US" sz="1600">
                <a:latin typeface="Courier New"/>
                <a:ea typeface="Courier New"/>
                <a:cs typeface="Courier New"/>
                <a:sym typeface="Courier New"/>
              </a:rPr>
              <a:t>struct list_head children; /* this process’s children */ </a:t>
            </a:r>
            <a:br>
              <a:rPr lang="en-US" sz="1600">
                <a:latin typeface="Courier New"/>
                <a:ea typeface="Courier New"/>
                <a:cs typeface="Courier New"/>
                <a:sym typeface="Courier New"/>
              </a:rPr>
            </a:br>
            <a:r>
              <a:rPr lang="en-US" sz="1600">
                <a:latin typeface="Courier New"/>
                <a:ea typeface="Courier New"/>
                <a:cs typeface="Courier New"/>
                <a:sym typeface="Courier New"/>
              </a:rPr>
              <a:t>struct files_struct *files; /* list of open files */ </a:t>
            </a:r>
            <a:br>
              <a:rPr lang="en-US" sz="1600">
                <a:latin typeface="Courier New"/>
                <a:ea typeface="Courier New"/>
                <a:cs typeface="Courier New"/>
                <a:sym typeface="Courier New"/>
              </a:rPr>
            </a:br>
            <a:r>
              <a:rPr lang="en-US" sz="1600">
                <a:latin typeface="Courier New"/>
                <a:ea typeface="Courier New"/>
                <a:cs typeface="Courier New"/>
                <a:sym typeface="Courier New"/>
              </a:rPr>
              <a:t>struct mm_struct *mm; /* address space of this process */</a:t>
            </a:r>
            <a:endParaRPr sz="1600">
              <a:latin typeface="Courier New"/>
              <a:ea typeface="Courier New"/>
              <a:cs typeface="Courier New"/>
              <a:sym typeface="Courier New"/>
            </a:endParaRPr>
          </a:p>
        </p:txBody>
      </p:sp>
      <p:pic>
        <p:nvPicPr>
          <p:cNvPr descr="C:\Users\as668\Desktop\in-3_1.jpg" id="725" name="Google Shape;725;p73"/>
          <p:cNvPicPr preferRelativeResize="0"/>
          <p:nvPr/>
        </p:nvPicPr>
        <p:blipFill rotWithShape="1">
          <a:blip r:embed="rId3">
            <a:alphaModFix/>
          </a:blip>
          <a:srcRect b="0" l="0" r="0" t="0"/>
          <a:stretch/>
        </p:blipFill>
        <p:spPr>
          <a:xfrm>
            <a:off x="3085874" y="4687887"/>
            <a:ext cx="5865812" cy="2019300"/>
          </a:xfrm>
          <a:prstGeom prst="rect">
            <a:avLst/>
          </a:prstGeom>
          <a:noFill/>
          <a:ln>
            <a:noFill/>
          </a:ln>
        </p:spPr>
      </p:pic>
      <p:sp>
        <p:nvSpPr>
          <p:cNvPr id="726" name="Google Shape;726;p73"/>
          <p:cNvSpPr txBox="1"/>
          <p:nvPr/>
        </p:nvSpPr>
        <p:spPr>
          <a:xfrm>
            <a:off x="1858634" y="633007"/>
            <a:ext cx="8911687" cy="70462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3600"/>
              <a:buFont typeface="Century Gothic"/>
              <a:buNone/>
            </a:pPr>
            <a:r>
              <a:rPr lang="en-US" sz="3600">
                <a:solidFill>
                  <a:schemeClr val="accent1"/>
                </a:solidFill>
                <a:latin typeface="Century Gothic"/>
                <a:ea typeface="Century Gothic"/>
                <a:cs typeface="Century Gothic"/>
                <a:sym typeface="Century Gothic"/>
              </a:rPr>
              <a:t>OS Examples</a:t>
            </a:r>
            <a:endParaRPr sz="3600">
              <a:solidFill>
                <a:schemeClr val="accent1"/>
              </a:solidFill>
              <a:latin typeface="Century Gothic"/>
              <a:ea typeface="Century Gothic"/>
              <a:cs typeface="Century Gothic"/>
              <a:sym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7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732" name="Google Shape;732;p74"/>
          <p:cNvSpPr txBox="1"/>
          <p:nvPr>
            <p:ph idx="1" type="body"/>
          </p:nvPr>
        </p:nvSpPr>
        <p:spPr>
          <a:xfrm>
            <a:off x="278296" y="1417983"/>
            <a:ext cx="11226316" cy="4493239"/>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0" i="0" lang="en-US">
                <a:solidFill>
                  <a:srgbClr val="000000"/>
                </a:solidFill>
                <a:latin typeface="Arial"/>
                <a:ea typeface="Arial"/>
                <a:cs typeface="Arial"/>
                <a:sym typeface="Arial"/>
              </a:rPr>
              <a:t>Usually after fork() call, the child process and the parent process would perform different tasks. If the same task needs to be run, then for each fork() call it would run 2 power n times, where </a:t>
            </a:r>
            <a:r>
              <a:rPr b="1" i="0" lang="en-US">
                <a:solidFill>
                  <a:srgbClr val="000000"/>
                </a:solidFill>
                <a:latin typeface="Arial"/>
                <a:ea typeface="Arial"/>
                <a:cs typeface="Arial"/>
                <a:sym typeface="Arial"/>
              </a:rPr>
              <a:t>n</a:t>
            </a:r>
            <a:r>
              <a:rPr b="0" i="0" lang="en-US">
                <a:solidFill>
                  <a:srgbClr val="000000"/>
                </a:solidFill>
                <a:latin typeface="Arial"/>
                <a:ea typeface="Arial"/>
                <a:cs typeface="Arial"/>
                <a:sym typeface="Arial"/>
              </a:rPr>
              <a:t> is the number of times fork() is invoked.</a:t>
            </a:r>
            <a:endParaRPr/>
          </a:p>
          <a:p>
            <a:pPr indent="0" lvl="0" marL="0" rtl="0" algn="l">
              <a:spcBef>
                <a:spcPts val="1000"/>
              </a:spcBef>
              <a:spcAft>
                <a:spcPts val="0"/>
              </a:spcAft>
              <a:buSzPct val="100000"/>
              <a:buNone/>
            </a:pPr>
            <a:r>
              <a:t/>
            </a:r>
            <a:endParaRPr>
              <a:solidFill>
                <a:srgbClr val="000000"/>
              </a:solidFill>
              <a:latin typeface="Arial"/>
              <a:ea typeface="Arial"/>
              <a:cs typeface="Arial"/>
              <a:sym typeface="Arial"/>
            </a:endParaRPr>
          </a:p>
          <a:p>
            <a:pPr indent="0" lvl="0" marL="0" rtl="0" algn="l">
              <a:spcBef>
                <a:spcPts val="1000"/>
              </a:spcBef>
              <a:spcAft>
                <a:spcPts val="0"/>
              </a:spcAft>
              <a:buSzPct val="100000"/>
              <a:buNone/>
            </a:pPr>
            <a:r>
              <a:rPr lang="en-US">
                <a:solidFill>
                  <a:srgbClr val="FF0000"/>
                </a:solidFill>
              </a:rPr>
              <a:t>#include &lt;stdio.h&gt;</a:t>
            </a:r>
            <a:endParaRPr/>
          </a:p>
          <a:p>
            <a:pPr indent="0" lvl="0" marL="0" rtl="0" algn="l">
              <a:spcBef>
                <a:spcPts val="1000"/>
              </a:spcBef>
              <a:spcAft>
                <a:spcPts val="0"/>
              </a:spcAft>
              <a:buSzPct val="100000"/>
              <a:buNone/>
            </a:pPr>
            <a:r>
              <a:rPr lang="en-US">
                <a:solidFill>
                  <a:srgbClr val="FF0000"/>
                </a:solidFill>
              </a:rPr>
              <a:t>#include &lt;sys/types.h&gt;</a:t>
            </a:r>
            <a:endParaRPr/>
          </a:p>
          <a:p>
            <a:pPr indent="0" lvl="0" marL="0" rtl="0" algn="l">
              <a:spcBef>
                <a:spcPts val="1000"/>
              </a:spcBef>
              <a:spcAft>
                <a:spcPts val="0"/>
              </a:spcAft>
              <a:buSzPct val="100000"/>
              <a:buNone/>
            </a:pPr>
            <a:r>
              <a:rPr lang="en-US">
                <a:solidFill>
                  <a:srgbClr val="FF0000"/>
                </a:solidFill>
              </a:rPr>
              <a:t>#include &lt;unistd.h&gt;</a:t>
            </a:r>
            <a:endParaRPr/>
          </a:p>
          <a:p>
            <a:pPr indent="0" lvl="0" marL="0" rtl="0" algn="l">
              <a:spcBef>
                <a:spcPts val="1000"/>
              </a:spcBef>
              <a:spcAft>
                <a:spcPts val="0"/>
              </a:spcAft>
              <a:buSzPct val="100000"/>
              <a:buNone/>
            </a:pPr>
            <a:r>
              <a:t/>
            </a:r>
            <a:endParaRPr>
              <a:solidFill>
                <a:srgbClr val="FF0000"/>
              </a:solidFill>
            </a:endParaRPr>
          </a:p>
          <a:p>
            <a:pPr indent="0" lvl="0" marL="0" rtl="0" algn="l">
              <a:spcBef>
                <a:spcPts val="1000"/>
              </a:spcBef>
              <a:spcAft>
                <a:spcPts val="0"/>
              </a:spcAft>
              <a:buSzPct val="100000"/>
              <a:buNone/>
            </a:pPr>
            <a:r>
              <a:rPr lang="en-US">
                <a:solidFill>
                  <a:srgbClr val="FF0000"/>
                </a:solidFill>
              </a:rPr>
              <a:t>int main() {</a:t>
            </a:r>
            <a:endParaRPr/>
          </a:p>
          <a:p>
            <a:pPr indent="0" lvl="0" marL="0" rtl="0" algn="l">
              <a:spcBef>
                <a:spcPts val="1000"/>
              </a:spcBef>
              <a:spcAft>
                <a:spcPts val="0"/>
              </a:spcAft>
              <a:buSzPct val="100000"/>
              <a:buNone/>
            </a:pPr>
            <a:r>
              <a:rPr lang="en-US">
                <a:solidFill>
                  <a:srgbClr val="FF0000"/>
                </a:solidFill>
              </a:rPr>
              <a:t>   fork();</a:t>
            </a:r>
            <a:endParaRPr/>
          </a:p>
          <a:p>
            <a:pPr indent="0" lvl="0" marL="0" rtl="0" algn="l">
              <a:spcBef>
                <a:spcPts val="1000"/>
              </a:spcBef>
              <a:spcAft>
                <a:spcPts val="0"/>
              </a:spcAft>
              <a:buSzPct val="100000"/>
              <a:buNone/>
            </a:pPr>
            <a:r>
              <a:rPr lang="en-US">
                <a:solidFill>
                  <a:srgbClr val="FF0000"/>
                </a:solidFill>
              </a:rPr>
              <a:t>   printf("Called fork() system call\n");</a:t>
            </a:r>
            <a:endParaRPr/>
          </a:p>
          <a:p>
            <a:pPr indent="0" lvl="0" marL="0" rtl="0" algn="l">
              <a:spcBef>
                <a:spcPts val="1000"/>
              </a:spcBef>
              <a:spcAft>
                <a:spcPts val="0"/>
              </a:spcAft>
              <a:buSzPct val="100000"/>
              <a:buNone/>
            </a:pPr>
            <a:r>
              <a:rPr lang="en-US">
                <a:solidFill>
                  <a:srgbClr val="FF0000"/>
                </a:solidFill>
              </a:rPr>
              <a:t>   return 0;</a:t>
            </a:r>
            <a:endParaRPr/>
          </a:p>
          <a:p>
            <a:pPr indent="0" lvl="0" marL="0" rtl="0" algn="l">
              <a:spcBef>
                <a:spcPts val="1000"/>
              </a:spcBef>
              <a:spcAft>
                <a:spcPts val="0"/>
              </a:spcAft>
              <a:buSzPct val="100000"/>
              <a:buNone/>
            </a:pPr>
            <a:r>
              <a:rPr lang="en-US">
                <a:solidFill>
                  <a:srgbClr val="FF0000"/>
                </a:solidFill>
              </a:rPr>
              <a: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75"/>
          <p:cNvSpPr txBox="1"/>
          <p:nvPr>
            <p:ph type="title"/>
          </p:nvPr>
        </p:nvSpPr>
        <p:spPr>
          <a:xfrm>
            <a:off x="1895044" y="657226"/>
            <a:ext cx="7850187"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Examples of IPC Systems - POSIX</a:t>
            </a:r>
            <a:endParaRPr/>
          </a:p>
        </p:txBody>
      </p:sp>
      <p:sp>
        <p:nvSpPr>
          <p:cNvPr id="738" name="Google Shape;738;p75"/>
          <p:cNvSpPr txBox="1"/>
          <p:nvPr>
            <p:ph idx="1" type="body"/>
          </p:nvPr>
        </p:nvSpPr>
        <p:spPr>
          <a:xfrm>
            <a:off x="1687078" y="1233489"/>
            <a:ext cx="8889481" cy="45307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t>POSIX Shared Memory</a:t>
            </a:r>
            <a:endParaRPr/>
          </a:p>
          <a:p>
            <a:pPr indent="-285750" lvl="1" marL="742950" rtl="0" algn="l">
              <a:spcBef>
                <a:spcPts val="1000"/>
              </a:spcBef>
              <a:spcAft>
                <a:spcPts val="0"/>
              </a:spcAft>
              <a:buSzPts val="2000"/>
              <a:buFont typeface="Arial"/>
              <a:buChar char="●"/>
            </a:pPr>
            <a:r>
              <a:rPr lang="en-US" sz="2000"/>
              <a:t>Process first creates shared memory segment</a:t>
            </a:r>
            <a:br>
              <a:rPr lang="en-US" sz="2000"/>
            </a:br>
            <a:r>
              <a:rPr b="1" lang="en-US" sz="2000">
                <a:latin typeface="Courier New"/>
                <a:ea typeface="Courier New"/>
                <a:cs typeface="Courier New"/>
                <a:sym typeface="Courier New"/>
              </a:rPr>
              <a:t>shm_fd = shm_open(name, O CREAT | O RDWR, 0666);</a:t>
            </a:r>
            <a:endParaRPr/>
          </a:p>
          <a:p>
            <a:pPr indent="-285750" lvl="1" marL="742950" rtl="0" algn="l">
              <a:spcBef>
                <a:spcPts val="1000"/>
              </a:spcBef>
              <a:spcAft>
                <a:spcPts val="0"/>
              </a:spcAft>
              <a:buSzPts val="2000"/>
              <a:buFont typeface="Arial"/>
              <a:buChar char="●"/>
            </a:pPr>
            <a:r>
              <a:rPr lang="en-US" sz="2000"/>
              <a:t>Also used to open an existing segment to share it </a:t>
            </a:r>
            <a:endParaRPr/>
          </a:p>
          <a:p>
            <a:pPr indent="-285750" lvl="1" marL="742950" rtl="0" algn="l">
              <a:spcBef>
                <a:spcPts val="1000"/>
              </a:spcBef>
              <a:spcAft>
                <a:spcPts val="0"/>
              </a:spcAft>
              <a:buSzPts val="2000"/>
              <a:buFont typeface="Arial"/>
              <a:buChar char="●"/>
            </a:pPr>
            <a:r>
              <a:rPr lang="en-US" sz="2000"/>
              <a:t>Set the size of the object</a:t>
            </a:r>
            <a:endParaRPr/>
          </a:p>
          <a:p>
            <a:pPr indent="0" lvl="0" marL="0" rtl="0" algn="l">
              <a:spcBef>
                <a:spcPts val="1000"/>
              </a:spcBef>
              <a:spcAft>
                <a:spcPts val="0"/>
              </a:spcAft>
              <a:buSzPts val="2400"/>
              <a:buNone/>
            </a:pPr>
            <a:r>
              <a:rPr lang="en-US" sz="2400"/>
              <a:t>	</a:t>
            </a:r>
            <a:r>
              <a:rPr b="1" lang="en-US" sz="2400">
                <a:latin typeface="Courier New"/>
                <a:ea typeface="Courier New"/>
                <a:cs typeface="Courier New"/>
                <a:sym typeface="Courier New"/>
              </a:rPr>
              <a:t>ftruncate(shm fd, 4096); </a:t>
            </a:r>
            <a:endParaRPr/>
          </a:p>
          <a:p>
            <a:pPr indent="-285750" lvl="1" marL="742950" rtl="0" algn="l">
              <a:spcBef>
                <a:spcPts val="1000"/>
              </a:spcBef>
              <a:spcAft>
                <a:spcPts val="0"/>
              </a:spcAft>
              <a:buSzPts val="2000"/>
              <a:buFont typeface="Arial"/>
              <a:buChar char="●"/>
            </a:pPr>
            <a:r>
              <a:rPr lang="en-US" sz="2000"/>
              <a:t>Now the process could write to the shared memory</a:t>
            </a:r>
            <a:endParaRPr/>
          </a:p>
          <a:p>
            <a:pPr indent="-285750" lvl="1" marL="742950" rtl="0" algn="l">
              <a:spcBef>
                <a:spcPts val="1000"/>
              </a:spcBef>
              <a:spcAft>
                <a:spcPts val="0"/>
              </a:spcAft>
              <a:buSzPts val="2000"/>
              <a:buFont typeface="Arial"/>
              <a:buNone/>
            </a:pPr>
            <a:r>
              <a:rPr b="1" lang="en-US" sz="2000">
                <a:latin typeface="Courier New"/>
                <a:ea typeface="Courier New"/>
                <a:cs typeface="Courier New"/>
                <a:sym typeface="Courier New"/>
              </a:rPr>
              <a:t>	sprintf(shared memory, "Writing to shared memory");</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6"/>
          <p:cNvSpPr txBox="1"/>
          <p:nvPr>
            <p:ph type="title"/>
          </p:nvPr>
        </p:nvSpPr>
        <p:spPr>
          <a:xfrm>
            <a:off x="2460625" y="173038"/>
            <a:ext cx="7850188"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IPC POSIX Producer</a:t>
            </a:r>
            <a:endParaRPr/>
          </a:p>
        </p:txBody>
      </p:sp>
      <p:pic>
        <p:nvPicPr>
          <p:cNvPr descr="Screen Shot 2013-03-14 at 6.46.57 PM.png" id="744" name="Google Shape;744;p76"/>
          <p:cNvPicPr preferRelativeResize="0"/>
          <p:nvPr/>
        </p:nvPicPr>
        <p:blipFill rotWithShape="1">
          <a:blip r:embed="rId3">
            <a:alphaModFix/>
          </a:blip>
          <a:srcRect b="0" l="0" r="0" t="0"/>
          <a:stretch/>
        </p:blipFill>
        <p:spPr>
          <a:xfrm>
            <a:off x="2194561" y="749300"/>
            <a:ext cx="6888538" cy="61087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7"/>
          <p:cNvSpPr txBox="1"/>
          <p:nvPr>
            <p:ph type="title"/>
          </p:nvPr>
        </p:nvSpPr>
        <p:spPr>
          <a:xfrm>
            <a:off x="2460625" y="187326"/>
            <a:ext cx="7850188"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IPC POSIX Consumer</a:t>
            </a:r>
            <a:endParaRPr/>
          </a:p>
        </p:txBody>
      </p:sp>
      <p:pic>
        <p:nvPicPr>
          <p:cNvPr descr="Screen Shot 2013-03-12 at 1.38.41 PM.png" id="750" name="Google Shape;750;p77"/>
          <p:cNvPicPr preferRelativeResize="0"/>
          <p:nvPr/>
        </p:nvPicPr>
        <p:blipFill rotWithShape="1">
          <a:blip r:embed="rId3">
            <a:alphaModFix/>
          </a:blip>
          <a:srcRect b="0" l="0" r="0" t="0"/>
          <a:stretch/>
        </p:blipFill>
        <p:spPr>
          <a:xfrm>
            <a:off x="2189018" y="892176"/>
            <a:ext cx="6276109" cy="566261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8"/>
          <p:cNvSpPr txBox="1"/>
          <p:nvPr>
            <p:ph type="title"/>
          </p:nvPr>
        </p:nvSpPr>
        <p:spPr>
          <a:xfrm>
            <a:off x="2281238" y="182563"/>
            <a:ext cx="822960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lang="en-US" sz="2800"/>
              <a:t>Examples of IPC Systems – Windows</a:t>
            </a:r>
            <a:endParaRPr/>
          </a:p>
        </p:txBody>
      </p:sp>
      <p:sp>
        <p:nvSpPr>
          <p:cNvPr id="756" name="Google Shape;756;p78"/>
          <p:cNvSpPr txBox="1"/>
          <p:nvPr>
            <p:ph idx="1" type="body"/>
          </p:nvPr>
        </p:nvSpPr>
        <p:spPr>
          <a:xfrm>
            <a:off x="716281" y="1386840"/>
            <a:ext cx="10104120" cy="492252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solidFill>
                  <a:schemeClr val="dk1"/>
                </a:solidFill>
              </a:rPr>
              <a:t>Message-passing centric via </a:t>
            </a:r>
            <a:r>
              <a:rPr b="1" lang="en-US" sz="2000">
                <a:solidFill>
                  <a:schemeClr val="dk1"/>
                </a:solidFill>
              </a:rPr>
              <a:t>advanced local procedure call (LPC)</a:t>
            </a:r>
            <a:r>
              <a:rPr lang="en-US" sz="2000">
                <a:solidFill>
                  <a:schemeClr val="dk1"/>
                </a:solidFill>
              </a:rPr>
              <a:t> facility</a:t>
            </a:r>
            <a:endParaRPr/>
          </a:p>
          <a:p>
            <a:pPr indent="-285750" lvl="1" marL="742950" rtl="0" algn="l">
              <a:spcBef>
                <a:spcPts val="1000"/>
              </a:spcBef>
              <a:spcAft>
                <a:spcPts val="0"/>
              </a:spcAft>
              <a:buSzPts val="1800"/>
              <a:buChar char="🠶"/>
            </a:pPr>
            <a:r>
              <a:rPr lang="en-US" sz="1800">
                <a:solidFill>
                  <a:schemeClr val="dk1"/>
                </a:solidFill>
              </a:rPr>
              <a:t>Only works between processes on the same system</a:t>
            </a:r>
            <a:endParaRPr/>
          </a:p>
          <a:p>
            <a:pPr indent="-285750" lvl="1" marL="742950" rtl="0" algn="l">
              <a:spcBef>
                <a:spcPts val="1000"/>
              </a:spcBef>
              <a:spcAft>
                <a:spcPts val="0"/>
              </a:spcAft>
              <a:buSzPts val="1800"/>
              <a:buChar char="🠶"/>
            </a:pPr>
            <a:r>
              <a:rPr lang="en-US" sz="1800">
                <a:solidFill>
                  <a:schemeClr val="dk1"/>
                </a:solidFill>
              </a:rPr>
              <a:t>Uses ports (like mailboxes) to establish and maintain communication channels</a:t>
            </a:r>
            <a:endParaRPr/>
          </a:p>
          <a:p>
            <a:pPr indent="-285750" lvl="1" marL="742950" rtl="0" algn="l">
              <a:spcBef>
                <a:spcPts val="1000"/>
              </a:spcBef>
              <a:spcAft>
                <a:spcPts val="0"/>
              </a:spcAft>
              <a:buSzPts val="1800"/>
              <a:buChar char="🠶"/>
            </a:pPr>
            <a:r>
              <a:rPr lang="en-US" sz="1800">
                <a:solidFill>
                  <a:schemeClr val="dk1"/>
                </a:solidFill>
              </a:rPr>
              <a:t>Communication works as follows:</a:t>
            </a:r>
            <a:endParaRPr/>
          </a:p>
          <a:p>
            <a:pPr indent="-228600" lvl="2" marL="1143000" rtl="0" algn="l">
              <a:spcBef>
                <a:spcPts val="1000"/>
              </a:spcBef>
              <a:spcAft>
                <a:spcPts val="0"/>
              </a:spcAft>
              <a:buSzPts val="1600"/>
              <a:buChar char="🠶"/>
            </a:pPr>
            <a:r>
              <a:rPr lang="en-US" sz="1600">
                <a:solidFill>
                  <a:schemeClr val="dk1"/>
                </a:solidFill>
              </a:rPr>
              <a:t>The client opens a handle to the subsystem’s </a:t>
            </a:r>
            <a:r>
              <a:rPr b="1" lang="en-US" sz="1600">
                <a:solidFill>
                  <a:schemeClr val="dk1"/>
                </a:solidFill>
              </a:rPr>
              <a:t>connection port</a:t>
            </a:r>
            <a:r>
              <a:rPr lang="en-US" sz="1600">
                <a:solidFill>
                  <a:schemeClr val="dk1"/>
                </a:solidFill>
              </a:rPr>
              <a:t> object.</a:t>
            </a:r>
            <a:endParaRPr/>
          </a:p>
          <a:p>
            <a:pPr indent="-228600" lvl="2" marL="1143000" rtl="0" algn="l">
              <a:spcBef>
                <a:spcPts val="1000"/>
              </a:spcBef>
              <a:spcAft>
                <a:spcPts val="0"/>
              </a:spcAft>
              <a:buSzPts val="1600"/>
              <a:buChar char="🠶"/>
            </a:pPr>
            <a:r>
              <a:rPr lang="en-US" sz="1600">
                <a:solidFill>
                  <a:schemeClr val="dk1"/>
                </a:solidFill>
              </a:rPr>
              <a:t>The client sends a connection request.</a:t>
            </a:r>
            <a:endParaRPr/>
          </a:p>
          <a:p>
            <a:pPr indent="-228600" lvl="2" marL="1143000" rtl="0" algn="l">
              <a:spcBef>
                <a:spcPts val="1000"/>
              </a:spcBef>
              <a:spcAft>
                <a:spcPts val="0"/>
              </a:spcAft>
              <a:buSzPts val="1600"/>
              <a:buChar char="🠶"/>
            </a:pPr>
            <a:r>
              <a:rPr lang="en-US" sz="1600">
                <a:solidFill>
                  <a:schemeClr val="dk1"/>
                </a:solidFill>
              </a:rPr>
              <a:t>The server creates two private </a:t>
            </a:r>
            <a:r>
              <a:rPr b="1" lang="en-US" sz="1600">
                <a:solidFill>
                  <a:schemeClr val="dk1"/>
                </a:solidFill>
              </a:rPr>
              <a:t>communication ports </a:t>
            </a:r>
            <a:r>
              <a:rPr lang="en-US" sz="1600">
                <a:solidFill>
                  <a:schemeClr val="dk1"/>
                </a:solidFill>
              </a:rPr>
              <a:t>and returns the handle to one of them to the client.</a:t>
            </a:r>
            <a:endParaRPr/>
          </a:p>
          <a:p>
            <a:pPr indent="-228600" lvl="2" marL="1143000" rtl="0" algn="l">
              <a:spcBef>
                <a:spcPts val="1000"/>
              </a:spcBef>
              <a:spcAft>
                <a:spcPts val="0"/>
              </a:spcAft>
              <a:buSzPts val="1600"/>
              <a:buChar char="🠶"/>
            </a:pPr>
            <a:r>
              <a:rPr lang="en-US" sz="1600">
                <a:solidFill>
                  <a:schemeClr val="dk1"/>
                </a:solidFill>
              </a:rPr>
              <a:t>The client and server use the corresponding port handle to send messages or callbacks and to listen for replies.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79"/>
          <p:cNvSpPr txBox="1"/>
          <p:nvPr>
            <p:ph type="title"/>
          </p:nvPr>
        </p:nvSpPr>
        <p:spPr>
          <a:xfrm>
            <a:off x="2549525" y="18256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Local Procedure Calls in Windows</a:t>
            </a:r>
            <a:endParaRPr/>
          </a:p>
        </p:txBody>
      </p:sp>
      <p:pic>
        <p:nvPicPr>
          <p:cNvPr descr="3" id="762" name="Google Shape;762;p79"/>
          <p:cNvPicPr preferRelativeResize="0"/>
          <p:nvPr/>
        </p:nvPicPr>
        <p:blipFill rotWithShape="1">
          <a:blip r:embed="rId3">
            <a:alphaModFix/>
          </a:blip>
          <a:srcRect b="0" l="0" r="0" t="0"/>
          <a:stretch/>
        </p:blipFill>
        <p:spPr>
          <a:xfrm>
            <a:off x="2179320" y="1457513"/>
            <a:ext cx="7795519" cy="40136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title"/>
          </p:nvPr>
        </p:nvSpPr>
        <p:spPr>
          <a:xfrm>
            <a:off x="1765739" y="668995"/>
            <a:ext cx="3052324" cy="7159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Six State Model	</a:t>
            </a:r>
            <a:endParaRPr sz="3200"/>
          </a:p>
        </p:txBody>
      </p:sp>
      <p:sp>
        <p:nvSpPr>
          <p:cNvPr id="238" name="Google Shape;238;p8"/>
          <p:cNvSpPr txBox="1"/>
          <p:nvPr>
            <p:ph idx="1" type="body"/>
          </p:nvPr>
        </p:nvSpPr>
        <p:spPr>
          <a:xfrm>
            <a:off x="1501666" y="5504539"/>
            <a:ext cx="9614338" cy="6667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US">
                <a:solidFill>
                  <a:schemeClr val="accent1"/>
                </a:solidFill>
              </a:rPr>
              <a:t> </a:t>
            </a:r>
            <a:r>
              <a:rPr b="1" lang="en-US" sz="2400">
                <a:solidFill>
                  <a:schemeClr val="accent1"/>
                </a:solidFill>
                <a:latin typeface="Times New Roman"/>
                <a:ea typeface="Times New Roman"/>
                <a:cs typeface="Times New Roman"/>
                <a:sym typeface="Times New Roman"/>
              </a:rPr>
              <a:t>Suspend :   </a:t>
            </a:r>
            <a:r>
              <a:rPr lang="en-US" sz="2400">
                <a:solidFill>
                  <a:schemeClr val="dk1"/>
                </a:solidFill>
                <a:latin typeface="Times New Roman"/>
                <a:ea typeface="Times New Roman"/>
                <a:cs typeface="Times New Roman"/>
                <a:sym typeface="Times New Roman"/>
              </a:rPr>
              <a:t>Process is in secondary memory and blocked</a:t>
            </a:r>
            <a:endParaRPr sz="2400">
              <a:solidFill>
                <a:schemeClr val="dk1"/>
              </a:solidFill>
              <a:latin typeface="Times New Roman"/>
              <a:ea typeface="Times New Roman"/>
              <a:cs typeface="Times New Roman"/>
              <a:sym typeface="Times New Roman"/>
            </a:endParaRPr>
          </a:p>
        </p:txBody>
      </p:sp>
      <p:sp>
        <p:nvSpPr>
          <p:cNvPr id="239" name="Google Shape;239;p8"/>
          <p:cNvSpPr/>
          <p:nvPr/>
        </p:nvSpPr>
        <p:spPr>
          <a:xfrm>
            <a:off x="2715066" y="1655374"/>
            <a:ext cx="1371600" cy="693683"/>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New</a:t>
            </a:r>
            <a:endParaRPr b="1" sz="1800">
              <a:solidFill>
                <a:schemeClr val="lt1"/>
              </a:solidFill>
              <a:latin typeface="Century Gothic"/>
              <a:ea typeface="Century Gothic"/>
              <a:cs typeface="Century Gothic"/>
              <a:sym typeface="Century Gothic"/>
            </a:endParaRPr>
          </a:p>
        </p:txBody>
      </p:sp>
      <p:sp>
        <p:nvSpPr>
          <p:cNvPr id="240" name="Google Shape;240;p8"/>
          <p:cNvSpPr/>
          <p:nvPr/>
        </p:nvSpPr>
        <p:spPr>
          <a:xfrm>
            <a:off x="5276193" y="1655374"/>
            <a:ext cx="1371600" cy="693683"/>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Ready</a:t>
            </a:r>
            <a:endParaRPr b="1" sz="1800">
              <a:solidFill>
                <a:schemeClr val="lt1"/>
              </a:solidFill>
              <a:latin typeface="Century Gothic"/>
              <a:ea typeface="Century Gothic"/>
              <a:cs typeface="Century Gothic"/>
              <a:sym typeface="Century Gothic"/>
            </a:endParaRPr>
          </a:p>
        </p:txBody>
      </p:sp>
      <p:sp>
        <p:nvSpPr>
          <p:cNvPr id="241" name="Google Shape;241;p8"/>
          <p:cNvSpPr/>
          <p:nvPr/>
        </p:nvSpPr>
        <p:spPr>
          <a:xfrm>
            <a:off x="7378262" y="1655375"/>
            <a:ext cx="1623848" cy="693682"/>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Running</a:t>
            </a:r>
            <a:endParaRPr b="1" sz="1800">
              <a:solidFill>
                <a:schemeClr val="lt1"/>
              </a:solidFill>
              <a:latin typeface="Century Gothic"/>
              <a:ea typeface="Century Gothic"/>
              <a:cs typeface="Century Gothic"/>
              <a:sym typeface="Century Gothic"/>
            </a:endParaRPr>
          </a:p>
        </p:txBody>
      </p:sp>
      <p:sp>
        <p:nvSpPr>
          <p:cNvPr id="242" name="Google Shape;242;p8"/>
          <p:cNvSpPr/>
          <p:nvPr/>
        </p:nvSpPr>
        <p:spPr>
          <a:xfrm>
            <a:off x="9758855" y="2680134"/>
            <a:ext cx="1592317" cy="835572"/>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Exit</a:t>
            </a:r>
            <a:endParaRPr b="1" sz="1800">
              <a:solidFill>
                <a:schemeClr val="lt1"/>
              </a:solidFill>
              <a:latin typeface="Century Gothic"/>
              <a:ea typeface="Century Gothic"/>
              <a:cs typeface="Century Gothic"/>
              <a:sym typeface="Century Gothic"/>
            </a:endParaRPr>
          </a:p>
        </p:txBody>
      </p:sp>
      <p:sp>
        <p:nvSpPr>
          <p:cNvPr id="243" name="Google Shape;243;p8"/>
          <p:cNvSpPr/>
          <p:nvPr/>
        </p:nvSpPr>
        <p:spPr>
          <a:xfrm>
            <a:off x="3933880" y="3878313"/>
            <a:ext cx="1768365" cy="662152"/>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Suspend</a:t>
            </a:r>
            <a:endParaRPr b="1" sz="1800">
              <a:solidFill>
                <a:schemeClr val="lt1"/>
              </a:solidFill>
              <a:latin typeface="Century Gothic"/>
              <a:ea typeface="Century Gothic"/>
              <a:cs typeface="Century Gothic"/>
              <a:sym typeface="Century Gothic"/>
            </a:endParaRPr>
          </a:p>
        </p:txBody>
      </p:sp>
      <p:sp>
        <p:nvSpPr>
          <p:cNvPr id="244" name="Google Shape;244;p8"/>
          <p:cNvSpPr/>
          <p:nvPr/>
        </p:nvSpPr>
        <p:spPr>
          <a:xfrm>
            <a:off x="7046912" y="3878313"/>
            <a:ext cx="1639888" cy="662152"/>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Blocked</a:t>
            </a:r>
            <a:endParaRPr b="1" sz="1800">
              <a:solidFill>
                <a:schemeClr val="lt1"/>
              </a:solidFill>
              <a:latin typeface="Century Gothic"/>
              <a:ea typeface="Century Gothic"/>
              <a:cs typeface="Century Gothic"/>
              <a:sym typeface="Century Gothic"/>
            </a:endParaRPr>
          </a:p>
        </p:txBody>
      </p:sp>
      <p:cxnSp>
        <p:nvCxnSpPr>
          <p:cNvPr id="245" name="Google Shape;245;p8"/>
          <p:cNvCxnSpPr>
            <a:stCxn id="239" idx="6"/>
            <a:endCxn id="240" idx="2"/>
          </p:cNvCxnSpPr>
          <p:nvPr/>
        </p:nvCxnSpPr>
        <p:spPr>
          <a:xfrm>
            <a:off x="4086666" y="2002216"/>
            <a:ext cx="1189500" cy="0"/>
          </a:xfrm>
          <a:prstGeom prst="straightConnector1">
            <a:avLst/>
          </a:prstGeom>
          <a:noFill/>
          <a:ln cap="rnd" cmpd="sng" w="9525">
            <a:solidFill>
              <a:srgbClr val="9D2D0F"/>
            </a:solidFill>
            <a:prstDash val="solid"/>
            <a:round/>
            <a:headEnd len="sm" w="sm" type="none"/>
            <a:tailEnd len="med" w="med" type="triangle"/>
          </a:ln>
        </p:spPr>
      </p:cxnSp>
      <p:cxnSp>
        <p:nvCxnSpPr>
          <p:cNvPr id="246" name="Google Shape;246;p8"/>
          <p:cNvCxnSpPr>
            <a:stCxn id="240" idx="7"/>
            <a:endCxn id="241" idx="1"/>
          </p:cNvCxnSpPr>
          <p:nvPr/>
        </p:nvCxnSpPr>
        <p:spPr>
          <a:xfrm>
            <a:off x="6446927" y="1756962"/>
            <a:ext cx="1169100" cy="0"/>
          </a:xfrm>
          <a:prstGeom prst="straightConnector1">
            <a:avLst/>
          </a:prstGeom>
          <a:noFill/>
          <a:ln cap="rnd" cmpd="sng" w="9525">
            <a:solidFill>
              <a:srgbClr val="9D2D0F"/>
            </a:solidFill>
            <a:prstDash val="solid"/>
            <a:round/>
            <a:headEnd len="sm" w="sm" type="none"/>
            <a:tailEnd len="med" w="med" type="triangle"/>
          </a:ln>
        </p:spPr>
      </p:cxnSp>
      <p:cxnSp>
        <p:nvCxnSpPr>
          <p:cNvPr id="247" name="Google Shape;247;p8"/>
          <p:cNvCxnSpPr>
            <a:stCxn id="241" idx="4"/>
          </p:cNvCxnSpPr>
          <p:nvPr/>
        </p:nvCxnSpPr>
        <p:spPr>
          <a:xfrm flipH="1">
            <a:off x="8008986" y="2349057"/>
            <a:ext cx="181200" cy="1555500"/>
          </a:xfrm>
          <a:prstGeom prst="straightConnector1">
            <a:avLst/>
          </a:prstGeom>
          <a:noFill/>
          <a:ln cap="rnd" cmpd="sng" w="9525">
            <a:solidFill>
              <a:srgbClr val="9D2D0F"/>
            </a:solidFill>
            <a:prstDash val="solid"/>
            <a:round/>
            <a:headEnd len="sm" w="sm" type="none"/>
            <a:tailEnd len="med" w="med" type="triangle"/>
          </a:ln>
        </p:spPr>
      </p:cxnSp>
      <p:cxnSp>
        <p:nvCxnSpPr>
          <p:cNvPr id="248" name="Google Shape;248;p8"/>
          <p:cNvCxnSpPr>
            <a:stCxn id="244" idx="1"/>
            <a:endCxn id="240" idx="4"/>
          </p:cNvCxnSpPr>
          <p:nvPr/>
        </p:nvCxnSpPr>
        <p:spPr>
          <a:xfrm rot="10800000">
            <a:off x="5961968" y="2348983"/>
            <a:ext cx="1325100" cy="1626300"/>
          </a:xfrm>
          <a:prstGeom prst="straightConnector1">
            <a:avLst/>
          </a:prstGeom>
          <a:noFill/>
          <a:ln cap="rnd" cmpd="sng" w="9525">
            <a:solidFill>
              <a:srgbClr val="9D2D0F"/>
            </a:solidFill>
            <a:prstDash val="solid"/>
            <a:round/>
            <a:headEnd len="sm" w="sm" type="none"/>
            <a:tailEnd len="med" w="med" type="triangle"/>
          </a:ln>
        </p:spPr>
      </p:cxnSp>
      <p:cxnSp>
        <p:nvCxnSpPr>
          <p:cNvPr id="249" name="Google Shape;249;p8"/>
          <p:cNvCxnSpPr>
            <a:stCxn id="244" idx="2"/>
            <a:endCxn id="243" idx="6"/>
          </p:cNvCxnSpPr>
          <p:nvPr/>
        </p:nvCxnSpPr>
        <p:spPr>
          <a:xfrm rot="10800000">
            <a:off x="5702312" y="4209389"/>
            <a:ext cx="1344600" cy="0"/>
          </a:xfrm>
          <a:prstGeom prst="straightConnector1">
            <a:avLst/>
          </a:prstGeom>
          <a:noFill/>
          <a:ln cap="rnd" cmpd="sng" w="9525">
            <a:solidFill>
              <a:srgbClr val="9D2D0F"/>
            </a:solidFill>
            <a:prstDash val="solid"/>
            <a:round/>
            <a:headEnd len="sm" w="sm" type="none"/>
            <a:tailEnd len="med" w="med" type="triangle"/>
          </a:ln>
        </p:spPr>
      </p:cxnSp>
      <p:cxnSp>
        <p:nvCxnSpPr>
          <p:cNvPr id="250" name="Google Shape;250;p8"/>
          <p:cNvCxnSpPr>
            <a:stCxn id="243" idx="0"/>
            <a:endCxn id="240" idx="3"/>
          </p:cNvCxnSpPr>
          <p:nvPr/>
        </p:nvCxnSpPr>
        <p:spPr>
          <a:xfrm flipH="1" rot="10800000">
            <a:off x="4818063" y="2247513"/>
            <a:ext cx="659100" cy="1630800"/>
          </a:xfrm>
          <a:prstGeom prst="straightConnector1">
            <a:avLst/>
          </a:prstGeom>
          <a:noFill/>
          <a:ln cap="rnd" cmpd="sng" w="9525">
            <a:solidFill>
              <a:srgbClr val="9D2D0F"/>
            </a:solidFill>
            <a:prstDash val="solid"/>
            <a:round/>
            <a:headEnd len="sm" w="sm" type="none"/>
            <a:tailEnd len="med" w="med" type="triangle"/>
          </a:ln>
        </p:spPr>
      </p:cxnSp>
      <p:sp>
        <p:nvSpPr>
          <p:cNvPr id="251" name="Google Shape;251;p8"/>
          <p:cNvSpPr txBox="1"/>
          <p:nvPr/>
        </p:nvSpPr>
        <p:spPr>
          <a:xfrm>
            <a:off x="4341175" y="1609366"/>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Admit</a:t>
            </a:r>
            <a:endParaRPr sz="1800">
              <a:solidFill>
                <a:schemeClr val="dk1"/>
              </a:solidFill>
              <a:latin typeface="Century Gothic"/>
              <a:ea typeface="Century Gothic"/>
              <a:cs typeface="Century Gothic"/>
              <a:sym typeface="Century Gothic"/>
            </a:endParaRPr>
          </a:p>
        </p:txBody>
      </p:sp>
      <p:sp>
        <p:nvSpPr>
          <p:cNvPr id="252" name="Google Shape;252;p8"/>
          <p:cNvSpPr txBox="1"/>
          <p:nvPr/>
        </p:nvSpPr>
        <p:spPr>
          <a:xfrm>
            <a:off x="6459251" y="1442228"/>
            <a:ext cx="1175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Dispatch</a:t>
            </a:r>
            <a:endParaRPr sz="1800">
              <a:solidFill>
                <a:schemeClr val="dk1"/>
              </a:solidFill>
              <a:latin typeface="Century Gothic"/>
              <a:ea typeface="Century Gothic"/>
              <a:cs typeface="Century Gothic"/>
              <a:sym typeface="Century Gothic"/>
            </a:endParaRPr>
          </a:p>
        </p:txBody>
      </p:sp>
      <p:sp>
        <p:nvSpPr>
          <p:cNvPr id="253" name="Google Shape;253;p8"/>
          <p:cNvSpPr txBox="1"/>
          <p:nvPr/>
        </p:nvSpPr>
        <p:spPr>
          <a:xfrm>
            <a:off x="6496237" y="2294178"/>
            <a:ext cx="11304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Time out</a:t>
            </a:r>
            <a:endParaRPr sz="1800">
              <a:solidFill>
                <a:schemeClr val="dk1"/>
              </a:solidFill>
              <a:latin typeface="Century Gothic"/>
              <a:ea typeface="Century Gothic"/>
              <a:cs typeface="Century Gothic"/>
              <a:sym typeface="Century Gothic"/>
            </a:endParaRPr>
          </a:p>
        </p:txBody>
      </p:sp>
      <p:cxnSp>
        <p:nvCxnSpPr>
          <p:cNvPr id="254" name="Google Shape;254;p8"/>
          <p:cNvCxnSpPr>
            <a:stCxn id="241" idx="3"/>
            <a:endCxn id="240" idx="5"/>
          </p:cNvCxnSpPr>
          <p:nvPr/>
        </p:nvCxnSpPr>
        <p:spPr>
          <a:xfrm rot="10800000">
            <a:off x="6446969" y="2247470"/>
            <a:ext cx="1169100" cy="0"/>
          </a:xfrm>
          <a:prstGeom prst="straightConnector1">
            <a:avLst/>
          </a:prstGeom>
          <a:noFill/>
          <a:ln cap="rnd" cmpd="sng" w="9525">
            <a:solidFill>
              <a:srgbClr val="9D2D0F"/>
            </a:solidFill>
            <a:prstDash val="solid"/>
            <a:round/>
            <a:headEnd len="sm" w="sm" type="none"/>
            <a:tailEnd len="med" w="med" type="triangle"/>
          </a:ln>
        </p:spPr>
      </p:cxnSp>
      <p:cxnSp>
        <p:nvCxnSpPr>
          <p:cNvPr id="255" name="Google Shape;255;p8"/>
          <p:cNvCxnSpPr>
            <a:endCxn id="242" idx="1"/>
          </p:cNvCxnSpPr>
          <p:nvPr/>
        </p:nvCxnSpPr>
        <p:spPr>
          <a:xfrm>
            <a:off x="9002044" y="2002101"/>
            <a:ext cx="990000" cy="800400"/>
          </a:xfrm>
          <a:prstGeom prst="straightConnector1">
            <a:avLst/>
          </a:prstGeom>
          <a:noFill/>
          <a:ln cap="rnd" cmpd="sng" w="9525">
            <a:solidFill>
              <a:srgbClr val="9D2D0F"/>
            </a:solidFill>
            <a:prstDash val="solid"/>
            <a:round/>
            <a:headEnd len="sm" w="sm" type="none"/>
            <a:tailEnd len="med" w="med" type="triangle"/>
          </a:ln>
        </p:spPr>
      </p:cxnSp>
      <p:sp>
        <p:nvSpPr>
          <p:cNvPr id="256" name="Google Shape;256;p8"/>
          <p:cNvSpPr txBox="1"/>
          <p:nvPr/>
        </p:nvSpPr>
        <p:spPr>
          <a:xfrm>
            <a:off x="8047116" y="2977964"/>
            <a:ext cx="13740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Event Wait</a:t>
            </a:r>
            <a:endParaRPr sz="1800">
              <a:solidFill>
                <a:schemeClr val="dk1"/>
              </a:solidFill>
              <a:latin typeface="Century Gothic"/>
              <a:ea typeface="Century Gothic"/>
              <a:cs typeface="Century Gothic"/>
              <a:sym typeface="Century Gothic"/>
            </a:endParaRPr>
          </a:p>
        </p:txBody>
      </p:sp>
      <p:sp>
        <p:nvSpPr>
          <p:cNvPr id="257" name="Google Shape;257;p8"/>
          <p:cNvSpPr txBox="1"/>
          <p:nvPr/>
        </p:nvSpPr>
        <p:spPr>
          <a:xfrm>
            <a:off x="9556434" y="2234224"/>
            <a:ext cx="10695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Release</a:t>
            </a:r>
            <a:endParaRPr sz="1800">
              <a:solidFill>
                <a:schemeClr val="dk1"/>
              </a:solidFill>
              <a:latin typeface="Century Gothic"/>
              <a:ea typeface="Century Gothic"/>
              <a:cs typeface="Century Gothic"/>
              <a:sym typeface="Century Gothic"/>
            </a:endParaRPr>
          </a:p>
        </p:txBody>
      </p:sp>
      <p:sp>
        <p:nvSpPr>
          <p:cNvPr id="258" name="Google Shape;258;p8"/>
          <p:cNvSpPr txBox="1"/>
          <p:nvPr/>
        </p:nvSpPr>
        <p:spPr>
          <a:xfrm>
            <a:off x="5828311" y="4258304"/>
            <a:ext cx="12186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Suspend</a:t>
            </a:r>
            <a:endParaRPr sz="1800">
              <a:solidFill>
                <a:schemeClr val="dk1"/>
              </a:solidFill>
              <a:latin typeface="Century Gothic"/>
              <a:ea typeface="Century Gothic"/>
              <a:cs typeface="Century Gothic"/>
              <a:sym typeface="Century Gothic"/>
            </a:endParaRPr>
          </a:p>
        </p:txBody>
      </p:sp>
      <p:sp>
        <p:nvSpPr>
          <p:cNvPr id="259" name="Google Shape;259;p8"/>
          <p:cNvSpPr txBox="1"/>
          <p:nvPr/>
        </p:nvSpPr>
        <p:spPr>
          <a:xfrm>
            <a:off x="6194534" y="3005612"/>
            <a:ext cx="1579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Event Occur</a:t>
            </a:r>
            <a:endParaRPr sz="1800">
              <a:solidFill>
                <a:schemeClr val="dk1"/>
              </a:solidFill>
              <a:latin typeface="Century Gothic"/>
              <a:ea typeface="Century Gothic"/>
              <a:cs typeface="Century Gothic"/>
              <a:sym typeface="Century Gothic"/>
            </a:endParaRPr>
          </a:p>
        </p:txBody>
      </p:sp>
      <p:sp>
        <p:nvSpPr>
          <p:cNvPr id="260" name="Google Shape;260;p8"/>
          <p:cNvSpPr txBox="1"/>
          <p:nvPr/>
        </p:nvSpPr>
        <p:spPr>
          <a:xfrm>
            <a:off x="4020444" y="2867640"/>
            <a:ext cx="11448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Activate</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8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UNIX Process states</a:t>
            </a:r>
            <a:endParaRPr/>
          </a:p>
        </p:txBody>
      </p:sp>
      <p:sp>
        <p:nvSpPr>
          <p:cNvPr id="768" name="Google Shape;768;p8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v</a:t>
            </a:r>
            <a:endParaRPr/>
          </a:p>
        </p:txBody>
      </p:sp>
      <p:pic>
        <p:nvPicPr>
          <p:cNvPr id="769" name="Google Shape;769;p80"/>
          <p:cNvPicPr preferRelativeResize="0"/>
          <p:nvPr/>
        </p:nvPicPr>
        <p:blipFill rotWithShape="1">
          <a:blip r:embed="rId3">
            <a:alphaModFix/>
          </a:blip>
          <a:srcRect b="0" l="0" r="0" t="0"/>
          <a:stretch/>
        </p:blipFill>
        <p:spPr>
          <a:xfrm>
            <a:off x="687388" y="1346662"/>
            <a:ext cx="10325100" cy="551133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8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LINUX Process states</a:t>
            </a:r>
            <a:endParaRPr/>
          </a:p>
        </p:txBody>
      </p:sp>
      <p:sp>
        <p:nvSpPr>
          <p:cNvPr id="775" name="Google Shape;775;p81"/>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 </a:t>
            </a:r>
            <a:endParaRPr/>
          </a:p>
        </p:txBody>
      </p:sp>
      <p:pic>
        <p:nvPicPr>
          <p:cNvPr id="776" name="Google Shape;776;p81"/>
          <p:cNvPicPr preferRelativeResize="0"/>
          <p:nvPr/>
        </p:nvPicPr>
        <p:blipFill rotWithShape="1">
          <a:blip r:embed="rId3">
            <a:alphaModFix/>
          </a:blip>
          <a:srcRect b="0" l="0" r="0" t="0"/>
          <a:stretch/>
        </p:blipFill>
        <p:spPr>
          <a:xfrm>
            <a:off x="669275" y="1389077"/>
            <a:ext cx="11285714" cy="526666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Century Gothic"/>
              <a:buNone/>
            </a:pPr>
            <a:r>
              <a:rPr lang="en-US">
                <a:solidFill>
                  <a:schemeClr val="accent1"/>
                </a:solidFill>
              </a:rPr>
              <a:t> Solaris Scheduling</a:t>
            </a:r>
            <a:endParaRPr/>
          </a:p>
        </p:txBody>
      </p:sp>
      <p:sp>
        <p:nvSpPr>
          <p:cNvPr id="782" name="Google Shape;782;p82"/>
          <p:cNvSpPr txBox="1"/>
          <p:nvPr>
            <p:ph idx="1" type="body"/>
          </p:nvPr>
        </p:nvSpPr>
        <p:spPr>
          <a:xfrm>
            <a:off x="926665" y="1651462"/>
            <a:ext cx="10744403" cy="52065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rPr lang="en-US" sz="2400">
                <a:latin typeface="Times New Roman"/>
                <a:ea typeface="Times New Roman"/>
                <a:cs typeface="Times New Roman"/>
                <a:sym typeface="Times New Roman"/>
              </a:rPr>
              <a:t>Solaris uses priority-based thread scheduling where each thread belongs to</a:t>
            </a:r>
            <a:endParaRPr/>
          </a:p>
          <a:p>
            <a:pPr indent="0" lvl="0" marL="0" rtl="0" algn="l">
              <a:spcBef>
                <a:spcPts val="1000"/>
              </a:spcBef>
              <a:spcAft>
                <a:spcPts val="0"/>
              </a:spcAft>
              <a:buSzPts val="2400"/>
              <a:buNone/>
            </a:pPr>
            <a:r>
              <a:rPr lang="en-US" sz="2400">
                <a:latin typeface="Times New Roman"/>
                <a:ea typeface="Times New Roman"/>
                <a:cs typeface="Times New Roman"/>
                <a:sym typeface="Times New Roman"/>
              </a:rPr>
              <a:t>one of six classes: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1. Time sharing (TS)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2. Interactive (IA)</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3. Real time (RT)</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4. System (SYS)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5. Fair share (FSS)</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6. Fixed priority (FP</a:t>
            </a:r>
            <a:r>
              <a:rPr lang="en-US"/>
              <a: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8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Century Gothic"/>
              <a:buNone/>
            </a:pPr>
            <a:r>
              <a:rPr lang="en-US">
                <a:solidFill>
                  <a:schemeClr val="accent1"/>
                </a:solidFill>
              </a:rPr>
              <a:t> Windows Scheduling</a:t>
            </a:r>
            <a:endParaRPr/>
          </a:p>
        </p:txBody>
      </p:sp>
      <p:sp>
        <p:nvSpPr>
          <p:cNvPr id="788" name="Google Shape;788;p83"/>
          <p:cNvSpPr txBox="1"/>
          <p:nvPr>
            <p:ph idx="1" type="body"/>
          </p:nvPr>
        </p:nvSpPr>
        <p:spPr>
          <a:xfrm>
            <a:off x="731520" y="1446416"/>
            <a:ext cx="11222182" cy="541158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latin typeface="Times New Roman"/>
                <a:ea typeface="Times New Roman"/>
                <a:cs typeface="Times New Roman"/>
                <a:sym typeface="Times New Roman"/>
              </a:rPr>
              <a:t>Windows schedules threads using a priority-based preemptive scheduling</a:t>
            </a:r>
            <a:endParaRPr/>
          </a:p>
          <a:p>
            <a:pPr indent="0" lvl="0" marL="0" rtl="0" algn="l">
              <a:spcBef>
                <a:spcPts val="1000"/>
              </a:spcBef>
              <a:spcAft>
                <a:spcPts val="0"/>
              </a:spcAft>
              <a:buSzPts val="2400"/>
              <a:buNone/>
            </a:pPr>
            <a:r>
              <a:rPr lang="en-US" sz="2400">
                <a:latin typeface="Times New Roman"/>
                <a:ea typeface="Times New Roman"/>
                <a:cs typeface="Times New Roman"/>
                <a:sym typeface="Times New Roman"/>
              </a:rPr>
              <a:t>Algorithm.</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The Windows scheduler ensures that the highest-priority thread will always run. </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The portion of the Windows kernel that handles scheduling is called the dispatcher. </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A thread selected to run by the dispatcher will run until it is preempted by a higher-priority thread, until it terminates, until its time quantum ends, or until it calls a blocking system call, such as for I/O. </a:t>
            </a:r>
            <a:endParaRPr/>
          </a:p>
          <a:p>
            <a:pPr indent="-342900" lvl="0" marL="342900" rtl="0" algn="l">
              <a:spcBef>
                <a:spcPts val="1000"/>
              </a:spcBef>
              <a:spcAft>
                <a:spcPts val="0"/>
              </a:spcAft>
              <a:buSzPts val="2400"/>
              <a:buChar char="🠶"/>
            </a:pPr>
            <a:r>
              <a:rPr lang="en-US" sz="2400">
                <a:latin typeface="Times New Roman"/>
                <a:ea typeface="Times New Roman"/>
                <a:cs typeface="Times New Roman"/>
                <a:sym typeface="Times New Roman"/>
              </a:rPr>
              <a:t>If a higher-priority real-time thread becomes ready while a lower-priority thread is running, the lower-priority thread will be preempted. This preemption gives a real-time thread preferential access to the CPU when the thread needs such access.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84"/>
          <p:cNvSpPr txBox="1"/>
          <p:nvPr>
            <p:ph type="title"/>
          </p:nvPr>
        </p:nvSpPr>
        <p:spPr>
          <a:xfrm>
            <a:off x="2592925" y="624110"/>
            <a:ext cx="8911687" cy="35679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 </a:t>
            </a:r>
            <a:endParaRPr/>
          </a:p>
        </p:txBody>
      </p:sp>
      <p:sp>
        <p:nvSpPr>
          <p:cNvPr id="794" name="Google Shape;794;p84"/>
          <p:cNvSpPr txBox="1"/>
          <p:nvPr>
            <p:ph idx="1" type="body"/>
          </p:nvPr>
        </p:nvSpPr>
        <p:spPr>
          <a:xfrm>
            <a:off x="1014153" y="1330036"/>
            <a:ext cx="10490459" cy="458118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00"/>
              <a:buNone/>
            </a:pPr>
            <a:r>
              <a:rPr lang="en-US" sz="2200">
                <a:latin typeface="Times New Roman"/>
                <a:ea typeface="Times New Roman"/>
                <a:cs typeface="Times New Roman"/>
                <a:sym typeface="Times New Roman"/>
              </a:rPr>
              <a:t>The base priorities for each priority class are:</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REALTIME PRIORITY CLASS—24</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HIGH PRIORITY CLASS—13</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ABOVE NORMAL PRIORITY CLASS—10</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NORMAL PRIORITY CLASS—8</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BELOW NORMAL PRIORITY CLASS—6</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IDLE PRIORITY CLASS—4</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8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Linux Scheduling</a:t>
            </a:r>
            <a:endParaRPr/>
          </a:p>
        </p:txBody>
      </p:sp>
      <p:sp>
        <p:nvSpPr>
          <p:cNvPr id="800" name="Google Shape;800;p85"/>
          <p:cNvSpPr txBox="1"/>
          <p:nvPr>
            <p:ph idx="1" type="body"/>
          </p:nvPr>
        </p:nvSpPr>
        <p:spPr>
          <a:xfrm>
            <a:off x="1147156" y="1546168"/>
            <a:ext cx="10357456" cy="471418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latin typeface="Times New Roman"/>
                <a:ea typeface="Times New Roman"/>
                <a:cs typeface="Times New Roman"/>
                <a:sym typeface="Times New Roman"/>
              </a:rPr>
              <a:t>provides a scheduling algorithm that runs in constant time—known as O(1)—regardless of the number of tasks on the system.</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The Linux scheduler is a preemptive, priority-based algorithm with two separate priority ranges: a real-time range from 0 to 99 and a nice value ranging from 100 to 140. </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Linux assigns higher-priority tasks longer time quanta and lower-priority tasks shorter time quanta</a:t>
            </a:r>
            <a:endParaRPr/>
          </a:p>
          <a:p>
            <a:pPr indent="-342900" lvl="0" marL="342900" rtl="0" algn="l">
              <a:spcBef>
                <a:spcPts val="1000"/>
              </a:spcBef>
              <a:spcAft>
                <a:spcPts val="0"/>
              </a:spcAft>
              <a:buSzPts val="2200"/>
              <a:buChar char="🠶"/>
            </a:pPr>
            <a:r>
              <a:rPr lang="en-US" sz="2200">
                <a:latin typeface="Times New Roman"/>
                <a:ea typeface="Times New Roman"/>
                <a:cs typeface="Times New Roman"/>
                <a:sym typeface="Times New Roman"/>
              </a:rPr>
              <a:t> The kernel maintains a list of all runnable tasks in a runqueue data structure. Each processor maintains its own runqueue and schedules itself independently. Each runqueue contains two priority arrays: active and expired.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ph type="title"/>
          </p:nvPr>
        </p:nvSpPr>
        <p:spPr>
          <a:xfrm>
            <a:off x="342672" y="55476"/>
            <a:ext cx="8911687" cy="76325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200"/>
              <a:buFont typeface="Times New Roman"/>
              <a:buNone/>
            </a:pPr>
            <a:r>
              <a:rPr lang="en-US" sz="3200">
                <a:solidFill>
                  <a:schemeClr val="accent1"/>
                </a:solidFill>
                <a:latin typeface="Times New Roman"/>
                <a:ea typeface="Times New Roman"/>
                <a:cs typeface="Times New Roman"/>
                <a:sym typeface="Times New Roman"/>
              </a:rPr>
              <a:t>Seven State Model</a:t>
            </a:r>
            <a:endParaRPr sz="3200"/>
          </a:p>
        </p:txBody>
      </p:sp>
      <p:pic>
        <p:nvPicPr>
          <p:cNvPr descr="https://media.geeksforgeeks.org/wp-content/uploads/20190604122001/states_modified.png" id="266" name="Google Shape;266;p9"/>
          <p:cNvPicPr preferRelativeResize="0"/>
          <p:nvPr>
            <p:ph idx="1" type="body"/>
          </p:nvPr>
        </p:nvPicPr>
        <p:blipFill rotWithShape="1">
          <a:blip r:embed="rId3">
            <a:alphaModFix/>
          </a:blip>
          <a:srcRect b="0" l="0" r="0" t="0"/>
          <a:stretch/>
        </p:blipFill>
        <p:spPr>
          <a:xfrm>
            <a:off x="0" y="1277000"/>
            <a:ext cx="7469700" cy="5401500"/>
          </a:xfrm>
          <a:prstGeom prst="rect">
            <a:avLst/>
          </a:prstGeom>
          <a:noFill/>
          <a:ln>
            <a:noFill/>
          </a:ln>
        </p:spPr>
      </p:pic>
      <p:sp>
        <p:nvSpPr>
          <p:cNvPr id="267" name="Google Shape;267;p9"/>
          <p:cNvSpPr/>
          <p:nvPr/>
        </p:nvSpPr>
        <p:spPr>
          <a:xfrm>
            <a:off x="7695124" y="122850"/>
            <a:ext cx="4386600" cy="674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Times New Roman"/>
                <a:ea typeface="Times New Roman"/>
                <a:cs typeface="Times New Roman"/>
                <a:sym typeface="Times New Roman"/>
              </a:rPr>
              <a:t> </a:t>
            </a:r>
            <a:endParaRPr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chemeClr val="accent1"/>
                </a:solidFill>
                <a:latin typeface="Times New Roman"/>
                <a:ea typeface="Times New Roman"/>
                <a:cs typeface="Times New Roman"/>
                <a:sym typeface="Times New Roman"/>
              </a:rPr>
              <a:t>Ready / Suspend :   </a:t>
            </a:r>
            <a:r>
              <a:rPr lang="en-US" sz="2400">
                <a:solidFill>
                  <a:schemeClr val="dk1"/>
                </a:solidFill>
                <a:latin typeface="Times New Roman"/>
                <a:ea typeface="Times New Roman"/>
                <a:cs typeface="Times New Roman"/>
                <a:sym typeface="Times New Roman"/>
              </a:rPr>
              <a:t>Process is in secondary memory is available executing as soon as it is loaded into main memory.</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chemeClr val="accent1"/>
                </a:solidFill>
                <a:latin typeface="Times New Roman"/>
                <a:ea typeface="Times New Roman"/>
                <a:cs typeface="Times New Roman"/>
                <a:sym typeface="Times New Roman"/>
              </a:rPr>
              <a:t>Blocked / Suspend : </a:t>
            </a:r>
            <a:r>
              <a:rPr lang="en-US" sz="2400">
                <a:solidFill>
                  <a:schemeClr val="dk1"/>
                </a:solidFill>
                <a:latin typeface="Times New Roman"/>
                <a:ea typeface="Times New Roman"/>
                <a:cs typeface="Times New Roman"/>
                <a:sym typeface="Times New Roman"/>
              </a:rPr>
              <a:t>Process is in secondary memory and waiting an event.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2020-05-31T05:03:59Z</dcterms:created>
  <dc:creator>Dinesh Reddy</dc:creator>
</cp:coreProperties>
</file>