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Lst>
  <p:sldSz cy="6858000" cx="9144000"/>
  <p:notesSz cx="7010400" cy="9296400"/>
  <p:embeddedFontLst>
    <p:embeddedFont>
      <p:font typeface="Helvetica Neue"/>
      <p:regular r:id="rId143"/>
      <p:bold r:id="rId144"/>
      <p:italic r:id="rId145"/>
      <p:boldItalic r:id="rId146"/>
    </p:embeddedFont>
    <p:embeddedFont>
      <p:font typeface="Century Gothic"/>
      <p:regular r:id="rId147"/>
      <p:bold r:id="rId148"/>
      <p:italic r:id="rId149"/>
      <p:boldItalic r:id="rId1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16">
          <p15:clr>
            <a:srgbClr val="A4A3A4"/>
          </p15:clr>
        </p15:guide>
        <p15:guide id="2" pos="440">
          <p15:clr>
            <a:srgbClr val="A4A3A4"/>
          </p15:clr>
        </p15:guide>
      </p15:sldGuideLst>
    </p:ext>
    <p:ext uri="{2D200454-40CA-4A62-9FC3-DE9A4176ACB9}">
      <p15:notesGuideLst>
        <p15:guide id="1" orient="horz" pos="2928">
          <p15:clr>
            <a:srgbClr val="A4A3A4"/>
          </p15:clr>
        </p15:guide>
        <p15:guide id="2" pos="2208">
          <p15:clr>
            <a:srgbClr val="A4A3A4"/>
          </p15:clr>
        </p15:guide>
      </p15:notesGuideLst>
    </p:ext>
    <p:ext uri="GoogleSlidesCustomDataVersion2">
      <go:slidesCustomData xmlns:go="http://customooxmlschemas.google.com/" r:id="rId151" roundtripDataSignature="AMtx7mg5Q/NxNMDw8xNbyB4Uayyb73S8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16" orient="horz"/>
        <p:guide pos="440"/>
      </p:guideLst>
    </p:cSldViewPr>
  </p:slideViewPr>
  <p:notesViewPr>
    <p:cSldViewPr snapToGrid="0">
      <p:cViewPr varScale="1">
        <p:scale>
          <a:sx n="100" d="100"/>
          <a:sy n="100" d="100"/>
        </p:scale>
        <p:origin x="0" y="0"/>
      </p:cViewPr>
      <p:guideLst>
        <p:guide pos="2928" orient="horz"/>
        <p:guide pos="2208"/>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font" Target="fonts/CenturyGothic-boldItalic.fntdata"/><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font" Target="fonts/CenturyGothic-italic.fntdata"/><Relationship Id="rId4" Type="http://schemas.openxmlformats.org/officeDocument/2006/relationships/slideMaster" Target="slideMasters/slideMaster1.xml"/><Relationship Id="rId148" Type="http://schemas.openxmlformats.org/officeDocument/2006/relationships/font" Target="fonts/CenturyGothic-bold.fntdata"/><Relationship Id="rId9" Type="http://schemas.openxmlformats.org/officeDocument/2006/relationships/slide" Target="slides/slide4.xml"/><Relationship Id="rId143" Type="http://schemas.openxmlformats.org/officeDocument/2006/relationships/font" Target="fonts/HelveticaNeue-regular.fntdata"/><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147" Type="http://schemas.openxmlformats.org/officeDocument/2006/relationships/font" Target="fonts/CenturyGothic-regular.fntdata"/><Relationship Id="rId6" Type="http://schemas.openxmlformats.org/officeDocument/2006/relationships/slide" Target="slides/slide1.xml"/><Relationship Id="rId146" Type="http://schemas.openxmlformats.org/officeDocument/2006/relationships/font" Target="fonts/HelveticaNeue-boldItalic.fntdata"/><Relationship Id="rId7" Type="http://schemas.openxmlformats.org/officeDocument/2006/relationships/slide" Target="slides/slide2.xml"/><Relationship Id="rId145" Type="http://schemas.openxmlformats.org/officeDocument/2006/relationships/font" Target="fonts/HelveticaNeue-italic.fntdata"/><Relationship Id="rId8" Type="http://schemas.openxmlformats.org/officeDocument/2006/relationships/slide" Target="slides/slide3.xml"/><Relationship Id="rId144" Type="http://schemas.openxmlformats.org/officeDocument/2006/relationships/font" Target="fonts/HelveticaNeue-bold.fntdata"/><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 Id="rId15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6888" cy="463550"/>
          </a:xfrm>
          <a:prstGeom prst="rect">
            <a:avLst/>
          </a:prstGeom>
          <a:noFill/>
          <a:ln>
            <a:noFill/>
          </a:ln>
        </p:spPr>
        <p:txBody>
          <a:bodyPr anchorCtr="0" anchor="ctr"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3513" y="0"/>
            <a:ext cx="3036887" cy="463550"/>
          </a:xfrm>
          <a:prstGeom prst="rect">
            <a:avLst/>
          </a:prstGeom>
          <a:noFill/>
          <a:ln>
            <a:noFill/>
          </a:ln>
        </p:spPr>
        <p:txBody>
          <a:bodyPr anchorCtr="0" anchor="ctr" bIns="46575" lIns="93150" spcFirstLastPara="1" rIns="93150" wrap="square" tIns="46575">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32850"/>
            <a:ext cx="3036888" cy="463550"/>
          </a:xfrm>
          <a:prstGeom prst="rect">
            <a:avLst/>
          </a:prstGeom>
          <a:noFill/>
          <a:ln>
            <a:noFill/>
          </a:ln>
        </p:spPr>
        <p:txBody>
          <a:bodyPr anchorCtr="0" anchor="b"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Helvetica Neue"/>
                <a:ea typeface="Helvetica Neue"/>
                <a:cs typeface="Helvetica Neue"/>
                <a:sym typeface="Helvetica Neue"/>
              </a:rPr>
              <a:t>‹#›</a:t>
            </a:fld>
            <a:endParaRPr b="0" i="0" sz="1200" u="none" cap="none" strike="noStrike">
              <a:solidFill>
                <a:schemeClr val="dk1"/>
              </a:solidFill>
              <a:latin typeface="Helvetica Neue"/>
              <a:ea typeface="Helvetica Neue"/>
              <a:cs typeface="Helvetica Neue"/>
              <a:sym typeface="Helvetica Neue"/>
            </a:endParaRPr>
          </a:p>
        </p:txBody>
      </p:sp>
      <p:sp>
        <p:nvSpPr>
          <p:cNvPr id="171" name="Google Shape;171;p1: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 name="Google Shape;172;p1: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0: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257" name="Google Shape;257;p10: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p100: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015" name="Google Shape;1015;p100: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6" name="Google Shape;1016;p100: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p101: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047" name="Google Shape;1047;p101: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48" name="Google Shape;1048;p101: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p102: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054" name="Google Shape;1054;p102: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5" name="Google Shape;1055;p102: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p103: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061" name="Google Shape;1061;p103: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62" name="Google Shape;1062;p103: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p104: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068" name="Google Shape;1068;p104: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69" name="Google Shape;1069;p104: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p105: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075" name="Google Shape;1075;p105: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76" name="Google Shape;1076;p105: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p106: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082" name="Google Shape;1082;p106: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3" name="Google Shape;1083;p106: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p107: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090" name="Google Shape;1090;p107: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91" name="Google Shape;1091;p107: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p108: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1097" name="Google Shape;1097;p108: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p109: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104" name="Google Shape;1104;p109: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05" name="Google Shape;1105;p109: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1: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3" name="Google Shape;263;p11: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p110: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111" name="Google Shape;1111;p110: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2" name="Google Shape;1112;p110: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7" name="Shape 1117"/>
        <p:cNvGrpSpPr/>
        <p:nvPr/>
      </p:nvGrpSpPr>
      <p:grpSpPr>
        <a:xfrm>
          <a:off x="0" y="0"/>
          <a:ext cx="0" cy="0"/>
          <a:chOff x="0" y="0"/>
          <a:chExt cx="0" cy="0"/>
        </a:xfrm>
      </p:grpSpPr>
      <p:sp>
        <p:nvSpPr>
          <p:cNvPr id="1118" name="Google Shape;1118;p111: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119" name="Google Shape;1119;p111: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0" name="Google Shape;1120;p111: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p112: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127" name="Google Shape;1127;p112: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8" name="Google Shape;1128;p112: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p113: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134" name="Google Shape;1134;p113: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5" name="Google Shape;1135;p113: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p114: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141" name="Google Shape;1141;p114: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42" name="Google Shape;1142;p114: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7" name="Shape 1147"/>
        <p:cNvGrpSpPr/>
        <p:nvPr/>
      </p:nvGrpSpPr>
      <p:grpSpPr>
        <a:xfrm>
          <a:off x="0" y="0"/>
          <a:ext cx="0" cy="0"/>
          <a:chOff x="0" y="0"/>
          <a:chExt cx="0" cy="0"/>
        </a:xfrm>
      </p:grpSpPr>
      <p:sp>
        <p:nvSpPr>
          <p:cNvPr id="1148" name="Google Shape;1148;p115: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149" name="Google Shape;1149;p115: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50" name="Google Shape;1150;p115: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p116: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156" name="Google Shape;1156;p116: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57" name="Google Shape;1157;p116: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p117: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163" name="Google Shape;1163;p117: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64" name="Google Shape;1164;p117: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p118: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170" name="Google Shape;1170;p118: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1" name="Google Shape;1171;p118: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p119: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177" name="Google Shape;1177;p119: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8" name="Google Shape;1178;p119: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2: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9" name="Google Shape;269;p12: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2" name="Shape 1182"/>
        <p:cNvGrpSpPr/>
        <p:nvPr/>
      </p:nvGrpSpPr>
      <p:grpSpPr>
        <a:xfrm>
          <a:off x="0" y="0"/>
          <a:ext cx="0" cy="0"/>
          <a:chOff x="0" y="0"/>
          <a:chExt cx="0" cy="0"/>
        </a:xfrm>
      </p:grpSpPr>
      <p:sp>
        <p:nvSpPr>
          <p:cNvPr id="1183" name="Google Shape;1183;p120: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184" name="Google Shape;1184;p120: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5" name="Google Shape;1185;p120: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p121: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191" name="Google Shape;1191;p121: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2" name="Google Shape;1192;p121: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p122: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199" name="Google Shape;1199;p122: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0" name="Google Shape;1200;p122: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4" name="Shape 1204"/>
        <p:cNvGrpSpPr/>
        <p:nvPr/>
      </p:nvGrpSpPr>
      <p:grpSpPr>
        <a:xfrm>
          <a:off x="0" y="0"/>
          <a:ext cx="0" cy="0"/>
          <a:chOff x="0" y="0"/>
          <a:chExt cx="0" cy="0"/>
        </a:xfrm>
      </p:grpSpPr>
      <p:sp>
        <p:nvSpPr>
          <p:cNvPr id="1205" name="Google Shape;1205;p123: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06" name="Google Shape;1206;p123: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7" name="Google Shape;1207;p123: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p124: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13" name="Google Shape;1213;p124: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14" name="Google Shape;1214;p124: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p125: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20" name="Google Shape;1220;p125: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1" name="Google Shape;1221;p125: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p126: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27" name="Google Shape;1227;p126: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8" name="Google Shape;1228;p126: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p127: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34" name="Google Shape;1234;p127: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5" name="Google Shape;1235;p127: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9" name="Shape 1239"/>
        <p:cNvGrpSpPr/>
        <p:nvPr/>
      </p:nvGrpSpPr>
      <p:grpSpPr>
        <a:xfrm>
          <a:off x="0" y="0"/>
          <a:ext cx="0" cy="0"/>
          <a:chOff x="0" y="0"/>
          <a:chExt cx="0" cy="0"/>
        </a:xfrm>
      </p:grpSpPr>
      <p:sp>
        <p:nvSpPr>
          <p:cNvPr id="1240" name="Google Shape;1240;p128: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41" name="Google Shape;1241;p128: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2" name="Google Shape;1242;p128: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6" name="Shape 1246"/>
        <p:cNvGrpSpPr/>
        <p:nvPr/>
      </p:nvGrpSpPr>
      <p:grpSpPr>
        <a:xfrm>
          <a:off x="0" y="0"/>
          <a:ext cx="0" cy="0"/>
          <a:chOff x="0" y="0"/>
          <a:chExt cx="0" cy="0"/>
        </a:xfrm>
      </p:grpSpPr>
      <p:sp>
        <p:nvSpPr>
          <p:cNvPr id="1247" name="Google Shape;1247;p129: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48" name="Google Shape;1248;p129: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9" name="Google Shape;1249;p129: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3: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5" name="Google Shape;275;p13: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p130: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57" name="Google Shape;1257;p130: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58" name="Google Shape;1258;p130: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2" name="Shape 1262"/>
        <p:cNvGrpSpPr/>
        <p:nvPr/>
      </p:nvGrpSpPr>
      <p:grpSpPr>
        <a:xfrm>
          <a:off x="0" y="0"/>
          <a:ext cx="0" cy="0"/>
          <a:chOff x="0" y="0"/>
          <a:chExt cx="0" cy="0"/>
        </a:xfrm>
      </p:grpSpPr>
      <p:sp>
        <p:nvSpPr>
          <p:cNvPr id="1263" name="Google Shape;1263;p131: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64" name="Google Shape;1264;p131: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5" name="Google Shape;1265;p131: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p132: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71" name="Google Shape;1271;p132: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2" name="Google Shape;1272;p132: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7" name="Shape 1277"/>
        <p:cNvGrpSpPr/>
        <p:nvPr/>
      </p:nvGrpSpPr>
      <p:grpSpPr>
        <a:xfrm>
          <a:off x="0" y="0"/>
          <a:ext cx="0" cy="0"/>
          <a:chOff x="0" y="0"/>
          <a:chExt cx="0" cy="0"/>
        </a:xfrm>
      </p:grpSpPr>
      <p:sp>
        <p:nvSpPr>
          <p:cNvPr id="1278" name="Google Shape;1278;p133: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79" name="Google Shape;1279;p133: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0" name="Google Shape;1280;p133: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4" name="Shape 1284"/>
        <p:cNvGrpSpPr/>
        <p:nvPr/>
      </p:nvGrpSpPr>
      <p:grpSpPr>
        <a:xfrm>
          <a:off x="0" y="0"/>
          <a:ext cx="0" cy="0"/>
          <a:chOff x="0" y="0"/>
          <a:chExt cx="0" cy="0"/>
        </a:xfrm>
      </p:grpSpPr>
      <p:sp>
        <p:nvSpPr>
          <p:cNvPr id="1285" name="Google Shape;1285;p134: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86" name="Google Shape;1286;p134: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7" name="Google Shape;1287;p134: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p135: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93" name="Google Shape;1293;p135: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4" name="Google Shape;1294;p135: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8" name="Shape 1298"/>
        <p:cNvGrpSpPr/>
        <p:nvPr/>
      </p:nvGrpSpPr>
      <p:grpSpPr>
        <a:xfrm>
          <a:off x="0" y="0"/>
          <a:ext cx="0" cy="0"/>
          <a:chOff x="0" y="0"/>
          <a:chExt cx="0" cy="0"/>
        </a:xfrm>
      </p:grpSpPr>
      <p:sp>
        <p:nvSpPr>
          <p:cNvPr id="1299" name="Google Shape;1299;p136: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300" name="Google Shape;1300;p136: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01" name="Google Shape;1301;p136: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p137: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307" name="Google Shape;1307;p137: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08" name="Google Shape;1308;p137: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4: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283" name="Google Shape;283;p14: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4" name="Google Shape;284;p14: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5: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290" name="Google Shape;290;p15: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1" name="Google Shape;291;p15: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6: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298" name="Google Shape;298;p16: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7: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305" name="Google Shape;305;p17: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8: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354" name="Google Shape;354;p18: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9: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389" name="Google Shape;389;p19: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177" name="Google Shape;177;p2: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0: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395" name="Google Shape;395;p20: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1: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401" name="Google Shape;401;p21: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22: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457" name="Google Shape;457;p22: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8" name="Google Shape;458;p22: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23: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464" name="Google Shape;464;p23: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24: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480" name="Google Shape;480;p24: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25: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486" name="Google Shape;486;p25: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6: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494" name="Google Shape;494;p26: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7: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500" name="Google Shape;500;p27: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1" name="Google Shape;501;p27: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8: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507" name="Google Shape;507;p28: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8" name="Google Shape;508;p28: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9: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515" name="Google Shape;515;p29: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6" name="Google Shape;516;p29: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Helvetica Neue"/>
                <a:ea typeface="Helvetica Neue"/>
                <a:cs typeface="Helvetica Neue"/>
                <a:sym typeface="Helvetica Neue"/>
              </a:rPr>
              <a:t>‹#›</a:t>
            </a:fld>
            <a:endParaRPr b="0" i="0" sz="1200" u="none" cap="none" strike="noStrike">
              <a:solidFill>
                <a:schemeClr val="dk1"/>
              </a:solidFill>
              <a:latin typeface="Helvetica Neue"/>
              <a:ea typeface="Helvetica Neue"/>
              <a:cs typeface="Helvetica Neue"/>
              <a:sym typeface="Helvetica Neue"/>
            </a:endParaRPr>
          </a:p>
        </p:txBody>
      </p:sp>
      <p:sp>
        <p:nvSpPr>
          <p:cNvPr id="183" name="Google Shape;183;p3: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4" name="Google Shape;184;p3: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30: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523" name="Google Shape;523;p30: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4" name="Google Shape;524;p30: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31: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531" name="Google Shape;531;p31: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2" name="Google Shape;532;p31: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32: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39" name="Google Shape;539;p32: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0" name="Google Shape;540;p32: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3: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5" name="Google Shape;545;p33: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34: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51" name="Google Shape;551;p34: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2" name="Google Shape;552;p34: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35: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58" name="Google Shape;558;p35: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9" name="Google Shape;559;p35: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36: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65" name="Google Shape;565;p36: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6" name="Google Shape;566;p36: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37: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72" name="Google Shape;572;p37: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3" name="Google Shape;573;p37: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38: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579" name="Google Shape;579;p38: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39: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585" name="Google Shape;585;p39: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4: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190" name="Google Shape;190;p4: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40: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92" name="Google Shape;592;p40: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3" name="Google Shape;593;p40: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41: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01" name="Google Shape;601;p41: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2" name="Google Shape;602;p41: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42: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08" name="Google Shape;608;p42: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9" name="Google Shape;609;p42: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43: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15" name="Google Shape;615;p43: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6" name="Google Shape;616;p43: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44: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22" name="Google Shape;622;p44: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3" name="Google Shape;623;p44: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45: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31" name="Google Shape;631;p45: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2" name="Google Shape;632;p45: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46: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38" name="Google Shape;638;p46: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9" name="Google Shape;639;p46: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47: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5" name="Google Shape;645;p47: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48: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53" name="Google Shape;653;p48: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4" name="Google Shape;654;p48: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49: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60" name="Google Shape;660;p49: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1" name="Google Shape;661;p49: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5: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198" name="Google Shape;198;p5: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50: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67" name="Google Shape;667;p50: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8" name="Google Shape;668;p50: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51: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74" name="Google Shape;674;p51: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5" name="Google Shape;675;p51: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52: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1" name="Google Shape;681;p52: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53: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87" name="Google Shape;687;p53: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8" name="Google Shape;688;p53: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54: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694" name="Google Shape;694;p54: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55: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702" name="Google Shape;702;p55: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56: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07" name="Google Shape;707;p56: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8" name="Google Shape;708;p56: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57: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14" name="Google Shape;714;p57: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5" name="Google Shape;715;p57: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58: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21" name="Google Shape;721;p58: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2" name="Google Shape;722;p58: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59: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28" name="Google Shape;728;p59: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9" name="Google Shape;729;p59: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6: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204" name="Google Shape;204;p6: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60: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35" name="Google Shape;735;p60: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6" name="Google Shape;736;p60: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61: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42" name="Google Shape;742;p61: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3" name="Google Shape;743;p61: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62: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49" name="Google Shape;749;p62: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0" name="Google Shape;750;p62: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63: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56" name="Google Shape;756;p63: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7" name="Google Shape;757;p63: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64: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64" name="Google Shape;764;p64: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5" name="Google Shape;765;p64: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65: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71" name="Google Shape;771;p65: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2" name="Google Shape;772;p65: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66: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78" name="Google Shape;778;p66: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9" name="Google Shape;779;p66: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67: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85" name="Google Shape;785;p67: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86" name="Google Shape;786;p67: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68: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92" name="Google Shape;792;p68: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3" name="Google Shape;793;p68: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69: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799" name="Google Shape;799;p69: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7: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211" name="Google Shape;211;p7: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70: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805" name="Google Shape;805;p70: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6" name="Google Shape;806;p70: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71: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813" name="Google Shape;813;p71: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4" name="Google Shape;814;p71: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p72: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820" name="Google Shape;820;p72: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1" name="Google Shape;821;p72: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73: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827" name="Google Shape;827;p73: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8" name="Google Shape;828;p73: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74: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834" name="Google Shape;834;p74: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75: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839" name="Google Shape;839;p75: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40" name="Google Shape;840;p75: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76: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846" name="Google Shape;846;p76: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47" name="Google Shape;847;p76: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77: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853" name="Google Shape;853;p77: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54" name="Google Shape;854;p77: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78: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860" name="Google Shape;860;p78: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1" name="Google Shape;861;p78: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p79: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867" name="Google Shape;867;p79: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8" name="Google Shape;868;p79: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8: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4" name="Google Shape;244;p8: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p80: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874" name="Google Shape;874;p80: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5" name="Google Shape;875;p80: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81: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881" name="Google Shape;881;p81: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2" name="Google Shape;882;p81: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82: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888" name="Google Shape;888;p82: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9" name="Google Shape;889;p82: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83: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895" name="Google Shape;895;p83: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6" name="Google Shape;896;p83: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p84: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02" name="Google Shape;902;p84: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3" name="Google Shape;903;p84: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p85: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09" name="Google Shape;909;p85: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0" name="Google Shape;910;p85: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p86: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916" name="Google Shape;916;p86: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87: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22" name="Google Shape;922;p87: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3" name="Google Shape;923;p87: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p88: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29" name="Google Shape;929;p88: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0" name="Google Shape;930;p88: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89:notes"/>
          <p:cNvSpPr txBox="1"/>
          <p:nvPr>
            <p:ph idx="1" type="body"/>
          </p:nvPr>
        </p:nvSpPr>
        <p:spPr>
          <a:xfrm>
            <a:off x="935038" y="4416425"/>
            <a:ext cx="5140325" cy="4181475"/>
          </a:xfrm>
          <a:prstGeom prst="rect">
            <a:avLst/>
          </a:prstGeom>
        </p:spPr>
        <p:txBody>
          <a:bodyPr anchorCtr="0" anchor="ctr" bIns="46575" lIns="93150" spcFirstLastPara="1" rIns="93150" wrap="square" tIns="46575">
            <a:noAutofit/>
          </a:bodyPr>
          <a:lstStyle/>
          <a:p>
            <a:pPr indent="0" lvl="0" marL="0" rtl="0" algn="l">
              <a:spcBef>
                <a:spcPts val="360"/>
              </a:spcBef>
              <a:spcAft>
                <a:spcPts val="0"/>
              </a:spcAft>
              <a:buNone/>
            </a:pPr>
            <a:r>
              <a:t/>
            </a:r>
            <a:endParaRPr/>
          </a:p>
        </p:txBody>
      </p:sp>
      <p:sp>
        <p:nvSpPr>
          <p:cNvPr id="936" name="Google Shape;936;p89: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9: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Helvetica Neue"/>
                <a:ea typeface="Helvetica Neue"/>
                <a:cs typeface="Helvetica Neue"/>
                <a:sym typeface="Helvetica Neue"/>
              </a:rPr>
              <a:t>‹#›</a:t>
            </a:fld>
            <a:endParaRPr sz="1200">
              <a:solidFill>
                <a:schemeClr val="dk1"/>
              </a:solidFill>
              <a:latin typeface="Helvetica Neue"/>
              <a:ea typeface="Helvetica Neue"/>
              <a:cs typeface="Helvetica Neue"/>
              <a:sym typeface="Helvetica Neue"/>
            </a:endParaRPr>
          </a:p>
        </p:txBody>
      </p:sp>
      <p:sp>
        <p:nvSpPr>
          <p:cNvPr id="250" name="Google Shape;250;p9: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1" name="Google Shape;251;p9: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p90: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41" name="Google Shape;941;p90: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2" name="Google Shape;942;p90: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p91: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49" name="Google Shape;949;p91: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0" name="Google Shape;950;p91: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92: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57" name="Google Shape;957;p92: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8" name="Google Shape;958;p92: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p93: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65" name="Google Shape;965;p93: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6" name="Google Shape;966;p93: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p94: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72" name="Google Shape;972;p94: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3" name="Google Shape;973;p94: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p95: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79" name="Google Shape;979;p95: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0" name="Google Shape;980;p95: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96: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86" name="Google Shape;986;p96: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7" name="Google Shape;987;p96: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p97: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993" name="Google Shape;993;p97: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94" name="Google Shape;994;p97: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p98: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000" name="Google Shape;1000;p98: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1" name="Google Shape;1001;p98: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99:notes"/>
          <p:cNvSpPr txBox="1"/>
          <p:nvPr>
            <p:ph idx="12" type="sldNum"/>
          </p:nvPr>
        </p:nvSpPr>
        <p:spPr>
          <a:xfrm>
            <a:off x="3973513" y="8832850"/>
            <a:ext cx="3036887" cy="46355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007" name="Google Shape;1007;p99:notes"/>
          <p:cNvSpPr/>
          <p:nvPr>
            <p:ph idx="2" type="sldImg"/>
          </p:nvPr>
        </p:nvSpPr>
        <p:spPr>
          <a:xfrm>
            <a:off x="1182688" y="698500"/>
            <a:ext cx="4646612"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8" name="Google Shape;1008;p99:notes"/>
          <p:cNvSpPr txBox="1"/>
          <p:nvPr>
            <p:ph idx="1" type="body"/>
          </p:nvPr>
        </p:nvSpPr>
        <p:spPr>
          <a:xfrm>
            <a:off x="935038" y="4416425"/>
            <a:ext cx="5140325" cy="4181475"/>
          </a:xfrm>
          <a:prstGeom prst="rect">
            <a:avLst/>
          </a:prstGeom>
          <a:noFill/>
          <a:ln>
            <a:noFill/>
          </a:ln>
        </p:spPr>
        <p:txBody>
          <a:bodyPr anchorCtr="0" anchor="ctr" bIns="46575" lIns="93150" spcFirstLastPara="1" rIns="93150" wrap="square" tIns="4657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type="title">
  <p:cSld name="TITLE">
    <p:spTree>
      <p:nvGrpSpPr>
        <p:cNvPr id="44" name="Shape 44"/>
        <p:cNvGrpSpPr/>
        <p:nvPr/>
      </p:nvGrpSpPr>
      <p:grpSpPr>
        <a:xfrm>
          <a:off x="0" y="0"/>
          <a:ext cx="0" cy="0"/>
          <a:chOff x="0" y="0"/>
          <a:chExt cx="0" cy="0"/>
        </a:xfrm>
      </p:grpSpPr>
      <p:sp>
        <p:nvSpPr>
          <p:cNvPr id="45" name="Google Shape;45;p139"/>
          <p:cNvSpPr txBox="1"/>
          <p:nvPr>
            <p:ph type="ctrTitle"/>
          </p:nvPr>
        </p:nvSpPr>
        <p:spPr>
          <a:xfrm>
            <a:off x="685800" y="685800"/>
            <a:ext cx="7772400" cy="21272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4300"/>
              <a:buFont typeface="Century Gothic"/>
              <a:buNone/>
              <a:defRPr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39"/>
          <p:cNvSpPr/>
          <p:nvPr/>
        </p:nvSpPr>
        <p:spPr>
          <a:xfrm>
            <a:off x="3584178" y="3938497"/>
            <a:ext cx="470931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rgbClr val="336699"/>
                </a:solidFill>
                <a:latin typeface="Helvetica Neue"/>
                <a:ea typeface="Helvetica Neue"/>
                <a:cs typeface="Helvetica Neue"/>
                <a:sym typeface="Helvetica Neue"/>
              </a:rPr>
              <a:t>Textbook Reference:</a:t>
            </a:r>
            <a:endParaRPr/>
          </a:p>
          <a:p>
            <a:pPr indent="0" lvl="0" marL="0" marR="0" rtl="0" algn="ctr">
              <a:spcBef>
                <a:spcPts val="900"/>
              </a:spcBef>
              <a:spcAft>
                <a:spcPts val="0"/>
              </a:spcAft>
              <a:buNone/>
            </a:pPr>
            <a:r>
              <a:rPr b="1" i="0" lang="en-US" sz="1800" u="none" cap="none" strike="noStrike">
                <a:solidFill>
                  <a:srgbClr val="336699"/>
                </a:solidFill>
                <a:latin typeface="Helvetica Neue"/>
                <a:ea typeface="Helvetica Neue"/>
                <a:cs typeface="Helvetica Neue"/>
                <a:sym typeface="Helvetica Neue"/>
              </a:rPr>
              <a:t>Operating System Concepts – 9</a:t>
            </a:r>
            <a:r>
              <a:rPr b="1" baseline="30000" i="0" lang="en-US" sz="1800" u="none" cap="none" strike="noStrike">
                <a:solidFill>
                  <a:srgbClr val="336699"/>
                </a:solidFill>
                <a:latin typeface="Helvetica Neue"/>
                <a:ea typeface="Helvetica Neue"/>
                <a:cs typeface="Helvetica Neue"/>
                <a:sym typeface="Helvetica Neue"/>
              </a:rPr>
              <a:t>th</a:t>
            </a:r>
            <a:r>
              <a:rPr b="1" i="0" lang="en-US" sz="1800" u="none" cap="none" strike="noStrike">
                <a:solidFill>
                  <a:srgbClr val="336699"/>
                </a:solidFill>
                <a:latin typeface="Helvetica Neue"/>
                <a:ea typeface="Helvetica Neue"/>
                <a:cs typeface="Helvetica Neue"/>
                <a:sym typeface="Helvetica Neue"/>
              </a:rPr>
              <a:t> Edition</a:t>
            </a:r>
            <a:endParaRPr/>
          </a:p>
          <a:p>
            <a:pPr indent="0" lvl="0" marL="0" marR="0" rtl="0" algn="ctr">
              <a:lnSpc>
                <a:spcPct val="100000"/>
              </a:lnSpc>
              <a:spcBef>
                <a:spcPts val="900"/>
              </a:spcBef>
              <a:spcAft>
                <a:spcPts val="0"/>
              </a:spcAft>
              <a:buClr>
                <a:srgbClr val="336699"/>
              </a:buClr>
              <a:buSzPts val="1800"/>
              <a:buFont typeface="Helvetica Neue"/>
              <a:buNone/>
            </a:pPr>
            <a:r>
              <a:rPr b="1" i="0" lang="en-US" sz="1800" u="none" cap="none" strike="noStrike">
                <a:solidFill>
                  <a:srgbClr val="336699"/>
                </a:solidFill>
                <a:latin typeface="Helvetica Neue"/>
                <a:ea typeface="Helvetica Neue"/>
                <a:cs typeface="Helvetica Neue"/>
                <a:sym typeface="Helvetica Neue"/>
              </a:rPr>
              <a:t>Silberschatz, Galvin and Gagne ©2013</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5" name="Shape 105"/>
        <p:cNvGrpSpPr/>
        <p:nvPr/>
      </p:nvGrpSpPr>
      <p:grpSpPr>
        <a:xfrm>
          <a:off x="0" y="0"/>
          <a:ext cx="0" cy="0"/>
          <a:chOff x="0" y="0"/>
          <a:chExt cx="0" cy="0"/>
        </a:xfrm>
      </p:grpSpPr>
      <p:sp>
        <p:nvSpPr>
          <p:cNvPr id="106" name="Google Shape;106;p148"/>
          <p:cNvSpPr txBox="1"/>
          <p:nvPr>
            <p:ph type="title"/>
          </p:nvPr>
        </p:nvSpPr>
        <p:spPr>
          <a:xfrm>
            <a:off x="1942415" y="4800600"/>
            <a:ext cx="6591985"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48"/>
          <p:cNvSpPr/>
          <p:nvPr>
            <p:ph idx="2" type="pic"/>
          </p:nvPr>
        </p:nvSpPr>
        <p:spPr>
          <a:xfrm>
            <a:off x="1942415" y="634965"/>
            <a:ext cx="6591985" cy="3854970"/>
          </a:xfrm>
          <a:prstGeom prst="rect">
            <a:avLst/>
          </a:prstGeom>
          <a:noFill/>
          <a:ln>
            <a:noFill/>
          </a:ln>
        </p:spPr>
      </p:sp>
      <p:sp>
        <p:nvSpPr>
          <p:cNvPr id="108" name="Google Shape;108;p148"/>
          <p:cNvSpPr txBox="1"/>
          <p:nvPr>
            <p:ph idx="1" type="body"/>
          </p:nvPr>
        </p:nvSpPr>
        <p:spPr>
          <a:xfrm>
            <a:off x="1942415" y="5367338"/>
            <a:ext cx="6591985"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9" name="Google Shape;109;p148"/>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48"/>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48"/>
          <p:cNvSpPr/>
          <p:nvPr/>
        </p:nvSpPr>
        <p:spPr>
          <a:xfrm flipH="1" rot="10800000">
            <a:off x="58" y="4910660"/>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8"/>
          <p:cNvSpPr txBox="1"/>
          <p:nvPr>
            <p:ph idx="12" type="sldNum"/>
          </p:nvPr>
        </p:nvSpPr>
        <p:spPr>
          <a:xfrm>
            <a:off x="511228" y="4983088"/>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13" name="Shape 113"/>
        <p:cNvGrpSpPr/>
        <p:nvPr/>
      </p:nvGrpSpPr>
      <p:grpSpPr>
        <a:xfrm>
          <a:off x="0" y="0"/>
          <a:ext cx="0" cy="0"/>
          <a:chOff x="0" y="0"/>
          <a:chExt cx="0" cy="0"/>
        </a:xfrm>
      </p:grpSpPr>
      <p:sp>
        <p:nvSpPr>
          <p:cNvPr id="114" name="Google Shape;114;p149"/>
          <p:cNvSpPr txBox="1"/>
          <p:nvPr>
            <p:ph type="title"/>
          </p:nvPr>
        </p:nvSpPr>
        <p:spPr>
          <a:xfrm>
            <a:off x="1942415" y="609600"/>
            <a:ext cx="6591985"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49"/>
          <p:cNvSpPr txBox="1"/>
          <p:nvPr>
            <p:ph idx="1" type="body"/>
          </p:nvPr>
        </p:nvSpPr>
        <p:spPr>
          <a:xfrm>
            <a:off x="1942415" y="4354046"/>
            <a:ext cx="6591985"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16" name="Google Shape;116;p149"/>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49"/>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49"/>
          <p:cNvSpPr/>
          <p:nvPr/>
        </p:nvSpPr>
        <p:spPr>
          <a:xfrm flipH="1" rot="10800000">
            <a:off x="58" y="3166527"/>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9"/>
          <p:cNvSpPr txBox="1"/>
          <p:nvPr>
            <p:ph idx="12" type="sldNum"/>
          </p:nvPr>
        </p:nvSpPr>
        <p:spPr>
          <a:xfrm>
            <a:off x="511228" y="3244140"/>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20" name="Shape 120"/>
        <p:cNvGrpSpPr/>
        <p:nvPr/>
      </p:nvGrpSpPr>
      <p:grpSpPr>
        <a:xfrm>
          <a:off x="0" y="0"/>
          <a:ext cx="0" cy="0"/>
          <a:chOff x="0" y="0"/>
          <a:chExt cx="0" cy="0"/>
        </a:xfrm>
      </p:grpSpPr>
      <p:sp>
        <p:nvSpPr>
          <p:cNvPr id="121" name="Google Shape;121;p150"/>
          <p:cNvSpPr txBox="1"/>
          <p:nvPr>
            <p:ph type="title"/>
          </p:nvPr>
        </p:nvSpPr>
        <p:spPr>
          <a:xfrm>
            <a:off x="2188123" y="609600"/>
            <a:ext cx="6109587"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50"/>
          <p:cNvSpPr txBox="1"/>
          <p:nvPr>
            <p:ph idx="1" type="body"/>
          </p:nvPr>
        </p:nvSpPr>
        <p:spPr>
          <a:xfrm>
            <a:off x="2415972" y="3505200"/>
            <a:ext cx="5653888"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3" name="Google Shape;123;p150"/>
          <p:cNvSpPr txBox="1"/>
          <p:nvPr>
            <p:ph idx="2" type="body"/>
          </p:nvPr>
        </p:nvSpPr>
        <p:spPr>
          <a:xfrm>
            <a:off x="1942415" y="4354046"/>
            <a:ext cx="6591985"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24" name="Google Shape;124;p150"/>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50"/>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50"/>
          <p:cNvSpPr/>
          <p:nvPr/>
        </p:nvSpPr>
        <p:spPr>
          <a:xfrm flipH="1" rot="10800000">
            <a:off x="58" y="3166527"/>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50"/>
          <p:cNvSpPr txBox="1"/>
          <p:nvPr>
            <p:ph idx="12" type="sldNum"/>
          </p:nvPr>
        </p:nvSpPr>
        <p:spPr>
          <a:xfrm>
            <a:off x="511228" y="3244140"/>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8" name="Google Shape;128;p150"/>
          <p:cNvSpPr txBox="1"/>
          <p:nvPr/>
        </p:nvSpPr>
        <p:spPr>
          <a:xfrm>
            <a:off x="1808316" y="648005"/>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29" name="Google Shape;129;p150"/>
          <p:cNvSpPr txBox="1"/>
          <p:nvPr/>
        </p:nvSpPr>
        <p:spPr>
          <a:xfrm>
            <a:off x="8169533" y="2905306"/>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30" name="Shape 130"/>
        <p:cNvGrpSpPr/>
        <p:nvPr/>
      </p:nvGrpSpPr>
      <p:grpSpPr>
        <a:xfrm>
          <a:off x="0" y="0"/>
          <a:ext cx="0" cy="0"/>
          <a:chOff x="0" y="0"/>
          <a:chExt cx="0" cy="0"/>
        </a:xfrm>
      </p:grpSpPr>
      <p:sp>
        <p:nvSpPr>
          <p:cNvPr id="131" name="Google Shape;131;p151"/>
          <p:cNvSpPr txBox="1"/>
          <p:nvPr>
            <p:ph type="title"/>
          </p:nvPr>
        </p:nvSpPr>
        <p:spPr>
          <a:xfrm>
            <a:off x="1942415" y="2438401"/>
            <a:ext cx="6591985"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51"/>
          <p:cNvSpPr txBox="1"/>
          <p:nvPr>
            <p:ph idx="1" type="body"/>
          </p:nvPr>
        </p:nvSpPr>
        <p:spPr>
          <a:xfrm>
            <a:off x="1942415" y="5181600"/>
            <a:ext cx="6591985"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3" name="Google Shape;133;p151"/>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51"/>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51"/>
          <p:cNvSpPr/>
          <p:nvPr/>
        </p:nvSpPr>
        <p:spPr>
          <a:xfrm flipH="1" rot="10800000">
            <a:off x="58" y="4910660"/>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51"/>
          <p:cNvSpPr txBox="1"/>
          <p:nvPr>
            <p:ph idx="12" type="sldNum"/>
          </p:nvPr>
        </p:nvSpPr>
        <p:spPr>
          <a:xfrm>
            <a:off x="511228" y="4983088"/>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37" name="Shape 137"/>
        <p:cNvGrpSpPr/>
        <p:nvPr/>
      </p:nvGrpSpPr>
      <p:grpSpPr>
        <a:xfrm>
          <a:off x="0" y="0"/>
          <a:ext cx="0" cy="0"/>
          <a:chOff x="0" y="0"/>
          <a:chExt cx="0" cy="0"/>
        </a:xfrm>
      </p:grpSpPr>
      <p:sp>
        <p:nvSpPr>
          <p:cNvPr id="138" name="Google Shape;138;p152"/>
          <p:cNvSpPr txBox="1"/>
          <p:nvPr>
            <p:ph type="title"/>
          </p:nvPr>
        </p:nvSpPr>
        <p:spPr>
          <a:xfrm>
            <a:off x="2188123" y="609600"/>
            <a:ext cx="6109587"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52"/>
          <p:cNvSpPr txBox="1"/>
          <p:nvPr>
            <p:ph idx="1" type="body"/>
          </p:nvPr>
        </p:nvSpPr>
        <p:spPr>
          <a:xfrm>
            <a:off x="1942415" y="4343400"/>
            <a:ext cx="6688292"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0" name="Google Shape;140;p152"/>
          <p:cNvSpPr txBox="1"/>
          <p:nvPr>
            <p:ph idx="2" type="body"/>
          </p:nvPr>
        </p:nvSpPr>
        <p:spPr>
          <a:xfrm>
            <a:off x="1942415" y="5181600"/>
            <a:ext cx="6688292"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1" name="Google Shape;141;p152"/>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52"/>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52"/>
          <p:cNvSpPr/>
          <p:nvPr/>
        </p:nvSpPr>
        <p:spPr>
          <a:xfrm flipH="1" rot="10800000">
            <a:off x="58" y="4910660"/>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52"/>
          <p:cNvSpPr txBox="1"/>
          <p:nvPr>
            <p:ph idx="12" type="sldNum"/>
          </p:nvPr>
        </p:nvSpPr>
        <p:spPr>
          <a:xfrm>
            <a:off x="511228" y="4983088"/>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5" name="Google Shape;145;p152"/>
          <p:cNvSpPr txBox="1"/>
          <p:nvPr/>
        </p:nvSpPr>
        <p:spPr>
          <a:xfrm>
            <a:off x="1808316" y="648005"/>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46" name="Google Shape;146;p152"/>
          <p:cNvSpPr txBox="1"/>
          <p:nvPr/>
        </p:nvSpPr>
        <p:spPr>
          <a:xfrm>
            <a:off x="8169533" y="2905306"/>
            <a:ext cx="457319"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47" name="Shape 147"/>
        <p:cNvGrpSpPr/>
        <p:nvPr/>
      </p:nvGrpSpPr>
      <p:grpSpPr>
        <a:xfrm>
          <a:off x="0" y="0"/>
          <a:ext cx="0" cy="0"/>
          <a:chOff x="0" y="0"/>
          <a:chExt cx="0" cy="0"/>
        </a:xfrm>
      </p:grpSpPr>
      <p:sp>
        <p:nvSpPr>
          <p:cNvPr id="148" name="Google Shape;148;p153"/>
          <p:cNvSpPr txBox="1"/>
          <p:nvPr>
            <p:ph type="title"/>
          </p:nvPr>
        </p:nvSpPr>
        <p:spPr>
          <a:xfrm>
            <a:off x="1942416" y="627407"/>
            <a:ext cx="6591984"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153"/>
          <p:cNvSpPr txBox="1"/>
          <p:nvPr>
            <p:ph idx="1" type="body"/>
          </p:nvPr>
        </p:nvSpPr>
        <p:spPr>
          <a:xfrm>
            <a:off x="1942415" y="4343400"/>
            <a:ext cx="6591985"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0" name="Google Shape;150;p153"/>
          <p:cNvSpPr txBox="1"/>
          <p:nvPr>
            <p:ph idx="2" type="body"/>
          </p:nvPr>
        </p:nvSpPr>
        <p:spPr>
          <a:xfrm>
            <a:off x="1942415" y="5181600"/>
            <a:ext cx="6591985"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1" name="Google Shape;151;p153"/>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153"/>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153"/>
          <p:cNvSpPr/>
          <p:nvPr/>
        </p:nvSpPr>
        <p:spPr>
          <a:xfrm flipH="1" rot="10800000">
            <a:off x="58" y="4910660"/>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53"/>
          <p:cNvSpPr txBox="1"/>
          <p:nvPr>
            <p:ph idx="12" type="sldNum"/>
          </p:nvPr>
        </p:nvSpPr>
        <p:spPr>
          <a:xfrm>
            <a:off x="511228" y="4983088"/>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5" name="Shape 155"/>
        <p:cNvGrpSpPr/>
        <p:nvPr/>
      </p:nvGrpSpPr>
      <p:grpSpPr>
        <a:xfrm>
          <a:off x="0" y="0"/>
          <a:ext cx="0" cy="0"/>
          <a:chOff x="0" y="0"/>
          <a:chExt cx="0" cy="0"/>
        </a:xfrm>
      </p:grpSpPr>
      <p:sp>
        <p:nvSpPr>
          <p:cNvPr id="156" name="Google Shape;156;p154"/>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154"/>
          <p:cNvSpPr txBox="1"/>
          <p:nvPr>
            <p:ph idx="1" type="body"/>
          </p:nvPr>
        </p:nvSpPr>
        <p:spPr>
          <a:xfrm rot="5400000">
            <a:off x="3295307" y="780707"/>
            <a:ext cx="3886200" cy="6591985"/>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8" name="Google Shape;158;p154"/>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154"/>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154"/>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4"/>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2" name="Shape 162"/>
        <p:cNvGrpSpPr/>
        <p:nvPr/>
      </p:nvGrpSpPr>
      <p:grpSpPr>
        <a:xfrm>
          <a:off x="0" y="0"/>
          <a:ext cx="0" cy="0"/>
          <a:chOff x="0" y="0"/>
          <a:chExt cx="0" cy="0"/>
        </a:xfrm>
      </p:grpSpPr>
      <p:sp>
        <p:nvSpPr>
          <p:cNvPr id="163" name="Google Shape;163;p155"/>
          <p:cNvSpPr txBox="1"/>
          <p:nvPr>
            <p:ph type="title"/>
          </p:nvPr>
        </p:nvSpPr>
        <p:spPr>
          <a:xfrm rot="5400000">
            <a:off x="5064693" y="2441248"/>
            <a:ext cx="5283817" cy="165613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55"/>
          <p:cNvSpPr txBox="1"/>
          <p:nvPr>
            <p:ph idx="1" type="body"/>
          </p:nvPr>
        </p:nvSpPr>
        <p:spPr>
          <a:xfrm rot="5400000">
            <a:off x="1658681" y="911140"/>
            <a:ext cx="5283817" cy="4716348"/>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65" name="Google Shape;165;p155"/>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155"/>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155"/>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5"/>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 name="Shape 47"/>
        <p:cNvGrpSpPr/>
        <p:nvPr/>
      </p:nvGrpSpPr>
      <p:grpSpPr>
        <a:xfrm>
          <a:off x="0" y="0"/>
          <a:ext cx="0" cy="0"/>
          <a:chOff x="0" y="0"/>
          <a:chExt cx="0" cy="0"/>
        </a:xfrm>
      </p:grpSpPr>
      <p:sp>
        <p:nvSpPr>
          <p:cNvPr id="48" name="Google Shape;48;p140"/>
          <p:cNvSpPr txBox="1"/>
          <p:nvPr>
            <p:ph type="title"/>
          </p:nvPr>
        </p:nvSpPr>
        <p:spPr>
          <a:xfrm>
            <a:off x="1945201" y="624110"/>
            <a:ext cx="6589199"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40"/>
          <p:cNvSpPr txBox="1"/>
          <p:nvPr>
            <p:ph idx="1" type="body"/>
          </p:nvPr>
        </p:nvSpPr>
        <p:spPr>
          <a:xfrm>
            <a:off x="1942415" y="2133600"/>
            <a:ext cx="6591985"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0" name="Google Shape;50;p140"/>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40"/>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0"/>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40"/>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4" name="Shape 54"/>
        <p:cNvGrpSpPr/>
        <p:nvPr/>
      </p:nvGrpSpPr>
      <p:grpSpPr>
        <a:xfrm>
          <a:off x="0" y="0"/>
          <a:ext cx="0" cy="0"/>
          <a:chOff x="0" y="0"/>
          <a:chExt cx="0" cy="0"/>
        </a:xfrm>
      </p:grpSpPr>
      <p:sp>
        <p:nvSpPr>
          <p:cNvPr id="55" name="Google Shape;55;p141"/>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41"/>
          <p:cNvSpPr txBox="1"/>
          <p:nvPr>
            <p:ph idx="1" type="body"/>
          </p:nvPr>
        </p:nvSpPr>
        <p:spPr>
          <a:xfrm>
            <a:off x="1942416" y="2136706"/>
            <a:ext cx="3197531" cy="3767397"/>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7" name="Google Shape;57;p141"/>
          <p:cNvSpPr txBox="1"/>
          <p:nvPr>
            <p:ph idx="2" type="body"/>
          </p:nvPr>
        </p:nvSpPr>
        <p:spPr>
          <a:xfrm>
            <a:off x="5337307" y="2136706"/>
            <a:ext cx="3197093" cy="3767397"/>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8" name="Google Shape;58;p141"/>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41"/>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1"/>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1"/>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142"/>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42"/>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42"/>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42"/>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2"/>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8" name="Shape 68"/>
        <p:cNvGrpSpPr/>
        <p:nvPr/>
      </p:nvGrpSpPr>
      <p:grpSpPr>
        <a:xfrm>
          <a:off x="0" y="0"/>
          <a:ext cx="0" cy="0"/>
          <a:chOff x="0" y="0"/>
          <a:chExt cx="0" cy="0"/>
        </a:xfrm>
      </p:grpSpPr>
      <p:sp>
        <p:nvSpPr>
          <p:cNvPr id="69" name="Google Shape;69;p143"/>
          <p:cNvSpPr txBox="1"/>
          <p:nvPr>
            <p:ph type="ctrTitle"/>
          </p:nvPr>
        </p:nvSpPr>
        <p:spPr>
          <a:xfrm>
            <a:off x="1942416" y="2514601"/>
            <a:ext cx="6600451"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43"/>
          <p:cNvSpPr txBox="1"/>
          <p:nvPr>
            <p:ph idx="1" type="subTitle"/>
          </p:nvPr>
        </p:nvSpPr>
        <p:spPr>
          <a:xfrm>
            <a:off x="1942416" y="4777380"/>
            <a:ext cx="6600451"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71" name="Google Shape;71;p143"/>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43"/>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43"/>
          <p:cNvSpPr/>
          <p:nvPr/>
        </p:nvSpPr>
        <p:spPr>
          <a:xfrm>
            <a:off x="-31719" y="4321158"/>
            <a:ext cx="1395473" cy="781781"/>
          </a:xfrm>
          <a:custGeom>
            <a:rect b="b" l="l" r="r" t="t"/>
            <a:pathLst>
              <a:path extrusionOk="0" h="10000" w="8042">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3"/>
          <p:cNvSpPr txBox="1"/>
          <p:nvPr>
            <p:ph idx="12" type="sldNum"/>
          </p:nvPr>
        </p:nvSpPr>
        <p:spPr>
          <a:xfrm>
            <a:off x="423334" y="4529541"/>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p144"/>
          <p:cNvSpPr txBox="1"/>
          <p:nvPr>
            <p:ph type="title"/>
          </p:nvPr>
        </p:nvSpPr>
        <p:spPr>
          <a:xfrm>
            <a:off x="1942415" y="2074562"/>
            <a:ext cx="6591985"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44"/>
          <p:cNvSpPr txBox="1"/>
          <p:nvPr>
            <p:ph idx="1" type="body"/>
          </p:nvPr>
        </p:nvSpPr>
        <p:spPr>
          <a:xfrm>
            <a:off x="1942415" y="3581400"/>
            <a:ext cx="6591985"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78" name="Google Shape;78;p144"/>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44"/>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44"/>
          <p:cNvSpPr/>
          <p:nvPr/>
        </p:nvSpPr>
        <p:spPr>
          <a:xfrm flipH="1" rot="10800000">
            <a:off x="58" y="3166527"/>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4"/>
          <p:cNvSpPr txBox="1"/>
          <p:nvPr>
            <p:ph idx="12" type="sldNum"/>
          </p:nvPr>
        </p:nvSpPr>
        <p:spPr>
          <a:xfrm>
            <a:off x="511228" y="3244140"/>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2" name="Shape 82"/>
        <p:cNvGrpSpPr/>
        <p:nvPr/>
      </p:nvGrpSpPr>
      <p:grpSpPr>
        <a:xfrm>
          <a:off x="0" y="0"/>
          <a:ext cx="0" cy="0"/>
          <a:chOff x="0" y="0"/>
          <a:chExt cx="0" cy="0"/>
        </a:xfrm>
      </p:grpSpPr>
      <p:sp>
        <p:nvSpPr>
          <p:cNvPr id="83" name="Google Shape;83;p145"/>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45"/>
          <p:cNvSpPr txBox="1"/>
          <p:nvPr>
            <p:ph idx="1" type="body"/>
          </p:nvPr>
        </p:nvSpPr>
        <p:spPr>
          <a:xfrm>
            <a:off x="2265352" y="2226626"/>
            <a:ext cx="2874596"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85" name="Google Shape;85;p145"/>
          <p:cNvSpPr txBox="1"/>
          <p:nvPr>
            <p:ph idx="2" type="body"/>
          </p:nvPr>
        </p:nvSpPr>
        <p:spPr>
          <a:xfrm>
            <a:off x="1942415" y="2802888"/>
            <a:ext cx="3197532" cy="3105703"/>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86" name="Google Shape;86;p145"/>
          <p:cNvSpPr txBox="1"/>
          <p:nvPr>
            <p:ph idx="3" type="body"/>
          </p:nvPr>
        </p:nvSpPr>
        <p:spPr>
          <a:xfrm>
            <a:off x="5656154" y="2223398"/>
            <a:ext cx="28732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87" name="Google Shape;87;p145"/>
          <p:cNvSpPr txBox="1"/>
          <p:nvPr>
            <p:ph idx="4" type="body"/>
          </p:nvPr>
        </p:nvSpPr>
        <p:spPr>
          <a:xfrm>
            <a:off x="5333715" y="2799660"/>
            <a:ext cx="3195680" cy="3105703"/>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88" name="Google Shape;88;p145"/>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45"/>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45"/>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5"/>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2" name="Shape 92"/>
        <p:cNvGrpSpPr/>
        <p:nvPr/>
      </p:nvGrpSpPr>
      <p:grpSpPr>
        <a:xfrm>
          <a:off x="0" y="0"/>
          <a:ext cx="0" cy="0"/>
          <a:chOff x="0" y="0"/>
          <a:chExt cx="0" cy="0"/>
        </a:xfrm>
      </p:grpSpPr>
      <p:sp>
        <p:nvSpPr>
          <p:cNvPr id="93" name="Google Shape;93;p146"/>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46"/>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46"/>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6"/>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7" name="Shape 97"/>
        <p:cNvGrpSpPr/>
        <p:nvPr/>
      </p:nvGrpSpPr>
      <p:grpSpPr>
        <a:xfrm>
          <a:off x="0" y="0"/>
          <a:ext cx="0" cy="0"/>
          <a:chOff x="0" y="0"/>
          <a:chExt cx="0" cy="0"/>
        </a:xfrm>
      </p:grpSpPr>
      <p:sp>
        <p:nvSpPr>
          <p:cNvPr id="98" name="Google Shape;98;p147"/>
          <p:cNvSpPr txBox="1"/>
          <p:nvPr>
            <p:ph type="title"/>
          </p:nvPr>
        </p:nvSpPr>
        <p:spPr>
          <a:xfrm>
            <a:off x="1942415" y="446088"/>
            <a:ext cx="2629584"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47"/>
          <p:cNvSpPr txBox="1"/>
          <p:nvPr>
            <p:ph idx="1" type="body"/>
          </p:nvPr>
        </p:nvSpPr>
        <p:spPr>
          <a:xfrm>
            <a:off x="4743494" y="446089"/>
            <a:ext cx="3790906"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00" name="Google Shape;100;p147"/>
          <p:cNvSpPr txBox="1"/>
          <p:nvPr>
            <p:ph idx="2" type="body"/>
          </p:nvPr>
        </p:nvSpPr>
        <p:spPr>
          <a:xfrm>
            <a:off x="1942415" y="1598613"/>
            <a:ext cx="2629584"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1" name="Google Shape;101;p147"/>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47"/>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47"/>
          <p:cNvSpPr/>
          <p:nvPr/>
        </p:nvSpPr>
        <p:spPr>
          <a:xfrm flipH="1" rot="10800000">
            <a:off x="58" y="711194"/>
            <a:ext cx="1358356" cy="508005"/>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7"/>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DE6C3"/>
            </a:gs>
          </a:gsLst>
          <a:path path="circle">
            <a:fillToRect b="100%" r="100%"/>
          </a:path>
          <a:tileRect l="-100%" t="-100%"/>
        </a:gradFill>
      </p:bgPr>
    </p:bg>
    <p:spTree>
      <p:nvGrpSpPr>
        <p:cNvPr id="9" name="Shape 9"/>
        <p:cNvGrpSpPr/>
        <p:nvPr/>
      </p:nvGrpSpPr>
      <p:grpSpPr>
        <a:xfrm>
          <a:off x="0" y="0"/>
          <a:ext cx="0" cy="0"/>
          <a:chOff x="0" y="0"/>
          <a:chExt cx="0" cy="0"/>
        </a:xfrm>
      </p:grpSpPr>
      <p:grpSp>
        <p:nvGrpSpPr>
          <p:cNvPr id="10" name="Google Shape;10;p138"/>
          <p:cNvGrpSpPr/>
          <p:nvPr/>
        </p:nvGrpSpPr>
        <p:grpSpPr>
          <a:xfrm>
            <a:off x="1" y="228600"/>
            <a:ext cx="1981200" cy="6638628"/>
            <a:chOff x="2487613" y="285750"/>
            <a:chExt cx="2428875" cy="5654676"/>
          </a:xfrm>
        </p:grpSpPr>
        <p:sp>
          <p:nvSpPr>
            <p:cNvPr id="11" name="Google Shape;11;p138"/>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38"/>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38"/>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38"/>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38"/>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38"/>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38"/>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38"/>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38"/>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38"/>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38"/>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38"/>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138"/>
          <p:cNvGrpSpPr/>
          <p:nvPr/>
        </p:nvGrpSpPr>
        <p:grpSpPr>
          <a:xfrm>
            <a:off x="20421" y="285"/>
            <a:ext cx="1952272" cy="6852968"/>
            <a:chOff x="6627813" y="195717"/>
            <a:chExt cx="1952625" cy="5678034"/>
          </a:xfrm>
        </p:grpSpPr>
        <p:sp>
          <p:nvSpPr>
            <p:cNvPr id="24" name="Google Shape;24;p138"/>
            <p:cNvSpPr/>
            <p:nvPr/>
          </p:nvSpPr>
          <p:spPr>
            <a:xfrm>
              <a:off x="6627813" y="195717"/>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38"/>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38"/>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38"/>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38"/>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38"/>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38"/>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38"/>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38"/>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38"/>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38"/>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38"/>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138"/>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38"/>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8" name="Google Shape;38;p138"/>
          <p:cNvSpPr txBox="1"/>
          <p:nvPr>
            <p:ph idx="1" type="body"/>
          </p:nvPr>
        </p:nvSpPr>
        <p:spPr>
          <a:xfrm>
            <a:off x="1942415" y="2133600"/>
            <a:ext cx="6591985"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9" name="Google Shape;39;p138"/>
          <p:cNvSpPr txBox="1"/>
          <p:nvPr>
            <p:ph idx="10" type="dt"/>
          </p:nvPr>
        </p:nvSpPr>
        <p:spPr>
          <a:xfrm>
            <a:off x="7772400" y="6135089"/>
            <a:ext cx="766380" cy="370171"/>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0" name="Google Shape;40;p138"/>
          <p:cNvSpPr txBox="1"/>
          <p:nvPr>
            <p:ph idx="11" type="ftr"/>
          </p:nvPr>
        </p:nvSpPr>
        <p:spPr>
          <a:xfrm>
            <a:off x="1942415" y="6135809"/>
            <a:ext cx="571648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1" name="Google Shape;41;p138"/>
          <p:cNvSpPr txBox="1"/>
          <p:nvPr>
            <p:ph idx="12" type="sldNum"/>
          </p:nvPr>
        </p:nvSpPr>
        <p:spPr>
          <a:xfrm>
            <a:off x="511228" y="787783"/>
            <a:ext cx="58497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138"/>
          <p:cNvSpPr txBox="1"/>
          <p:nvPr/>
        </p:nvSpPr>
        <p:spPr>
          <a:xfrm>
            <a:off x="0" y="6619717"/>
            <a:ext cx="285687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u="none" cap="none" strike="noStrike">
                <a:solidFill>
                  <a:srgbClr val="006699"/>
                </a:solidFill>
                <a:latin typeface="Helvetica Neue"/>
                <a:ea typeface="Helvetica Neue"/>
                <a:cs typeface="Helvetica Neue"/>
                <a:sym typeface="Helvetica Neue"/>
              </a:rPr>
              <a:t>Dept. of Computer Science and Engineering</a:t>
            </a:r>
            <a:endParaRPr/>
          </a:p>
        </p:txBody>
      </p:sp>
      <p:pic>
        <p:nvPicPr>
          <p:cNvPr id="43" name="Google Shape;43;p138"/>
          <p:cNvPicPr preferRelativeResize="0"/>
          <p:nvPr/>
        </p:nvPicPr>
        <p:blipFill rotWithShape="1">
          <a:blip r:embed="rId1">
            <a:alphaModFix/>
          </a:blip>
          <a:srcRect b="31662" l="0" r="0" t="30590"/>
          <a:stretch/>
        </p:blipFill>
        <p:spPr>
          <a:xfrm>
            <a:off x="8040182" y="6490018"/>
            <a:ext cx="995868" cy="37592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30.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2.xml"/><Relationship Id="rId3" Type="http://schemas.openxmlformats.org/officeDocument/2006/relationships/image" Target="../media/image21.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3.xml"/><Relationship Id="rId3" Type="http://schemas.openxmlformats.org/officeDocument/2006/relationships/image" Target="../media/image13.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2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4.xml"/><Relationship Id="rId3" Type="http://schemas.openxmlformats.org/officeDocument/2006/relationships/image" Target="../media/image29.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7.xml"/><Relationship Id="rId3" Type="http://schemas.openxmlformats.org/officeDocument/2006/relationships/image" Target="../media/image18.jp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8.xml"/><Relationship Id="rId3" Type="http://schemas.openxmlformats.org/officeDocument/2006/relationships/image" Target="../media/image26.jp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9.xml"/><Relationship Id="rId3"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2.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17.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image" Target="../media/image15.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 Id="rId3" Type="http://schemas.openxmlformats.org/officeDocument/2006/relationships/image" Target="../media/image24.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19.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1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20.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25.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
          <p:cNvSpPr txBox="1"/>
          <p:nvPr>
            <p:ph type="ctrTitle"/>
          </p:nvPr>
        </p:nvSpPr>
        <p:spPr>
          <a:xfrm>
            <a:off x="489098" y="782638"/>
            <a:ext cx="7969102" cy="21272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4300"/>
              <a:buFont typeface="Century Gothic"/>
              <a:buNone/>
            </a:pPr>
            <a:r>
              <a:rPr lang="en-US"/>
              <a:t>Unit-III: </a:t>
            </a:r>
            <a:br>
              <a:rPr lang="en-US"/>
            </a:br>
            <a:r>
              <a:rPr lang="en-US"/>
              <a:t>Threads, Process Synchronization &amp; Deadlocks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0"/>
          <p:cNvSpPr txBox="1"/>
          <p:nvPr>
            <p:ph type="title"/>
          </p:nvPr>
        </p:nvSpPr>
        <p:spPr>
          <a:xfrm>
            <a:off x="1491343" y="689425"/>
            <a:ext cx="7195457" cy="567876"/>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Benefits of Threads</a:t>
            </a:r>
            <a:endParaRPr/>
          </a:p>
        </p:txBody>
      </p:sp>
      <p:sp>
        <p:nvSpPr>
          <p:cNvPr id="260" name="Google Shape;260;p10"/>
          <p:cNvSpPr txBox="1"/>
          <p:nvPr>
            <p:ph idx="1" type="body"/>
          </p:nvPr>
        </p:nvSpPr>
        <p:spPr>
          <a:xfrm>
            <a:off x="457200" y="1567543"/>
            <a:ext cx="8229600" cy="4126819"/>
          </a:xfrm>
          <a:prstGeom prst="rect">
            <a:avLst/>
          </a:prstGeom>
          <a:noFill/>
          <a:ln>
            <a:noFill/>
          </a:ln>
        </p:spPr>
        <p:txBody>
          <a:bodyPr anchorCtr="0" anchor="t" bIns="45700" lIns="91425" spcFirstLastPara="1" rIns="91425" wrap="square" tIns="45700">
            <a:normAutofit lnSpcReduction="10000"/>
          </a:bodyPr>
          <a:lstStyle/>
          <a:p>
            <a:pPr indent="-342900" lvl="0" marL="342900" rtl="0" algn="just">
              <a:spcBef>
                <a:spcPts val="0"/>
              </a:spcBef>
              <a:spcAft>
                <a:spcPts val="0"/>
              </a:spcAft>
              <a:buSzPts val="2000"/>
              <a:buChar char="🠶"/>
            </a:pPr>
            <a:r>
              <a:rPr lang="en-US" sz="2000">
                <a:solidFill>
                  <a:schemeClr val="dk1"/>
                </a:solidFill>
                <a:latin typeface="Times New Roman"/>
                <a:ea typeface="Times New Roman"/>
                <a:cs typeface="Times New Roman"/>
                <a:sym typeface="Times New Roman"/>
              </a:rPr>
              <a:t>Takes less time to create a new thread than a process</a:t>
            </a:r>
            <a:endParaRPr/>
          </a:p>
          <a:p>
            <a:pPr indent="-342900" lvl="0" marL="342900" rtl="0" algn="just">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Less time to terminate a thread than a process</a:t>
            </a:r>
            <a:endParaRPr/>
          </a:p>
          <a:p>
            <a:pPr indent="-342900" lvl="0" marL="342900" rtl="0" algn="just">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Switching between two threads takes less time than switching between processes.</a:t>
            </a:r>
            <a:endParaRPr/>
          </a:p>
          <a:p>
            <a:pPr indent="-342900" lvl="0" marL="342900" rtl="0" algn="just">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Threads enhance efficiency in communication between programs. </a:t>
            </a:r>
            <a:endParaRPr/>
          </a:p>
          <a:p>
            <a:pPr indent="-342900" lvl="0" marL="342900" rtl="0" algn="just">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In an OS that supports threads, scheduling and dispatching is done on a thread basis </a:t>
            </a:r>
            <a:endParaRPr sz="2000">
              <a:solidFill>
                <a:schemeClr val="dk1"/>
              </a:solidFill>
              <a:latin typeface="Times New Roman"/>
              <a:ea typeface="Times New Roman"/>
              <a:cs typeface="Times New Roman"/>
              <a:sym typeface="Times New Roman"/>
            </a:endParaRPr>
          </a:p>
          <a:p>
            <a:pPr indent="-342900" lvl="0" marL="342900" rtl="0" algn="just">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Most of the state information dealing with execution is maintained in thread-level data structures </a:t>
            </a:r>
            <a:endParaRPr sz="2000">
              <a:solidFill>
                <a:schemeClr val="dk1"/>
              </a:solidFill>
              <a:latin typeface="Times New Roman"/>
              <a:ea typeface="Times New Roman"/>
              <a:cs typeface="Times New Roman"/>
              <a:sym typeface="Times New Roman"/>
            </a:endParaRPr>
          </a:p>
          <a:p>
            <a:pPr indent="-285750" lvl="1" marL="742950" rtl="0" algn="just">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Suspending a process involves suspending all threads of the process.</a:t>
            </a:r>
            <a:endParaRPr sz="2000">
              <a:solidFill>
                <a:schemeClr val="dk1"/>
              </a:solidFill>
              <a:latin typeface="Times New Roman"/>
              <a:ea typeface="Times New Roman"/>
              <a:cs typeface="Times New Roman"/>
              <a:sym typeface="Times New Roman"/>
            </a:endParaRPr>
          </a:p>
          <a:p>
            <a:pPr indent="-285750" lvl="1" marL="742950" rtl="0" algn="just">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Termination of a process terminates all threads within the process.</a:t>
            </a:r>
            <a:endParaRPr sz="2000">
              <a:solidFill>
                <a:schemeClr val="dk1"/>
              </a:solidFill>
              <a:latin typeface="Times New Roman"/>
              <a:ea typeface="Times New Roman"/>
              <a:cs typeface="Times New Roman"/>
              <a:sym typeface="Times New Roman"/>
            </a:endParaRPr>
          </a:p>
          <a:p>
            <a:pPr indent="-228600" lvl="0" marL="342900" rtl="0" algn="just">
              <a:spcBef>
                <a:spcPts val="1000"/>
              </a:spcBef>
              <a:spcAft>
                <a:spcPts val="0"/>
              </a:spcAft>
              <a:buSzPts val="1800"/>
              <a:buNone/>
            </a:pPr>
            <a:r>
              <a:t/>
            </a:r>
            <a:endParaRPr>
              <a:solidFill>
                <a:schemeClr val="dk1"/>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p100"/>
          <p:cNvSpPr txBox="1"/>
          <p:nvPr>
            <p:ph type="title"/>
          </p:nvPr>
        </p:nvSpPr>
        <p:spPr>
          <a:xfrm>
            <a:off x="1128713" y="182563"/>
            <a:ext cx="78105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Resource-Allocation Graph (Cont.)</a:t>
            </a:r>
            <a:endParaRPr/>
          </a:p>
        </p:txBody>
      </p:sp>
      <p:sp>
        <p:nvSpPr>
          <p:cNvPr id="1019" name="Google Shape;1019;p100"/>
          <p:cNvSpPr txBox="1"/>
          <p:nvPr>
            <p:ph idx="1" type="body"/>
          </p:nvPr>
        </p:nvSpPr>
        <p:spPr>
          <a:xfrm>
            <a:off x="885825" y="1138238"/>
            <a:ext cx="7343775"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Process</a:t>
            </a:r>
            <a:br>
              <a:rPr lang="en-US"/>
            </a:br>
            <a:br>
              <a:rPr lang="en-US"/>
            </a:br>
            <a:br>
              <a:rPr lang="en-US"/>
            </a:br>
            <a:endParaRPr/>
          </a:p>
          <a:p>
            <a:pPr indent="-342900" lvl="0" marL="342900" rtl="0" algn="l">
              <a:spcBef>
                <a:spcPts val="1000"/>
              </a:spcBef>
              <a:spcAft>
                <a:spcPts val="0"/>
              </a:spcAft>
              <a:buSzPts val="1800"/>
              <a:buChar char="🠶"/>
            </a:pPr>
            <a:r>
              <a:rPr lang="en-US"/>
              <a:t>Resource Type with 4 instances</a:t>
            </a:r>
            <a:endParaRPr/>
          </a:p>
          <a:p>
            <a:pPr indent="-342900" lvl="0" marL="342900" rtl="0" algn="l">
              <a:spcBef>
                <a:spcPts val="1000"/>
              </a:spcBef>
              <a:spcAft>
                <a:spcPts val="0"/>
              </a:spcAft>
              <a:buSzPts val="1800"/>
              <a:buFont typeface="Arial"/>
              <a:buNone/>
            </a:pPr>
            <a:r>
              <a:t/>
            </a:r>
            <a:endParaRPr/>
          </a:p>
          <a:p>
            <a:pPr indent="-228600" lvl="0" marL="342900" rtl="0" algn="l">
              <a:spcBef>
                <a:spcPts val="1000"/>
              </a:spcBef>
              <a:spcAft>
                <a:spcPts val="0"/>
              </a:spcAft>
              <a:buSzPts val="1800"/>
              <a:buNone/>
            </a:pPr>
            <a:r>
              <a:t/>
            </a:r>
            <a:endParaRPr/>
          </a:p>
          <a:p>
            <a:pPr indent="-342900" lvl="0" marL="342900" rtl="0" algn="l">
              <a:spcBef>
                <a:spcPts val="1000"/>
              </a:spcBef>
              <a:spcAft>
                <a:spcPts val="0"/>
              </a:spcAft>
              <a:buSzPts val="1800"/>
              <a:buChar char="🠶"/>
            </a:pPr>
            <a:r>
              <a:rPr i="1" lang="en-US"/>
              <a:t>P</a:t>
            </a:r>
            <a:r>
              <a:rPr baseline="-25000" i="1" lang="en-US"/>
              <a:t>i</a:t>
            </a:r>
            <a:r>
              <a:rPr i="1" lang="en-US"/>
              <a:t> </a:t>
            </a:r>
            <a:r>
              <a:rPr lang="en-US"/>
              <a:t>requests instance of </a:t>
            </a:r>
            <a:r>
              <a:rPr i="1" lang="en-US"/>
              <a:t>R</a:t>
            </a:r>
            <a:r>
              <a:rPr baseline="-25000" i="1" lang="en-US"/>
              <a:t>j</a:t>
            </a:r>
            <a:endParaRPr/>
          </a:p>
          <a:p>
            <a:pPr indent="-228600" lvl="0" marL="342900" rtl="0" algn="l">
              <a:spcBef>
                <a:spcPts val="1000"/>
              </a:spcBef>
              <a:spcAft>
                <a:spcPts val="0"/>
              </a:spcAft>
              <a:buSzPts val="1800"/>
              <a:buNone/>
            </a:pPr>
            <a:r>
              <a:t/>
            </a:r>
            <a:endParaRPr/>
          </a:p>
          <a:p>
            <a:pPr indent="-342900" lvl="0" marL="342900" rtl="0" algn="l">
              <a:spcBef>
                <a:spcPts val="1000"/>
              </a:spcBef>
              <a:spcAft>
                <a:spcPts val="0"/>
              </a:spcAft>
              <a:buSzPts val="1800"/>
              <a:buFont typeface="Arial"/>
              <a:buNone/>
            </a:pPr>
            <a:r>
              <a:t/>
            </a:r>
            <a:endParaRPr/>
          </a:p>
          <a:p>
            <a:pPr indent="-342900" lvl="0" marL="342900" rtl="0" algn="l">
              <a:spcBef>
                <a:spcPts val="1000"/>
              </a:spcBef>
              <a:spcAft>
                <a:spcPts val="0"/>
              </a:spcAft>
              <a:buSzPts val="1800"/>
              <a:buChar char="🠶"/>
            </a:pPr>
            <a:r>
              <a:rPr i="1" lang="en-US"/>
              <a:t>P</a:t>
            </a:r>
            <a:r>
              <a:rPr baseline="-25000" i="1" lang="en-US"/>
              <a:t>i</a:t>
            </a:r>
            <a:r>
              <a:rPr lang="en-US"/>
              <a:t> is holding an instance of </a:t>
            </a:r>
            <a:r>
              <a:rPr i="1" lang="en-US"/>
              <a:t>R</a:t>
            </a:r>
            <a:r>
              <a:rPr baseline="-25000" i="1" lang="en-US"/>
              <a:t>j</a:t>
            </a:r>
            <a:endParaRPr i="1"/>
          </a:p>
        </p:txBody>
      </p:sp>
      <p:sp>
        <p:nvSpPr>
          <p:cNvPr id="1020" name="Google Shape;1020;p100"/>
          <p:cNvSpPr/>
          <p:nvPr/>
        </p:nvSpPr>
        <p:spPr>
          <a:xfrm>
            <a:off x="4143375" y="1493838"/>
            <a:ext cx="495300" cy="495300"/>
          </a:xfrm>
          <a:prstGeom prst="ellipse">
            <a:avLst/>
          </a:prstGeom>
          <a:solidFill>
            <a:srgbClr val="CCE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021" name="Google Shape;1021;p100"/>
          <p:cNvSpPr/>
          <p:nvPr/>
        </p:nvSpPr>
        <p:spPr>
          <a:xfrm>
            <a:off x="3876675" y="5316538"/>
            <a:ext cx="495300" cy="495300"/>
          </a:xfrm>
          <a:prstGeom prst="ellipse">
            <a:avLst/>
          </a:prstGeom>
          <a:solidFill>
            <a:srgbClr val="CCE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800">
                <a:solidFill>
                  <a:schemeClr val="dk1"/>
                </a:solidFill>
                <a:latin typeface="Helvetica Neue"/>
                <a:ea typeface="Helvetica Neue"/>
                <a:cs typeface="Helvetica Neue"/>
                <a:sym typeface="Helvetica Neue"/>
              </a:rPr>
              <a:t>P</a:t>
            </a:r>
            <a:r>
              <a:rPr baseline="-25000" i="1" lang="en-US" sz="1800">
                <a:solidFill>
                  <a:schemeClr val="dk1"/>
                </a:solidFill>
                <a:latin typeface="Helvetica Neue"/>
                <a:ea typeface="Helvetica Neue"/>
                <a:cs typeface="Helvetica Neue"/>
                <a:sym typeface="Helvetica Neue"/>
              </a:rPr>
              <a:t>i</a:t>
            </a:r>
            <a:endParaRPr sz="1800">
              <a:solidFill>
                <a:schemeClr val="dk1"/>
              </a:solidFill>
              <a:latin typeface="Helvetica Neue"/>
              <a:ea typeface="Helvetica Neue"/>
              <a:cs typeface="Helvetica Neue"/>
              <a:sym typeface="Helvetica Neue"/>
            </a:endParaRPr>
          </a:p>
        </p:txBody>
      </p:sp>
      <p:sp>
        <p:nvSpPr>
          <p:cNvPr id="1022" name="Google Shape;1022;p100"/>
          <p:cNvSpPr/>
          <p:nvPr/>
        </p:nvSpPr>
        <p:spPr>
          <a:xfrm>
            <a:off x="3860800" y="3914775"/>
            <a:ext cx="495300" cy="495300"/>
          </a:xfrm>
          <a:prstGeom prst="ellipse">
            <a:avLst/>
          </a:prstGeom>
          <a:solidFill>
            <a:srgbClr val="CCE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800">
                <a:solidFill>
                  <a:schemeClr val="dk1"/>
                </a:solidFill>
                <a:latin typeface="Helvetica Neue"/>
                <a:ea typeface="Helvetica Neue"/>
                <a:cs typeface="Helvetica Neue"/>
                <a:sym typeface="Helvetica Neue"/>
              </a:rPr>
              <a:t>P</a:t>
            </a:r>
            <a:r>
              <a:rPr baseline="-25000" i="1" lang="en-US" sz="1800">
                <a:solidFill>
                  <a:schemeClr val="dk1"/>
                </a:solidFill>
                <a:latin typeface="Helvetica Neue"/>
                <a:ea typeface="Helvetica Neue"/>
                <a:cs typeface="Helvetica Neue"/>
                <a:sym typeface="Helvetica Neue"/>
              </a:rPr>
              <a:t>i</a:t>
            </a:r>
            <a:endParaRPr i="1" sz="1800">
              <a:solidFill>
                <a:schemeClr val="dk1"/>
              </a:solidFill>
              <a:latin typeface="Helvetica Neue"/>
              <a:ea typeface="Helvetica Neue"/>
              <a:cs typeface="Helvetica Neue"/>
              <a:sym typeface="Helvetica Neue"/>
            </a:endParaRPr>
          </a:p>
        </p:txBody>
      </p:sp>
      <p:grpSp>
        <p:nvGrpSpPr>
          <p:cNvPr id="1023" name="Google Shape;1023;p100"/>
          <p:cNvGrpSpPr/>
          <p:nvPr/>
        </p:nvGrpSpPr>
        <p:grpSpPr>
          <a:xfrm>
            <a:off x="4232275" y="2862263"/>
            <a:ext cx="438150" cy="419100"/>
            <a:chOff x="2666" y="1966"/>
            <a:chExt cx="276" cy="264"/>
          </a:xfrm>
        </p:grpSpPr>
        <p:sp>
          <p:nvSpPr>
            <p:cNvPr id="1024" name="Google Shape;1024;p100"/>
            <p:cNvSpPr/>
            <p:nvPr/>
          </p:nvSpPr>
          <p:spPr>
            <a:xfrm>
              <a:off x="2666" y="1966"/>
              <a:ext cx="276" cy="264"/>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025" name="Google Shape;1025;p100"/>
            <p:cNvSpPr/>
            <p:nvPr/>
          </p:nvSpPr>
          <p:spPr>
            <a:xfrm>
              <a:off x="2736" y="2026"/>
              <a:ext cx="47" cy="47"/>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026" name="Google Shape;1026;p100"/>
            <p:cNvSpPr/>
            <p:nvPr/>
          </p:nvSpPr>
          <p:spPr>
            <a:xfrm>
              <a:off x="2832" y="2026"/>
              <a:ext cx="47" cy="47"/>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027" name="Google Shape;1027;p100"/>
            <p:cNvSpPr/>
            <p:nvPr/>
          </p:nvSpPr>
          <p:spPr>
            <a:xfrm>
              <a:off x="2736" y="2108"/>
              <a:ext cx="47" cy="47"/>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028" name="Google Shape;1028;p100"/>
            <p:cNvSpPr/>
            <p:nvPr/>
          </p:nvSpPr>
          <p:spPr>
            <a:xfrm>
              <a:off x="2832" y="2108"/>
              <a:ext cx="47" cy="47"/>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grpSp>
      <p:grpSp>
        <p:nvGrpSpPr>
          <p:cNvPr id="1029" name="Google Shape;1029;p100"/>
          <p:cNvGrpSpPr/>
          <p:nvPr/>
        </p:nvGrpSpPr>
        <p:grpSpPr>
          <a:xfrm>
            <a:off x="4692650" y="3978275"/>
            <a:ext cx="438150" cy="419100"/>
            <a:chOff x="2666" y="1966"/>
            <a:chExt cx="276" cy="264"/>
          </a:xfrm>
        </p:grpSpPr>
        <p:sp>
          <p:nvSpPr>
            <p:cNvPr id="1030" name="Google Shape;1030;p100"/>
            <p:cNvSpPr/>
            <p:nvPr/>
          </p:nvSpPr>
          <p:spPr>
            <a:xfrm>
              <a:off x="2666" y="1966"/>
              <a:ext cx="276" cy="264"/>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031" name="Google Shape;1031;p100"/>
            <p:cNvSpPr/>
            <p:nvPr/>
          </p:nvSpPr>
          <p:spPr>
            <a:xfrm>
              <a:off x="2736" y="2026"/>
              <a:ext cx="47" cy="47"/>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032" name="Google Shape;1032;p100"/>
            <p:cNvSpPr/>
            <p:nvPr/>
          </p:nvSpPr>
          <p:spPr>
            <a:xfrm>
              <a:off x="2832" y="2026"/>
              <a:ext cx="47" cy="47"/>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033" name="Google Shape;1033;p100"/>
            <p:cNvSpPr/>
            <p:nvPr/>
          </p:nvSpPr>
          <p:spPr>
            <a:xfrm>
              <a:off x="2736" y="2108"/>
              <a:ext cx="47" cy="47"/>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034" name="Google Shape;1034;p100"/>
            <p:cNvSpPr/>
            <p:nvPr/>
          </p:nvSpPr>
          <p:spPr>
            <a:xfrm>
              <a:off x="2832" y="2108"/>
              <a:ext cx="47" cy="47"/>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grpSp>
      <p:cxnSp>
        <p:nvCxnSpPr>
          <p:cNvPr id="1035" name="Google Shape;1035;p100"/>
          <p:cNvCxnSpPr/>
          <p:nvPr/>
        </p:nvCxnSpPr>
        <p:spPr>
          <a:xfrm>
            <a:off x="4365625" y="4181475"/>
            <a:ext cx="304800" cy="0"/>
          </a:xfrm>
          <a:prstGeom prst="straightConnector1">
            <a:avLst/>
          </a:prstGeom>
          <a:noFill/>
          <a:ln cap="flat" cmpd="sng" w="9525">
            <a:solidFill>
              <a:schemeClr val="dk1"/>
            </a:solidFill>
            <a:prstDash val="solid"/>
            <a:round/>
            <a:headEnd len="med" w="med" type="none"/>
            <a:tailEnd len="med" w="med" type="triangle"/>
          </a:ln>
        </p:spPr>
      </p:cxnSp>
      <p:sp>
        <p:nvSpPr>
          <p:cNvPr id="1036" name="Google Shape;1036;p100"/>
          <p:cNvSpPr txBox="1"/>
          <p:nvPr/>
        </p:nvSpPr>
        <p:spPr>
          <a:xfrm>
            <a:off x="4752975" y="4395788"/>
            <a:ext cx="338138" cy="3048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i="1" lang="en-US" sz="1400">
                <a:solidFill>
                  <a:schemeClr val="dk1"/>
                </a:solidFill>
                <a:latin typeface="Helvetica Neue"/>
                <a:ea typeface="Helvetica Neue"/>
                <a:cs typeface="Helvetica Neue"/>
                <a:sym typeface="Helvetica Neue"/>
              </a:rPr>
              <a:t>R</a:t>
            </a:r>
            <a:r>
              <a:rPr baseline="-25000" i="1" lang="en-US" sz="1400">
                <a:solidFill>
                  <a:schemeClr val="dk1"/>
                </a:solidFill>
                <a:latin typeface="Helvetica Neue"/>
                <a:ea typeface="Helvetica Neue"/>
                <a:cs typeface="Helvetica Neue"/>
                <a:sym typeface="Helvetica Neue"/>
              </a:rPr>
              <a:t>j</a:t>
            </a:r>
            <a:endParaRPr i="1" sz="1400">
              <a:solidFill>
                <a:schemeClr val="dk1"/>
              </a:solidFill>
              <a:latin typeface="Helvetica Neue"/>
              <a:ea typeface="Helvetica Neue"/>
              <a:cs typeface="Helvetica Neue"/>
              <a:sym typeface="Helvetica Neue"/>
            </a:endParaRPr>
          </a:p>
        </p:txBody>
      </p:sp>
      <p:grpSp>
        <p:nvGrpSpPr>
          <p:cNvPr id="1037" name="Google Shape;1037;p100"/>
          <p:cNvGrpSpPr/>
          <p:nvPr/>
        </p:nvGrpSpPr>
        <p:grpSpPr>
          <a:xfrm>
            <a:off x="4670425" y="5380038"/>
            <a:ext cx="438150" cy="419100"/>
            <a:chOff x="2666" y="1966"/>
            <a:chExt cx="276" cy="264"/>
          </a:xfrm>
        </p:grpSpPr>
        <p:sp>
          <p:nvSpPr>
            <p:cNvPr id="1038" name="Google Shape;1038;p100"/>
            <p:cNvSpPr/>
            <p:nvPr/>
          </p:nvSpPr>
          <p:spPr>
            <a:xfrm>
              <a:off x="2666" y="1966"/>
              <a:ext cx="276" cy="264"/>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039" name="Google Shape;1039;p100"/>
            <p:cNvSpPr/>
            <p:nvPr/>
          </p:nvSpPr>
          <p:spPr>
            <a:xfrm>
              <a:off x="2736" y="2026"/>
              <a:ext cx="47" cy="47"/>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040" name="Google Shape;1040;p100"/>
            <p:cNvSpPr/>
            <p:nvPr/>
          </p:nvSpPr>
          <p:spPr>
            <a:xfrm>
              <a:off x="2832" y="2026"/>
              <a:ext cx="47" cy="47"/>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041" name="Google Shape;1041;p100"/>
            <p:cNvSpPr/>
            <p:nvPr/>
          </p:nvSpPr>
          <p:spPr>
            <a:xfrm>
              <a:off x="2736" y="2108"/>
              <a:ext cx="47" cy="47"/>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042" name="Google Shape;1042;p100"/>
            <p:cNvSpPr/>
            <p:nvPr/>
          </p:nvSpPr>
          <p:spPr>
            <a:xfrm>
              <a:off x="2832" y="2108"/>
              <a:ext cx="47" cy="47"/>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grpSp>
      <p:cxnSp>
        <p:nvCxnSpPr>
          <p:cNvPr id="1043" name="Google Shape;1043;p100"/>
          <p:cNvCxnSpPr/>
          <p:nvPr/>
        </p:nvCxnSpPr>
        <p:spPr>
          <a:xfrm flipH="1">
            <a:off x="4343400" y="5526088"/>
            <a:ext cx="476250" cy="104775"/>
          </a:xfrm>
          <a:prstGeom prst="straightConnector1">
            <a:avLst/>
          </a:prstGeom>
          <a:noFill/>
          <a:ln cap="flat" cmpd="sng" w="9525">
            <a:solidFill>
              <a:schemeClr val="dk1"/>
            </a:solidFill>
            <a:prstDash val="solid"/>
            <a:round/>
            <a:headEnd len="med" w="med" type="none"/>
            <a:tailEnd len="med" w="med" type="triangle"/>
          </a:ln>
        </p:spPr>
      </p:cxnSp>
      <p:sp>
        <p:nvSpPr>
          <p:cNvPr id="1044" name="Google Shape;1044;p100"/>
          <p:cNvSpPr txBox="1"/>
          <p:nvPr/>
        </p:nvSpPr>
        <p:spPr>
          <a:xfrm>
            <a:off x="4721225" y="5768975"/>
            <a:ext cx="338138" cy="3048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i="1" lang="en-US" sz="1400">
                <a:solidFill>
                  <a:schemeClr val="dk1"/>
                </a:solidFill>
                <a:latin typeface="Helvetica Neue"/>
                <a:ea typeface="Helvetica Neue"/>
                <a:cs typeface="Helvetica Neue"/>
                <a:sym typeface="Helvetica Neue"/>
              </a:rPr>
              <a:t>R</a:t>
            </a:r>
            <a:r>
              <a:rPr baseline="-25000" i="1" lang="en-US" sz="1400">
                <a:solidFill>
                  <a:schemeClr val="dk1"/>
                </a:solidFill>
                <a:latin typeface="Helvetica Neue"/>
                <a:ea typeface="Helvetica Neue"/>
                <a:cs typeface="Helvetica Neue"/>
                <a:sym typeface="Helvetica Neue"/>
              </a:rPr>
              <a:t>j</a:t>
            </a:r>
            <a:endParaRPr i="1" sz="1400">
              <a:solidFill>
                <a:schemeClr val="dk1"/>
              </a:solidFill>
              <a:latin typeface="Helvetica Neue"/>
              <a:ea typeface="Helvetica Neue"/>
              <a:cs typeface="Helvetica Neue"/>
              <a:sym typeface="Helvetica Neue"/>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p101"/>
          <p:cNvSpPr txBox="1"/>
          <p:nvPr>
            <p:ph type="title"/>
          </p:nvPr>
        </p:nvSpPr>
        <p:spPr>
          <a:xfrm>
            <a:off x="1608137" y="648834"/>
            <a:ext cx="8150225" cy="5127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sz="2800"/>
              <a:t>Example of a Resource Allocation Graph</a:t>
            </a:r>
            <a:endParaRPr/>
          </a:p>
        </p:txBody>
      </p:sp>
      <p:pic>
        <p:nvPicPr>
          <p:cNvPr id="1051" name="Google Shape;1051;p101"/>
          <p:cNvPicPr preferRelativeResize="0"/>
          <p:nvPr/>
        </p:nvPicPr>
        <p:blipFill rotWithShape="1">
          <a:blip r:embed="rId3">
            <a:alphaModFix/>
          </a:blip>
          <a:srcRect b="1532" l="25286" r="25286" t="926"/>
          <a:stretch/>
        </p:blipFill>
        <p:spPr>
          <a:xfrm>
            <a:off x="2941638" y="1316038"/>
            <a:ext cx="2741612" cy="4059237"/>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sp>
        <p:nvSpPr>
          <p:cNvPr id="1057" name="Google Shape;1057;p102"/>
          <p:cNvSpPr txBox="1"/>
          <p:nvPr>
            <p:ph type="title"/>
          </p:nvPr>
        </p:nvSpPr>
        <p:spPr>
          <a:xfrm>
            <a:off x="1604962" y="742950"/>
            <a:ext cx="8378825" cy="4699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sz="2800"/>
              <a:t>Resource Allocation Graph With A Deadlock</a:t>
            </a:r>
            <a:endParaRPr/>
          </a:p>
        </p:txBody>
      </p:sp>
      <p:pic>
        <p:nvPicPr>
          <p:cNvPr id="1058" name="Google Shape;1058;p102"/>
          <p:cNvPicPr preferRelativeResize="0"/>
          <p:nvPr/>
        </p:nvPicPr>
        <p:blipFill rotWithShape="1">
          <a:blip r:embed="rId3">
            <a:alphaModFix/>
          </a:blip>
          <a:srcRect b="0" l="0" r="0" t="0"/>
          <a:stretch/>
        </p:blipFill>
        <p:spPr>
          <a:xfrm>
            <a:off x="3013075" y="1212850"/>
            <a:ext cx="2781300" cy="4098925"/>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p103"/>
          <p:cNvSpPr txBox="1"/>
          <p:nvPr>
            <p:ph type="title"/>
          </p:nvPr>
        </p:nvSpPr>
        <p:spPr>
          <a:xfrm>
            <a:off x="1404711" y="750888"/>
            <a:ext cx="7954963"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262626"/>
              </a:buClr>
              <a:buSzPts val="2000"/>
              <a:buFont typeface="Century Gothic"/>
              <a:buNone/>
            </a:pPr>
            <a:r>
              <a:rPr lang="en-US" sz="2000"/>
              <a:t>Graph With A Cycle But No Deadlock</a:t>
            </a:r>
            <a:endParaRPr/>
          </a:p>
        </p:txBody>
      </p:sp>
      <p:pic>
        <p:nvPicPr>
          <p:cNvPr descr="7" id="1065" name="Google Shape;1065;p103"/>
          <p:cNvPicPr preferRelativeResize="0"/>
          <p:nvPr/>
        </p:nvPicPr>
        <p:blipFill rotWithShape="1">
          <a:blip r:embed="rId3">
            <a:alphaModFix/>
          </a:blip>
          <a:srcRect b="0" l="0" r="0" t="0"/>
          <a:stretch/>
        </p:blipFill>
        <p:spPr>
          <a:xfrm>
            <a:off x="3216275" y="1208088"/>
            <a:ext cx="2952750" cy="3767137"/>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104"/>
          <p:cNvSpPr txBox="1"/>
          <p:nvPr>
            <p:ph type="title"/>
          </p:nvPr>
        </p:nvSpPr>
        <p:spPr>
          <a:xfrm>
            <a:off x="457200" y="152400"/>
            <a:ext cx="8229600"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Basic Facts</a:t>
            </a:r>
            <a:endParaRPr/>
          </a:p>
        </p:txBody>
      </p:sp>
      <p:sp>
        <p:nvSpPr>
          <p:cNvPr id="1072" name="Google Shape;1072;p104"/>
          <p:cNvSpPr txBox="1"/>
          <p:nvPr>
            <p:ph idx="1" type="body"/>
          </p:nvPr>
        </p:nvSpPr>
        <p:spPr>
          <a:xfrm>
            <a:off x="865188" y="1217613"/>
            <a:ext cx="7821612" cy="440055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If graph contains no cycles ⇒ no deadlock</a:t>
            </a:r>
            <a:endParaRPr/>
          </a:p>
          <a:p>
            <a:pPr indent="-342900" lvl="0" marL="342900" rtl="0" algn="l">
              <a:spcBef>
                <a:spcPts val="1000"/>
              </a:spcBef>
              <a:spcAft>
                <a:spcPts val="0"/>
              </a:spcAft>
              <a:buSzPts val="1800"/>
              <a:buChar char="🠶"/>
            </a:pPr>
            <a:r>
              <a:rPr lang="en-US"/>
              <a:t>If graph contains a cycle ⇒</a:t>
            </a:r>
            <a:endParaRPr/>
          </a:p>
          <a:p>
            <a:pPr indent="-285750" lvl="1" marL="742950" rtl="0" algn="l">
              <a:spcBef>
                <a:spcPts val="1000"/>
              </a:spcBef>
              <a:spcAft>
                <a:spcPts val="0"/>
              </a:spcAft>
              <a:buSzPts val="1600"/>
              <a:buChar char="🠶"/>
            </a:pPr>
            <a:r>
              <a:rPr lang="en-US"/>
              <a:t>if only one instance per resource type, then deadlock</a:t>
            </a:r>
            <a:endParaRPr/>
          </a:p>
          <a:p>
            <a:pPr indent="-285750" lvl="1" marL="742950" rtl="0" algn="l">
              <a:spcBef>
                <a:spcPts val="1000"/>
              </a:spcBef>
              <a:spcAft>
                <a:spcPts val="0"/>
              </a:spcAft>
              <a:buSzPts val="1600"/>
              <a:buChar char="🠶"/>
            </a:pPr>
            <a:r>
              <a:rPr lang="en-US"/>
              <a:t>if several instances per resource type, possibility of deadlock</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105"/>
          <p:cNvSpPr txBox="1"/>
          <p:nvPr>
            <p:ph type="title"/>
          </p:nvPr>
        </p:nvSpPr>
        <p:spPr>
          <a:xfrm>
            <a:off x="1109663" y="214313"/>
            <a:ext cx="7577137"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Methods for Handling Deadlocks</a:t>
            </a:r>
            <a:endParaRPr/>
          </a:p>
        </p:txBody>
      </p:sp>
      <p:sp>
        <p:nvSpPr>
          <p:cNvPr id="1079" name="Google Shape;1079;p105"/>
          <p:cNvSpPr txBox="1"/>
          <p:nvPr>
            <p:ph idx="1" type="body"/>
          </p:nvPr>
        </p:nvSpPr>
        <p:spPr>
          <a:xfrm>
            <a:off x="882650" y="1198563"/>
            <a:ext cx="7804150" cy="329565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000"/>
              <a:buChar char="🠶"/>
            </a:pPr>
            <a:r>
              <a:rPr lang="en-US" sz="2000">
                <a:latin typeface="Times New Roman"/>
                <a:ea typeface="Times New Roman"/>
                <a:cs typeface="Times New Roman"/>
                <a:sym typeface="Times New Roman"/>
              </a:rPr>
              <a:t>Ensure that the system will </a:t>
            </a:r>
            <a:r>
              <a:rPr b="1" i="1" lang="en-US" sz="2000">
                <a:solidFill>
                  <a:srgbClr val="FF0066"/>
                </a:solidFill>
                <a:latin typeface="Times New Roman"/>
                <a:ea typeface="Times New Roman"/>
                <a:cs typeface="Times New Roman"/>
                <a:sym typeface="Times New Roman"/>
              </a:rPr>
              <a:t>never</a:t>
            </a:r>
            <a:r>
              <a:rPr lang="en-US" sz="2000">
                <a:latin typeface="Times New Roman"/>
                <a:ea typeface="Times New Roman"/>
                <a:cs typeface="Times New Roman"/>
                <a:sym typeface="Times New Roman"/>
              </a:rPr>
              <a:t> enter a deadlock state:</a:t>
            </a:r>
            <a:endParaRPr/>
          </a:p>
          <a:p>
            <a:pPr indent="-285750" lvl="1" marL="742950" rtl="0" algn="l">
              <a:spcBef>
                <a:spcPts val="1000"/>
              </a:spcBef>
              <a:spcAft>
                <a:spcPts val="0"/>
              </a:spcAft>
              <a:buSzPts val="2000"/>
              <a:buChar char="🠶"/>
            </a:pPr>
            <a:r>
              <a:rPr lang="en-US" sz="2000">
                <a:latin typeface="Times New Roman"/>
                <a:ea typeface="Times New Roman"/>
                <a:cs typeface="Times New Roman"/>
                <a:sym typeface="Times New Roman"/>
              </a:rPr>
              <a:t>Deadlock prevention</a:t>
            </a:r>
            <a:endParaRPr/>
          </a:p>
          <a:p>
            <a:pPr indent="-285750" lvl="1" marL="742950" rtl="0" algn="l">
              <a:spcBef>
                <a:spcPts val="1000"/>
              </a:spcBef>
              <a:spcAft>
                <a:spcPts val="0"/>
              </a:spcAft>
              <a:buSzPts val="2000"/>
              <a:buChar char="🠶"/>
            </a:pPr>
            <a:r>
              <a:rPr lang="en-US" sz="2000">
                <a:latin typeface="Times New Roman"/>
                <a:ea typeface="Times New Roman"/>
                <a:cs typeface="Times New Roman"/>
                <a:sym typeface="Times New Roman"/>
              </a:rPr>
              <a:t>Deadlock avoidance</a:t>
            </a:r>
            <a:endParaRPr/>
          </a:p>
          <a:p>
            <a:pPr indent="-342900" lvl="0" marL="342900" rtl="0" algn="l">
              <a:spcBef>
                <a:spcPts val="1000"/>
              </a:spcBef>
              <a:spcAft>
                <a:spcPts val="0"/>
              </a:spcAft>
              <a:buSzPts val="2000"/>
              <a:buChar char="🠶"/>
            </a:pPr>
            <a:r>
              <a:rPr lang="en-US" sz="2000">
                <a:latin typeface="Times New Roman"/>
                <a:ea typeface="Times New Roman"/>
                <a:cs typeface="Times New Roman"/>
                <a:sym typeface="Times New Roman"/>
              </a:rPr>
              <a:t>Allow the system to enter a deadlock state and then recover</a:t>
            </a:r>
            <a:endParaRPr/>
          </a:p>
          <a:p>
            <a:pPr indent="-342900" lvl="0" marL="342900" rtl="0" algn="l">
              <a:spcBef>
                <a:spcPts val="1000"/>
              </a:spcBef>
              <a:spcAft>
                <a:spcPts val="0"/>
              </a:spcAft>
              <a:buSzPts val="2000"/>
              <a:buChar char="🠶"/>
            </a:pPr>
            <a:r>
              <a:rPr lang="en-US" sz="2000">
                <a:latin typeface="Times New Roman"/>
                <a:ea typeface="Times New Roman"/>
                <a:cs typeface="Times New Roman"/>
                <a:sym typeface="Times New Roman"/>
              </a:rPr>
              <a:t>Ignore the problem and pretend that deadlocks never occur in the system; used by most operating systems, including UNIX</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106"/>
          <p:cNvSpPr txBox="1"/>
          <p:nvPr>
            <p:ph type="title"/>
          </p:nvPr>
        </p:nvSpPr>
        <p:spPr>
          <a:xfrm>
            <a:off x="885825" y="198438"/>
            <a:ext cx="7800975"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Deadlock Prevention</a:t>
            </a:r>
            <a:endParaRPr/>
          </a:p>
        </p:txBody>
      </p:sp>
      <p:sp>
        <p:nvSpPr>
          <p:cNvPr id="1086" name="Google Shape;1086;p106"/>
          <p:cNvSpPr txBox="1"/>
          <p:nvPr>
            <p:ph idx="1" type="body"/>
          </p:nvPr>
        </p:nvSpPr>
        <p:spPr>
          <a:xfrm>
            <a:off x="808831" y="1662112"/>
            <a:ext cx="7877969" cy="3822700"/>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1800"/>
              <a:buChar char="🠶"/>
            </a:pPr>
            <a:r>
              <a:rPr b="1" lang="en-US"/>
              <a:t>Mutual Exclusion</a:t>
            </a:r>
            <a:r>
              <a:rPr lang="en-US"/>
              <a:t> – not required for sharable resources (e.g., read-only files); must hold for non-sharable resources</a:t>
            </a:r>
            <a:endParaRPr/>
          </a:p>
          <a:p>
            <a:pPr indent="-342900" lvl="0" marL="342900" rtl="0" algn="just">
              <a:spcBef>
                <a:spcPts val="1000"/>
              </a:spcBef>
              <a:spcAft>
                <a:spcPts val="0"/>
              </a:spcAft>
              <a:buSzPts val="1800"/>
              <a:buChar char="🠶"/>
            </a:pPr>
            <a:r>
              <a:rPr b="1" lang="en-US"/>
              <a:t>Hold and Wait</a:t>
            </a:r>
            <a:r>
              <a:rPr lang="en-US"/>
              <a:t> – must guarantee that whenever a process requests a resource, it does not hold any other resources</a:t>
            </a:r>
            <a:endParaRPr/>
          </a:p>
          <a:p>
            <a:pPr indent="-285750" lvl="1" marL="742950" rtl="0" algn="just">
              <a:spcBef>
                <a:spcPts val="1000"/>
              </a:spcBef>
              <a:spcAft>
                <a:spcPts val="0"/>
              </a:spcAft>
              <a:buSzPts val="1600"/>
              <a:buChar char="🠶"/>
            </a:pPr>
            <a:r>
              <a:rPr lang="en-US"/>
              <a:t>Require process to request and be allocated all its resources before it begins execution, or allow process to request resources only when the process has none allocated to it.</a:t>
            </a:r>
            <a:endParaRPr/>
          </a:p>
          <a:p>
            <a:pPr indent="-285750" lvl="1" marL="742950" rtl="0" algn="just">
              <a:spcBef>
                <a:spcPts val="1000"/>
              </a:spcBef>
              <a:spcAft>
                <a:spcPts val="0"/>
              </a:spcAft>
              <a:buSzPts val="1600"/>
              <a:buChar char="🠶"/>
            </a:pPr>
            <a:r>
              <a:rPr lang="en-US"/>
              <a:t>Low resource utilization; starvation possible</a:t>
            </a:r>
            <a:endParaRPr/>
          </a:p>
        </p:txBody>
      </p:sp>
      <p:sp>
        <p:nvSpPr>
          <p:cNvPr id="1087" name="Google Shape;1087;p106"/>
          <p:cNvSpPr txBox="1"/>
          <p:nvPr/>
        </p:nvSpPr>
        <p:spPr>
          <a:xfrm>
            <a:off x="310284" y="825991"/>
            <a:ext cx="4249881" cy="78483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marR="0" rtl="0" algn="ctr">
              <a:spcBef>
                <a:spcPts val="900"/>
              </a:spcBef>
              <a:spcAft>
                <a:spcPts val="0"/>
              </a:spcAft>
              <a:buNone/>
            </a:pPr>
            <a:r>
              <a:rPr lang="en-US" sz="1800">
                <a:solidFill>
                  <a:schemeClr val="dk1"/>
                </a:solidFill>
                <a:latin typeface="Helvetica Neue"/>
                <a:ea typeface="Helvetica Neue"/>
                <a:cs typeface="Helvetica Neue"/>
                <a:sym typeface="Helvetica Neue"/>
              </a:rPr>
              <a:t>Restrain the ways request can be made</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2" name="Shape 1092"/>
        <p:cNvGrpSpPr/>
        <p:nvPr/>
      </p:nvGrpSpPr>
      <p:grpSpPr>
        <a:xfrm>
          <a:off x="0" y="0"/>
          <a:ext cx="0" cy="0"/>
          <a:chOff x="0" y="0"/>
          <a:chExt cx="0" cy="0"/>
        </a:xfrm>
      </p:grpSpPr>
      <p:sp>
        <p:nvSpPr>
          <p:cNvPr id="1093" name="Google Shape;1093;p107"/>
          <p:cNvSpPr txBox="1"/>
          <p:nvPr>
            <p:ph type="title"/>
          </p:nvPr>
        </p:nvSpPr>
        <p:spPr>
          <a:xfrm>
            <a:off x="1003300" y="166688"/>
            <a:ext cx="76835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Deadlock Prevention (Cont.)</a:t>
            </a:r>
            <a:endParaRPr/>
          </a:p>
        </p:txBody>
      </p:sp>
      <p:sp>
        <p:nvSpPr>
          <p:cNvPr id="1094" name="Google Shape;1094;p107"/>
          <p:cNvSpPr txBox="1"/>
          <p:nvPr>
            <p:ph idx="1" type="body"/>
          </p:nvPr>
        </p:nvSpPr>
        <p:spPr>
          <a:xfrm>
            <a:off x="391886" y="1387929"/>
            <a:ext cx="8474528" cy="5143500"/>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1800"/>
              <a:buChar char="🠶"/>
            </a:pPr>
            <a:r>
              <a:rPr b="1" lang="en-US"/>
              <a:t>No Preemption</a:t>
            </a:r>
            <a:r>
              <a:rPr lang="en-US"/>
              <a:t> –</a:t>
            </a:r>
            <a:endParaRPr/>
          </a:p>
          <a:p>
            <a:pPr indent="-285750" lvl="1" marL="742950" rtl="0" algn="just">
              <a:spcBef>
                <a:spcPts val="1000"/>
              </a:spcBef>
              <a:spcAft>
                <a:spcPts val="0"/>
              </a:spcAft>
              <a:buSzPts val="1600"/>
              <a:buChar char="🠶"/>
            </a:pPr>
            <a:r>
              <a:rPr lang="en-US"/>
              <a:t>If a process that is holding some resources requests another resource that cannot be immediately allocated to it, then all resources currently being held are released</a:t>
            </a:r>
            <a:endParaRPr/>
          </a:p>
          <a:p>
            <a:pPr indent="-285750" lvl="1" marL="742950" rtl="0" algn="just">
              <a:spcBef>
                <a:spcPts val="1000"/>
              </a:spcBef>
              <a:spcAft>
                <a:spcPts val="0"/>
              </a:spcAft>
              <a:buSzPts val="1600"/>
              <a:buChar char="🠶"/>
            </a:pPr>
            <a:r>
              <a:rPr lang="en-US"/>
              <a:t>Preempted resources are added to the list of resources for which the process is waiting</a:t>
            </a:r>
            <a:endParaRPr/>
          </a:p>
          <a:p>
            <a:pPr indent="-285750" lvl="1" marL="742950" rtl="0" algn="just">
              <a:spcBef>
                <a:spcPts val="1000"/>
              </a:spcBef>
              <a:spcAft>
                <a:spcPts val="0"/>
              </a:spcAft>
              <a:buSzPts val="1600"/>
              <a:buChar char="🠶"/>
            </a:pPr>
            <a:r>
              <a:rPr lang="en-US"/>
              <a:t>Process will be restarted only when it can regain its old resources, as well as the new ones that it is requesting</a:t>
            </a:r>
            <a:endParaRPr/>
          </a:p>
          <a:p>
            <a:pPr indent="-285750" lvl="1" marL="742950" rtl="0" algn="just">
              <a:spcBef>
                <a:spcPts val="1000"/>
              </a:spcBef>
              <a:spcAft>
                <a:spcPts val="0"/>
              </a:spcAft>
              <a:buSzPts val="1600"/>
              <a:buChar char="🠶"/>
            </a:pPr>
            <a:r>
              <a:rPr lang="en-US"/>
              <a:t>we preempt the desired resources from the waiting process and allocate them to the requesting process. If the resources are neither available nor held by a waiting process, the requesting process must wait. </a:t>
            </a:r>
            <a:endParaRPr/>
          </a:p>
          <a:p>
            <a:pPr indent="-342900" lvl="0" marL="342900" rtl="0" algn="just">
              <a:spcBef>
                <a:spcPts val="1000"/>
              </a:spcBef>
              <a:spcAft>
                <a:spcPts val="0"/>
              </a:spcAft>
              <a:buSzPts val="1800"/>
              <a:buChar char="🠶"/>
            </a:pPr>
            <a:r>
              <a:rPr b="1" lang="en-US"/>
              <a:t>Circular Wait</a:t>
            </a:r>
            <a:r>
              <a:rPr lang="en-US"/>
              <a:t> – impose a total ordering of all resource types, and require that each process requests resources in an increasing order of enumeration</a:t>
            </a:r>
            <a:endParaRPr/>
          </a:p>
          <a:p>
            <a:pPr indent="-184150" lvl="1" marL="742950" rtl="0" algn="just">
              <a:spcBef>
                <a:spcPts val="1000"/>
              </a:spcBef>
              <a:spcAft>
                <a:spcPts val="0"/>
              </a:spcAft>
              <a:buSzPts val="1600"/>
              <a:buNone/>
            </a:pPr>
            <a:r>
              <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8" name="Shape 1098"/>
        <p:cNvGrpSpPr/>
        <p:nvPr/>
      </p:nvGrpSpPr>
      <p:grpSpPr>
        <a:xfrm>
          <a:off x="0" y="0"/>
          <a:ext cx="0" cy="0"/>
          <a:chOff x="0" y="0"/>
          <a:chExt cx="0" cy="0"/>
        </a:xfrm>
      </p:grpSpPr>
      <p:sp>
        <p:nvSpPr>
          <p:cNvPr id="1099" name="Google Shape;1099;p108"/>
          <p:cNvSpPr txBox="1"/>
          <p:nvPr>
            <p:ph type="title"/>
          </p:nvPr>
        </p:nvSpPr>
        <p:spPr>
          <a:xfrm>
            <a:off x="1945201" y="624110"/>
            <a:ext cx="6589199"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 </a:t>
            </a:r>
            <a:endParaRPr/>
          </a:p>
        </p:txBody>
      </p:sp>
      <p:sp>
        <p:nvSpPr>
          <p:cNvPr id="1100" name="Google Shape;1100;p108"/>
          <p:cNvSpPr txBox="1"/>
          <p:nvPr>
            <p:ph idx="1" type="body"/>
          </p:nvPr>
        </p:nvSpPr>
        <p:spPr>
          <a:xfrm>
            <a:off x="1942415" y="2133600"/>
            <a:ext cx="6591985"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 </a:t>
            </a:r>
            <a:endParaRPr/>
          </a:p>
        </p:txBody>
      </p:sp>
      <p:pic>
        <p:nvPicPr>
          <p:cNvPr id="1101" name="Google Shape;1101;p108"/>
          <p:cNvPicPr preferRelativeResize="0"/>
          <p:nvPr/>
        </p:nvPicPr>
        <p:blipFill rotWithShape="1">
          <a:blip r:embed="rId3">
            <a:alphaModFix/>
          </a:blip>
          <a:srcRect b="0" l="0" r="0" t="0"/>
          <a:stretch/>
        </p:blipFill>
        <p:spPr>
          <a:xfrm>
            <a:off x="633704" y="445063"/>
            <a:ext cx="8089382" cy="5918429"/>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sp>
        <p:nvSpPr>
          <p:cNvPr id="1107" name="Google Shape;1107;p109"/>
          <p:cNvSpPr txBox="1"/>
          <p:nvPr>
            <p:ph type="title"/>
          </p:nvPr>
        </p:nvSpPr>
        <p:spPr>
          <a:xfrm>
            <a:off x="1003300" y="103188"/>
            <a:ext cx="76835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Deadlock Example</a:t>
            </a:r>
            <a:endParaRPr/>
          </a:p>
        </p:txBody>
      </p:sp>
      <p:sp>
        <p:nvSpPr>
          <p:cNvPr id="1108" name="Google Shape;1108;p109"/>
          <p:cNvSpPr txBox="1"/>
          <p:nvPr>
            <p:ph idx="1" type="body"/>
          </p:nvPr>
        </p:nvSpPr>
        <p:spPr>
          <a:xfrm>
            <a:off x="1355725" y="1076325"/>
            <a:ext cx="6746875" cy="5167313"/>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SzPct val="100000"/>
              <a:buFont typeface="Arial"/>
              <a:buNone/>
            </a:pPr>
            <a:r>
              <a:rPr lang="en-US" sz="1400">
                <a:solidFill>
                  <a:srgbClr val="000000"/>
                </a:solidFill>
                <a:latin typeface="Courier New"/>
                <a:ea typeface="Courier New"/>
                <a:cs typeface="Courier New"/>
                <a:sym typeface="Courier New"/>
              </a:rPr>
              <a:t>/* thread one runs in this function */ </a:t>
            </a:r>
            <a:endParaRPr/>
          </a:p>
          <a:p>
            <a:pPr indent="0" lvl="0" marL="0" rtl="0" algn="l">
              <a:spcBef>
                <a:spcPts val="1000"/>
              </a:spcBef>
              <a:spcAft>
                <a:spcPts val="0"/>
              </a:spcAft>
              <a:buSzPct val="100000"/>
              <a:buFont typeface="Arial"/>
              <a:buNone/>
            </a:pPr>
            <a:r>
              <a:rPr lang="en-US" sz="1400">
                <a:solidFill>
                  <a:srgbClr val="000000"/>
                </a:solidFill>
                <a:latin typeface="Courier New"/>
                <a:ea typeface="Courier New"/>
                <a:cs typeface="Courier New"/>
                <a:sym typeface="Courier New"/>
              </a:rPr>
              <a:t>void *do_work_one(void *param)</a:t>
            </a:r>
            <a:br>
              <a:rPr lang="en-US" sz="1400">
                <a:solidFill>
                  <a:srgbClr val="000000"/>
                </a:solidFill>
                <a:latin typeface="Courier New"/>
                <a:ea typeface="Courier New"/>
                <a:cs typeface="Courier New"/>
                <a:sym typeface="Courier New"/>
              </a:rPr>
            </a:br>
            <a:r>
              <a:rPr lang="en-US" sz="1100">
                <a:solidFill>
                  <a:srgbClr val="000000"/>
                </a:solidFill>
                <a:latin typeface="Courier New"/>
                <a:ea typeface="Courier New"/>
                <a:cs typeface="Courier New"/>
                <a:sym typeface="Courier New"/>
              </a:rPr>
              <a:t>{ </a:t>
            </a:r>
            <a:endParaRPr sz="1400">
              <a:solidFill>
                <a:srgbClr val="000000"/>
              </a:solidFill>
              <a:latin typeface="Courier New"/>
              <a:ea typeface="Courier New"/>
              <a:cs typeface="Courier New"/>
              <a:sym typeface="Courier New"/>
            </a:endParaRPr>
          </a:p>
          <a:p>
            <a:pPr indent="0" lvl="0" marL="0" rtl="0" algn="l">
              <a:spcBef>
                <a:spcPts val="1000"/>
              </a:spcBef>
              <a:spcAft>
                <a:spcPts val="0"/>
              </a:spcAft>
              <a:buSzPct val="100000"/>
              <a:buFont typeface="Arial"/>
              <a:buNone/>
            </a:pPr>
            <a:r>
              <a:rPr lang="en-US" sz="1400">
                <a:solidFill>
                  <a:srgbClr val="000000"/>
                </a:solidFill>
                <a:latin typeface="Courier New"/>
                <a:ea typeface="Courier New"/>
                <a:cs typeface="Courier New"/>
                <a:sym typeface="Courier New"/>
              </a:rPr>
              <a:t>   pthread_mutex_lock(&amp;first_mutex); </a:t>
            </a:r>
            <a:endParaRPr/>
          </a:p>
          <a:p>
            <a:pPr indent="0" lvl="0" marL="0" rtl="0" algn="l">
              <a:spcBef>
                <a:spcPts val="1000"/>
              </a:spcBef>
              <a:spcAft>
                <a:spcPts val="0"/>
              </a:spcAft>
              <a:buSzPct val="100000"/>
              <a:buFont typeface="Arial"/>
              <a:buNone/>
            </a:pPr>
            <a:r>
              <a:rPr lang="en-US" sz="1400">
                <a:solidFill>
                  <a:srgbClr val="000000"/>
                </a:solidFill>
                <a:latin typeface="Courier New"/>
                <a:ea typeface="Courier New"/>
                <a:cs typeface="Courier New"/>
                <a:sym typeface="Courier New"/>
              </a:rPr>
              <a:t>   pthread_mutex_lock(&amp;second_mutex); </a:t>
            </a:r>
            <a:endParaRPr/>
          </a:p>
          <a:p>
            <a:pPr indent="0" lvl="0" marL="0" rtl="0" algn="l">
              <a:spcBef>
                <a:spcPts val="1000"/>
              </a:spcBef>
              <a:spcAft>
                <a:spcPts val="0"/>
              </a:spcAft>
              <a:buSzPct val="100000"/>
              <a:buFont typeface="Arial"/>
              <a:buNone/>
            </a:pPr>
            <a:r>
              <a:rPr lang="en-US" sz="1400">
                <a:solidFill>
                  <a:srgbClr val="000000"/>
                </a:solidFill>
                <a:latin typeface="Courier New"/>
                <a:ea typeface="Courier New"/>
                <a:cs typeface="Courier New"/>
                <a:sym typeface="Courier New"/>
              </a:rPr>
              <a:t>   /** * Do some work */</a:t>
            </a:r>
            <a:br>
              <a:rPr lang="en-US" sz="1400">
                <a:solidFill>
                  <a:srgbClr val="000000"/>
                </a:solidFill>
                <a:latin typeface="Courier New"/>
                <a:ea typeface="Courier New"/>
                <a:cs typeface="Courier New"/>
                <a:sym typeface="Courier New"/>
              </a:rPr>
            </a:br>
            <a:r>
              <a:rPr lang="en-US" sz="1400">
                <a:solidFill>
                  <a:srgbClr val="000000"/>
                </a:solidFill>
                <a:latin typeface="Courier New"/>
                <a:ea typeface="Courier New"/>
                <a:cs typeface="Courier New"/>
                <a:sym typeface="Courier New"/>
              </a:rPr>
              <a:t>   pthread_mutex_unlock(&amp;second_mutex); </a:t>
            </a:r>
            <a:endParaRPr/>
          </a:p>
          <a:p>
            <a:pPr indent="0" lvl="0" marL="0" rtl="0" algn="l">
              <a:spcBef>
                <a:spcPts val="1000"/>
              </a:spcBef>
              <a:spcAft>
                <a:spcPts val="0"/>
              </a:spcAft>
              <a:buSzPct val="100000"/>
              <a:buFont typeface="Arial"/>
              <a:buNone/>
            </a:pPr>
            <a:r>
              <a:rPr lang="en-US" sz="1400">
                <a:solidFill>
                  <a:srgbClr val="000000"/>
                </a:solidFill>
                <a:latin typeface="Courier New"/>
                <a:ea typeface="Courier New"/>
                <a:cs typeface="Courier New"/>
                <a:sym typeface="Courier New"/>
              </a:rPr>
              <a:t>   pthread_mutex_unlock(&amp;first_mutex); </a:t>
            </a:r>
            <a:endParaRPr/>
          </a:p>
          <a:p>
            <a:pPr indent="0" lvl="0" marL="0" rtl="0" algn="l">
              <a:spcBef>
                <a:spcPts val="1000"/>
              </a:spcBef>
              <a:spcAft>
                <a:spcPts val="0"/>
              </a:spcAft>
              <a:buSzPct val="100000"/>
              <a:buFont typeface="Arial"/>
              <a:buNone/>
            </a:pPr>
            <a:r>
              <a:rPr lang="en-US" sz="1400">
                <a:solidFill>
                  <a:srgbClr val="000000"/>
                </a:solidFill>
                <a:latin typeface="Courier New"/>
                <a:ea typeface="Courier New"/>
                <a:cs typeface="Courier New"/>
                <a:sym typeface="Courier New"/>
              </a:rPr>
              <a:t>   pthread_exit(0); </a:t>
            </a:r>
            <a:endParaRPr/>
          </a:p>
          <a:p>
            <a:pPr indent="0" lvl="0" marL="0" rtl="0" algn="l">
              <a:spcBef>
                <a:spcPts val="1000"/>
              </a:spcBef>
              <a:spcAft>
                <a:spcPts val="0"/>
              </a:spcAft>
              <a:buSzPct val="100000"/>
              <a:buFont typeface="Arial"/>
              <a:buNone/>
            </a:pPr>
            <a:r>
              <a:rPr lang="en-US" sz="1400">
                <a:solidFill>
                  <a:srgbClr val="000000"/>
                </a:solidFill>
                <a:latin typeface="Courier New"/>
                <a:ea typeface="Courier New"/>
                <a:cs typeface="Courier New"/>
                <a:sym typeface="Courier New"/>
              </a:rPr>
              <a:t>} </a:t>
            </a:r>
            <a:endParaRPr/>
          </a:p>
          <a:p>
            <a:pPr indent="0" lvl="0" marL="0" rtl="0" algn="l">
              <a:spcBef>
                <a:spcPts val="1000"/>
              </a:spcBef>
              <a:spcAft>
                <a:spcPts val="0"/>
              </a:spcAft>
              <a:buSzPct val="100000"/>
              <a:buFont typeface="Arial"/>
              <a:buNone/>
            </a:pPr>
            <a:r>
              <a:rPr lang="en-US" sz="1400">
                <a:solidFill>
                  <a:srgbClr val="000000"/>
                </a:solidFill>
                <a:latin typeface="Courier New"/>
                <a:ea typeface="Courier New"/>
                <a:cs typeface="Courier New"/>
                <a:sym typeface="Courier New"/>
              </a:rPr>
              <a:t>/* thread two runs in this function */ </a:t>
            </a:r>
            <a:endParaRPr/>
          </a:p>
          <a:p>
            <a:pPr indent="0" lvl="0" marL="0" rtl="0" algn="l">
              <a:spcBef>
                <a:spcPts val="1000"/>
              </a:spcBef>
              <a:spcAft>
                <a:spcPts val="0"/>
              </a:spcAft>
              <a:buSzPct val="100000"/>
              <a:buFont typeface="Arial"/>
              <a:buNone/>
            </a:pPr>
            <a:r>
              <a:rPr lang="en-US" sz="1400">
                <a:solidFill>
                  <a:srgbClr val="000000"/>
                </a:solidFill>
                <a:latin typeface="Courier New"/>
                <a:ea typeface="Courier New"/>
                <a:cs typeface="Courier New"/>
                <a:sym typeface="Courier New"/>
              </a:rPr>
              <a:t>void *do_work_two(void *param)</a:t>
            </a:r>
            <a:br>
              <a:rPr lang="en-US" sz="1400">
                <a:solidFill>
                  <a:srgbClr val="000000"/>
                </a:solidFill>
                <a:latin typeface="Courier New"/>
                <a:ea typeface="Courier New"/>
                <a:cs typeface="Courier New"/>
                <a:sym typeface="Courier New"/>
              </a:rPr>
            </a:br>
            <a:r>
              <a:rPr lang="en-US" sz="1100">
                <a:solidFill>
                  <a:srgbClr val="000000"/>
                </a:solidFill>
                <a:latin typeface="Courier New"/>
                <a:ea typeface="Courier New"/>
                <a:cs typeface="Courier New"/>
                <a:sym typeface="Courier New"/>
              </a:rPr>
              <a:t>{ </a:t>
            </a:r>
            <a:endParaRPr sz="1400">
              <a:solidFill>
                <a:srgbClr val="000000"/>
              </a:solidFill>
              <a:latin typeface="Courier New"/>
              <a:ea typeface="Courier New"/>
              <a:cs typeface="Courier New"/>
              <a:sym typeface="Courier New"/>
            </a:endParaRPr>
          </a:p>
          <a:p>
            <a:pPr indent="0" lvl="0" marL="0" rtl="0" algn="l">
              <a:spcBef>
                <a:spcPts val="1000"/>
              </a:spcBef>
              <a:spcAft>
                <a:spcPts val="0"/>
              </a:spcAft>
              <a:buSzPct val="100000"/>
              <a:buFont typeface="Arial"/>
              <a:buNone/>
            </a:pPr>
            <a:r>
              <a:rPr lang="en-US" sz="1400">
                <a:solidFill>
                  <a:srgbClr val="000000"/>
                </a:solidFill>
                <a:latin typeface="Courier New"/>
                <a:ea typeface="Courier New"/>
                <a:cs typeface="Courier New"/>
                <a:sym typeface="Courier New"/>
              </a:rPr>
              <a:t>   pthread_mutex_lock(&amp;second_mutex); </a:t>
            </a:r>
            <a:endParaRPr/>
          </a:p>
          <a:p>
            <a:pPr indent="0" lvl="0" marL="0" rtl="0" algn="l">
              <a:spcBef>
                <a:spcPts val="1000"/>
              </a:spcBef>
              <a:spcAft>
                <a:spcPts val="0"/>
              </a:spcAft>
              <a:buSzPct val="100000"/>
              <a:buFont typeface="Arial"/>
              <a:buNone/>
            </a:pPr>
            <a:r>
              <a:rPr lang="en-US" sz="1400">
                <a:solidFill>
                  <a:srgbClr val="000000"/>
                </a:solidFill>
                <a:latin typeface="Courier New"/>
                <a:ea typeface="Courier New"/>
                <a:cs typeface="Courier New"/>
                <a:sym typeface="Courier New"/>
              </a:rPr>
              <a:t>   pthread_mutex_lock(&amp;first_mutex); </a:t>
            </a:r>
            <a:endParaRPr/>
          </a:p>
          <a:p>
            <a:pPr indent="0" lvl="0" marL="0" rtl="0" algn="l">
              <a:spcBef>
                <a:spcPts val="1000"/>
              </a:spcBef>
              <a:spcAft>
                <a:spcPts val="0"/>
              </a:spcAft>
              <a:buSzPct val="100000"/>
              <a:buFont typeface="Arial"/>
              <a:buNone/>
            </a:pPr>
            <a:r>
              <a:rPr lang="en-US" sz="1400">
                <a:solidFill>
                  <a:srgbClr val="000000"/>
                </a:solidFill>
                <a:latin typeface="Courier New"/>
                <a:ea typeface="Courier New"/>
                <a:cs typeface="Courier New"/>
                <a:sym typeface="Courier New"/>
              </a:rPr>
              <a:t>   /** * Do some work */</a:t>
            </a:r>
            <a:br>
              <a:rPr lang="en-US" sz="1400">
                <a:solidFill>
                  <a:srgbClr val="000000"/>
                </a:solidFill>
                <a:latin typeface="Courier New"/>
                <a:ea typeface="Courier New"/>
                <a:cs typeface="Courier New"/>
                <a:sym typeface="Courier New"/>
              </a:rPr>
            </a:br>
            <a:r>
              <a:rPr lang="en-US" sz="1400">
                <a:solidFill>
                  <a:srgbClr val="000000"/>
                </a:solidFill>
                <a:latin typeface="Courier New"/>
                <a:ea typeface="Courier New"/>
                <a:cs typeface="Courier New"/>
                <a:sym typeface="Courier New"/>
              </a:rPr>
              <a:t>   pthread_mutex_unlock(&amp;first_mutex); </a:t>
            </a:r>
            <a:endParaRPr/>
          </a:p>
          <a:p>
            <a:pPr indent="0" lvl="0" marL="0" rtl="0" algn="l">
              <a:spcBef>
                <a:spcPts val="1000"/>
              </a:spcBef>
              <a:spcAft>
                <a:spcPts val="0"/>
              </a:spcAft>
              <a:buSzPct val="100000"/>
              <a:buFont typeface="Arial"/>
              <a:buNone/>
            </a:pPr>
            <a:r>
              <a:rPr lang="en-US" sz="1400">
                <a:solidFill>
                  <a:srgbClr val="000000"/>
                </a:solidFill>
                <a:latin typeface="Courier New"/>
                <a:ea typeface="Courier New"/>
                <a:cs typeface="Courier New"/>
                <a:sym typeface="Courier New"/>
              </a:rPr>
              <a:t>   pthread_mutex_unlock(&amp;second_mutex); </a:t>
            </a:r>
            <a:endParaRPr/>
          </a:p>
          <a:p>
            <a:pPr indent="0" lvl="0" marL="0" rtl="0" algn="l">
              <a:spcBef>
                <a:spcPts val="1000"/>
              </a:spcBef>
              <a:spcAft>
                <a:spcPts val="0"/>
              </a:spcAft>
              <a:buSzPct val="100000"/>
              <a:buFont typeface="Arial"/>
              <a:buNone/>
            </a:pPr>
            <a:r>
              <a:rPr lang="en-US" sz="1400">
                <a:solidFill>
                  <a:srgbClr val="000000"/>
                </a:solidFill>
                <a:latin typeface="Courier New"/>
                <a:ea typeface="Courier New"/>
                <a:cs typeface="Courier New"/>
                <a:sym typeface="Courier New"/>
              </a:rPr>
              <a:t>   pthread_exit(0); </a:t>
            </a:r>
            <a:endParaRPr/>
          </a:p>
          <a:p>
            <a:pPr indent="0" lvl="0" marL="0" rtl="0" algn="l">
              <a:spcBef>
                <a:spcPts val="1000"/>
              </a:spcBef>
              <a:spcAft>
                <a:spcPts val="0"/>
              </a:spcAft>
              <a:buSzPct val="100000"/>
              <a:buFont typeface="Arial"/>
              <a:buNone/>
            </a:pPr>
            <a:r>
              <a:rPr lang="en-US" sz="1400">
                <a:solidFill>
                  <a:srgbClr val="000000"/>
                </a:solidFill>
                <a:latin typeface="Courier New"/>
                <a:ea typeface="Courier New"/>
                <a:cs typeface="Courier New"/>
                <a:sym typeface="Courier New"/>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1"/>
          <p:cNvSpPr txBox="1"/>
          <p:nvPr>
            <p:ph type="title"/>
          </p:nvPr>
        </p:nvSpPr>
        <p:spPr>
          <a:xfrm>
            <a:off x="1470025" y="631826"/>
            <a:ext cx="7673975"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Multicore Programming</a:t>
            </a:r>
            <a:endParaRPr/>
          </a:p>
        </p:txBody>
      </p:sp>
      <p:sp>
        <p:nvSpPr>
          <p:cNvPr id="266" name="Google Shape;266;p11"/>
          <p:cNvSpPr txBox="1"/>
          <p:nvPr>
            <p:ph idx="1" type="body"/>
          </p:nvPr>
        </p:nvSpPr>
        <p:spPr>
          <a:xfrm>
            <a:off x="882650" y="1208088"/>
            <a:ext cx="7804150"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000"/>
              <a:buChar char="🠶"/>
            </a:pPr>
            <a:r>
              <a:rPr b="1" lang="en-US" sz="2000">
                <a:solidFill>
                  <a:srgbClr val="3366FF"/>
                </a:solidFill>
                <a:latin typeface="Times New Roman"/>
                <a:ea typeface="Times New Roman"/>
                <a:cs typeface="Times New Roman"/>
                <a:sym typeface="Times New Roman"/>
              </a:rPr>
              <a:t>Multicore</a:t>
            </a:r>
            <a:r>
              <a:rPr lang="en-US" sz="2000">
                <a:latin typeface="Times New Roman"/>
                <a:ea typeface="Times New Roman"/>
                <a:cs typeface="Times New Roman"/>
                <a:sym typeface="Times New Roman"/>
              </a:rPr>
              <a:t> or </a:t>
            </a:r>
            <a:r>
              <a:rPr b="1" lang="en-US" sz="2000">
                <a:solidFill>
                  <a:srgbClr val="3366FF"/>
                </a:solidFill>
                <a:latin typeface="Times New Roman"/>
                <a:ea typeface="Times New Roman"/>
                <a:cs typeface="Times New Roman"/>
                <a:sym typeface="Times New Roman"/>
              </a:rPr>
              <a:t>multiprocessor</a:t>
            </a:r>
            <a:r>
              <a:rPr lang="en-US" sz="2000">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systems putting pressure on programmers, challenges include:</a:t>
            </a:r>
            <a:endParaRPr/>
          </a:p>
          <a:p>
            <a:pPr indent="-285750" lvl="1" marL="742950" rtl="0" algn="l">
              <a:spcBef>
                <a:spcPts val="1000"/>
              </a:spcBef>
              <a:spcAft>
                <a:spcPts val="0"/>
              </a:spcAft>
              <a:buSzPts val="2000"/>
              <a:buChar char="🠶"/>
            </a:pPr>
            <a:r>
              <a:rPr b="1" lang="en-US" sz="2000">
                <a:solidFill>
                  <a:schemeClr val="dk1"/>
                </a:solidFill>
                <a:latin typeface="Times New Roman"/>
                <a:ea typeface="Times New Roman"/>
                <a:cs typeface="Times New Roman"/>
                <a:sym typeface="Times New Roman"/>
              </a:rPr>
              <a:t>Dividing activities</a:t>
            </a:r>
            <a:endParaRPr/>
          </a:p>
          <a:p>
            <a:pPr indent="-285750" lvl="1" marL="742950" rtl="0" algn="l">
              <a:spcBef>
                <a:spcPts val="1000"/>
              </a:spcBef>
              <a:spcAft>
                <a:spcPts val="0"/>
              </a:spcAft>
              <a:buSzPts val="2000"/>
              <a:buChar char="🠶"/>
            </a:pPr>
            <a:r>
              <a:rPr b="1" lang="en-US" sz="2000">
                <a:solidFill>
                  <a:schemeClr val="dk1"/>
                </a:solidFill>
                <a:latin typeface="Times New Roman"/>
                <a:ea typeface="Times New Roman"/>
                <a:cs typeface="Times New Roman"/>
                <a:sym typeface="Times New Roman"/>
              </a:rPr>
              <a:t>Balance</a:t>
            </a:r>
            <a:endParaRPr/>
          </a:p>
          <a:p>
            <a:pPr indent="-285750" lvl="1" marL="742950" rtl="0" algn="l">
              <a:spcBef>
                <a:spcPts val="1000"/>
              </a:spcBef>
              <a:spcAft>
                <a:spcPts val="0"/>
              </a:spcAft>
              <a:buSzPts val="2000"/>
              <a:buChar char="🠶"/>
            </a:pPr>
            <a:r>
              <a:rPr b="1" lang="en-US" sz="2000">
                <a:solidFill>
                  <a:schemeClr val="dk1"/>
                </a:solidFill>
                <a:latin typeface="Times New Roman"/>
                <a:ea typeface="Times New Roman"/>
                <a:cs typeface="Times New Roman"/>
                <a:sym typeface="Times New Roman"/>
              </a:rPr>
              <a:t>Data splitting</a:t>
            </a:r>
            <a:endParaRPr/>
          </a:p>
          <a:p>
            <a:pPr indent="-285750" lvl="1" marL="742950" rtl="0" algn="l">
              <a:spcBef>
                <a:spcPts val="1000"/>
              </a:spcBef>
              <a:spcAft>
                <a:spcPts val="0"/>
              </a:spcAft>
              <a:buSzPts val="2000"/>
              <a:buChar char="🠶"/>
            </a:pPr>
            <a:r>
              <a:rPr b="1" lang="en-US" sz="2000">
                <a:solidFill>
                  <a:schemeClr val="dk1"/>
                </a:solidFill>
                <a:latin typeface="Times New Roman"/>
                <a:ea typeface="Times New Roman"/>
                <a:cs typeface="Times New Roman"/>
                <a:sym typeface="Times New Roman"/>
              </a:rPr>
              <a:t>Data dependency</a:t>
            </a:r>
            <a:endParaRPr/>
          </a:p>
          <a:p>
            <a:pPr indent="-285750" lvl="1" marL="742950" rtl="0" algn="l">
              <a:spcBef>
                <a:spcPts val="1000"/>
              </a:spcBef>
              <a:spcAft>
                <a:spcPts val="0"/>
              </a:spcAft>
              <a:buSzPts val="2000"/>
              <a:buChar char="🠶"/>
            </a:pPr>
            <a:r>
              <a:rPr b="1" lang="en-US" sz="2000">
                <a:solidFill>
                  <a:schemeClr val="dk1"/>
                </a:solidFill>
                <a:latin typeface="Times New Roman"/>
                <a:ea typeface="Times New Roman"/>
                <a:cs typeface="Times New Roman"/>
                <a:sym typeface="Times New Roman"/>
              </a:rPr>
              <a:t>Testing and debugging</a:t>
            </a:r>
            <a:endParaRPr/>
          </a:p>
          <a:p>
            <a:pPr indent="-342900" lvl="0" marL="342900" rtl="0" algn="l">
              <a:spcBef>
                <a:spcPts val="1000"/>
              </a:spcBef>
              <a:spcAft>
                <a:spcPts val="0"/>
              </a:spcAft>
              <a:buSzPts val="2000"/>
              <a:buChar char="🠶"/>
            </a:pPr>
            <a:r>
              <a:rPr b="1" i="1" lang="en-US" sz="2000">
                <a:solidFill>
                  <a:schemeClr val="dk1"/>
                </a:solidFill>
                <a:latin typeface="Times New Roman"/>
                <a:ea typeface="Times New Roman"/>
                <a:cs typeface="Times New Roman"/>
                <a:sym typeface="Times New Roman"/>
              </a:rPr>
              <a:t>Parallelism</a:t>
            </a:r>
            <a:r>
              <a:rPr lang="en-US" sz="2000">
                <a:solidFill>
                  <a:schemeClr val="dk1"/>
                </a:solidFill>
                <a:latin typeface="Times New Roman"/>
                <a:ea typeface="Times New Roman"/>
                <a:cs typeface="Times New Roman"/>
                <a:sym typeface="Times New Roman"/>
              </a:rPr>
              <a:t> implies a system can perform more than one task simultaneously</a:t>
            </a:r>
            <a:endParaRPr/>
          </a:p>
          <a:p>
            <a:pPr indent="-342900" lvl="0" marL="342900" rtl="0" algn="l">
              <a:spcBef>
                <a:spcPts val="1000"/>
              </a:spcBef>
              <a:spcAft>
                <a:spcPts val="0"/>
              </a:spcAft>
              <a:buSzPts val="2000"/>
              <a:buChar char="🠶"/>
            </a:pPr>
            <a:r>
              <a:rPr b="1" i="1" lang="en-US" sz="2000">
                <a:solidFill>
                  <a:schemeClr val="dk1"/>
                </a:solidFill>
                <a:latin typeface="Times New Roman"/>
                <a:ea typeface="Times New Roman"/>
                <a:cs typeface="Times New Roman"/>
                <a:sym typeface="Times New Roman"/>
              </a:rPr>
              <a:t>Concurrency</a:t>
            </a:r>
            <a:r>
              <a:rPr lang="en-US" sz="2000">
                <a:solidFill>
                  <a:schemeClr val="dk1"/>
                </a:solidFill>
                <a:latin typeface="Times New Roman"/>
                <a:ea typeface="Times New Roman"/>
                <a:cs typeface="Times New Roman"/>
                <a:sym typeface="Times New Roman"/>
              </a:rPr>
              <a:t> supports more than one task making progress</a:t>
            </a:r>
            <a:endParaRPr/>
          </a:p>
          <a:p>
            <a:pPr indent="-285750" lvl="1" marL="742950" rtl="0" algn="l">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Single processor / core, scheduler providing concurrency</a:t>
            </a:r>
            <a:endParaRPr/>
          </a:p>
          <a:p>
            <a:pPr indent="-285750" lvl="1" marL="742950" rtl="0" algn="l">
              <a:spcBef>
                <a:spcPts val="1000"/>
              </a:spcBef>
              <a:spcAft>
                <a:spcPts val="0"/>
              </a:spcAft>
              <a:buSzPts val="1600"/>
              <a:buFont typeface="Arial"/>
              <a:buNone/>
            </a:pPr>
            <a:r>
              <a:t/>
            </a:r>
            <a:endParaRPr/>
          </a:p>
          <a:p>
            <a:pPr indent="-285750" lvl="1" marL="742950" rtl="0" algn="l">
              <a:spcBef>
                <a:spcPts val="1000"/>
              </a:spcBef>
              <a:spcAft>
                <a:spcPts val="0"/>
              </a:spcAft>
              <a:buSzPts val="1600"/>
              <a:buFont typeface="Arial"/>
              <a:buNone/>
            </a:pPr>
            <a:r>
              <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sp>
        <p:nvSpPr>
          <p:cNvPr id="1114" name="Google Shape;1114;p110"/>
          <p:cNvSpPr txBox="1"/>
          <p:nvPr>
            <p:ph type="title"/>
          </p:nvPr>
        </p:nvSpPr>
        <p:spPr>
          <a:xfrm>
            <a:off x="1385888" y="122238"/>
            <a:ext cx="7724775"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800"/>
              <a:buFont typeface="Century Gothic"/>
              <a:buNone/>
            </a:pPr>
            <a:r>
              <a:rPr lang="en-US" sz="2800"/>
              <a:t>Deadlock Example with Lock Ordering</a:t>
            </a:r>
            <a:endParaRPr/>
          </a:p>
        </p:txBody>
      </p:sp>
      <p:sp>
        <p:nvSpPr>
          <p:cNvPr id="1115" name="Google Shape;1115;p110"/>
          <p:cNvSpPr txBox="1"/>
          <p:nvPr>
            <p:ph idx="1" type="body"/>
          </p:nvPr>
        </p:nvSpPr>
        <p:spPr>
          <a:xfrm>
            <a:off x="1184275" y="1060450"/>
            <a:ext cx="7639050" cy="363855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SzPct val="100000"/>
              <a:buFont typeface="Arial"/>
              <a:buNone/>
            </a:pPr>
            <a:r>
              <a:rPr lang="en-US" sz="1400">
                <a:latin typeface="Courier New"/>
                <a:ea typeface="Courier New"/>
                <a:cs typeface="Courier New"/>
                <a:sym typeface="Courier New"/>
              </a:rPr>
              <a:t>void transaction(Account from, Account to, double amount) </a:t>
            </a:r>
            <a:endParaRPr/>
          </a:p>
          <a:p>
            <a:pPr indent="0" lvl="0" marL="0" rtl="0" algn="l">
              <a:spcBef>
                <a:spcPts val="1000"/>
              </a:spcBef>
              <a:spcAft>
                <a:spcPts val="0"/>
              </a:spcAft>
              <a:buSzPct val="100000"/>
              <a:buFont typeface="Arial"/>
              <a:buNone/>
            </a:pPr>
            <a:r>
              <a:rPr lang="en-US" sz="1400">
                <a:latin typeface="Courier New"/>
                <a:ea typeface="Courier New"/>
                <a:cs typeface="Courier New"/>
                <a:sym typeface="Courier New"/>
              </a:rPr>
              <a:t>{ </a:t>
            </a:r>
            <a:endParaRPr/>
          </a:p>
          <a:p>
            <a:pPr indent="0" lvl="0" marL="0" rtl="0" algn="l">
              <a:spcBef>
                <a:spcPts val="1000"/>
              </a:spcBef>
              <a:spcAft>
                <a:spcPts val="0"/>
              </a:spcAft>
              <a:buSzPct val="100000"/>
              <a:buFont typeface="Arial"/>
              <a:buNone/>
            </a:pPr>
            <a:r>
              <a:rPr lang="en-US" sz="1400">
                <a:latin typeface="Courier New"/>
                <a:ea typeface="Courier New"/>
                <a:cs typeface="Courier New"/>
                <a:sym typeface="Courier New"/>
              </a:rPr>
              <a:t>   mutex lock1, lock2; </a:t>
            </a:r>
            <a:endParaRPr/>
          </a:p>
          <a:p>
            <a:pPr indent="0" lvl="0" marL="0" rtl="0" algn="l">
              <a:spcBef>
                <a:spcPts val="1000"/>
              </a:spcBef>
              <a:spcAft>
                <a:spcPts val="0"/>
              </a:spcAft>
              <a:buSzPct val="100000"/>
              <a:buFont typeface="Arial"/>
              <a:buNone/>
            </a:pPr>
            <a:r>
              <a:rPr lang="en-US" sz="1400">
                <a:latin typeface="Courier New"/>
                <a:ea typeface="Courier New"/>
                <a:cs typeface="Courier New"/>
                <a:sym typeface="Courier New"/>
              </a:rPr>
              <a:t>   lock1 = get_lock(from); </a:t>
            </a:r>
            <a:endParaRPr/>
          </a:p>
          <a:p>
            <a:pPr indent="0" lvl="0" marL="0" rtl="0" algn="l">
              <a:spcBef>
                <a:spcPts val="1000"/>
              </a:spcBef>
              <a:spcAft>
                <a:spcPts val="0"/>
              </a:spcAft>
              <a:buSzPct val="100000"/>
              <a:buFont typeface="Arial"/>
              <a:buNone/>
            </a:pPr>
            <a:r>
              <a:rPr lang="en-US" sz="1400">
                <a:latin typeface="Courier New"/>
                <a:ea typeface="Courier New"/>
                <a:cs typeface="Courier New"/>
                <a:sym typeface="Courier New"/>
              </a:rPr>
              <a:t>   lock2 = get_lock(to); </a:t>
            </a:r>
            <a:endParaRPr/>
          </a:p>
          <a:p>
            <a:pPr indent="0" lvl="0" marL="0" rtl="0" algn="l">
              <a:spcBef>
                <a:spcPts val="1000"/>
              </a:spcBef>
              <a:spcAft>
                <a:spcPts val="0"/>
              </a:spcAft>
              <a:buSzPct val="100000"/>
              <a:buFont typeface="Arial"/>
              <a:buNone/>
            </a:pPr>
            <a:r>
              <a:rPr lang="en-US" sz="1400">
                <a:latin typeface="Courier New"/>
                <a:ea typeface="Courier New"/>
                <a:cs typeface="Courier New"/>
                <a:sym typeface="Courier New"/>
              </a:rPr>
              <a:t>   acquire(lock1); </a:t>
            </a:r>
            <a:endParaRPr/>
          </a:p>
          <a:p>
            <a:pPr indent="0" lvl="0" marL="0" rtl="0" algn="l">
              <a:spcBef>
                <a:spcPts val="1000"/>
              </a:spcBef>
              <a:spcAft>
                <a:spcPts val="0"/>
              </a:spcAft>
              <a:buSzPct val="100000"/>
              <a:buFont typeface="Arial"/>
              <a:buNone/>
            </a:pPr>
            <a:r>
              <a:rPr lang="en-US" sz="1400">
                <a:latin typeface="Courier New"/>
                <a:ea typeface="Courier New"/>
                <a:cs typeface="Courier New"/>
                <a:sym typeface="Courier New"/>
              </a:rPr>
              <a:t>      acquire(lock2); </a:t>
            </a:r>
            <a:endParaRPr/>
          </a:p>
          <a:p>
            <a:pPr indent="0" lvl="0" marL="0" rtl="0" algn="l">
              <a:spcBef>
                <a:spcPts val="1000"/>
              </a:spcBef>
              <a:spcAft>
                <a:spcPts val="0"/>
              </a:spcAft>
              <a:buSzPct val="100000"/>
              <a:buFont typeface="Arial"/>
              <a:buNone/>
            </a:pPr>
            <a:r>
              <a:rPr lang="en-US" sz="1400">
                <a:latin typeface="Courier New"/>
                <a:ea typeface="Courier New"/>
                <a:cs typeface="Courier New"/>
                <a:sym typeface="Courier New"/>
              </a:rPr>
              <a:t>         withdraw(from, amount); </a:t>
            </a:r>
            <a:endParaRPr/>
          </a:p>
          <a:p>
            <a:pPr indent="0" lvl="0" marL="0" rtl="0" algn="l">
              <a:spcBef>
                <a:spcPts val="1000"/>
              </a:spcBef>
              <a:spcAft>
                <a:spcPts val="0"/>
              </a:spcAft>
              <a:buSzPct val="100000"/>
              <a:buFont typeface="Arial"/>
              <a:buNone/>
            </a:pPr>
            <a:r>
              <a:rPr lang="en-US" sz="1400">
                <a:latin typeface="Courier New"/>
                <a:ea typeface="Courier New"/>
                <a:cs typeface="Courier New"/>
                <a:sym typeface="Courier New"/>
              </a:rPr>
              <a:t>         deposit(to, amount); </a:t>
            </a:r>
            <a:endParaRPr/>
          </a:p>
          <a:p>
            <a:pPr indent="0" lvl="0" marL="0" rtl="0" algn="l">
              <a:spcBef>
                <a:spcPts val="1000"/>
              </a:spcBef>
              <a:spcAft>
                <a:spcPts val="0"/>
              </a:spcAft>
              <a:buSzPct val="100000"/>
              <a:buFont typeface="Arial"/>
              <a:buNone/>
            </a:pPr>
            <a:r>
              <a:rPr lang="en-US" sz="1400">
                <a:latin typeface="Courier New"/>
                <a:ea typeface="Courier New"/>
                <a:cs typeface="Courier New"/>
                <a:sym typeface="Courier New"/>
              </a:rPr>
              <a:t>      release(lock2); </a:t>
            </a:r>
            <a:endParaRPr/>
          </a:p>
          <a:p>
            <a:pPr indent="0" lvl="0" marL="0" rtl="0" algn="l">
              <a:spcBef>
                <a:spcPts val="1000"/>
              </a:spcBef>
              <a:spcAft>
                <a:spcPts val="0"/>
              </a:spcAft>
              <a:buSzPct val="100000"/>
              <a:buFont typeface="Arial"/>
              <a:buNone/>
            </a:pPr>
            <a:r>
              <a:rPr lang="en-US" sz="1400">
                <a:latin typeface="Courier New"/>
                <a:ea typeface="Courier New"/>
                <a:cs typeface="Courier New"/>
                <a:sym typeface="Courier New"/>
              </a:rPr>
              <a:t>   release(lock1); </a:t>
            </a:r>
            <a:endParaRPr/>
          </a:p>
          <a:p>
            <a:pPr indent="0" lvl="0" marL="0" rtl="0" algn="l">
              <a:spcBef>
                <a:spcPts val="1000"/>
              </a:spcBef>
              <a:spcAft>
                <a:spcPts val="0"/>
              </a:spcAft>
              <a:buSzPct val="100000"/>
              <a:buFont typeface="Arial"/>
              <a:buNone/>
            </a:pPr>
            <a:r>
              <a:rPr lang="en-US" sz="1400">
                <a:latin typeface="Courier New"/>
                <a:ea typeface="Courier New"/>
                <a:cs typeface="Courier New"/>
                <a:sym typeface="Courier New"/>
              </a:rPr>
              <a:t>} </a:t>
            </a:r>
            <a:endParaRPr/>
          </a:p>
        </p:txBody>
      </p:sp>
      <p:sp>
        <p:nvSpPr>
          <p:cNvPr id="1116" name="Google Shape;1116;p110"/>
          <p:cNvSpPr/>
          <p:nvPr/>
        </p:nvSpPr>
        <p:spPr>
          <a:xfrm>
            <a:off x="866996" y="4699000"/>
            <a:ext cx="7410007" cy="107721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Helvetica Neue"/>
                <a:ea typeface="Helvetica Neue"/>
                <a:cs typeface="Helvetica Neue"/>
                <a:sym typeface="Helvetica Neue"/>
              </a:rPr>
              <a:t>Transactions 1 and 2 execute concurrently.  </a:t>
            </a:r>
            <a:endParaRPr/>
          </a:p>
          <a:p>
            <a:pPr indent="-285750" lvl="0" marL="285750" marR="0" rtl="0" algn="l">
              <a:spcBef>
                <a:spcPts val="800"/>
              </a:spcBef>
              <a:spcAft>
                <a:spcPts val="0"/>
              </a:spcAft>
              <a:buClr>
                <a:schemeClr val="dk1"/>
              </a:buClr>
              <a:buSzPts val="1600"/>
              <a:buFont typeface="Arial"/>
              <a:buChar char="•"/>
            </a:pPr>
            <a:r>
              <a:rPr lang="en-US" sz="1600">
                <a:solidFill>
                  <a:schemeClr val="dk1"/>
                </a:solidFill>
                <a:latin typeface="Helvetica Neue"/>
                <a:ea typeface="Helvetica Neue"/>
                <a:cs typeface="Helvetica Neue"/>
                <a:sym typeface="Helvetica Neue"/>
              </a:rPr>
              <a:t>Transaction  1 transfers $25 from account A to account B, and </a:t>
            </a:r>
            <a:endParaRPr/>
          </a:p>
          <a:p>
            <a:pPr indent="-285750" lvl="0" marL="285750" marR="0" rtl="0" algn="l">
              <a:spcBef>
                <a:spcPts val="800"/>
              </a:spcBef>
              <a:spcAft>
                <a:spcPts val="0"/>
              </a:spcAft>
              <a:buClr>
                <a:schemeClr val="dk1"/>
              </a:buClr>
              <a:buSzPts val="1600"/>
              <a:buFont typeface="Arial"/>
              <a:buChar char="•"/>
            </a:pPr>
            <a:r>
              <a:rPr lang="en-US" sz="1600">
                <a:solidFill>
                  <a:schemeClr val="dk1"/>
                </a:solidFill>
                <a:latin typeface="Helvetica Neue"/>
                <a:ea typeface="Helvetica Neue"/>
                <a:cs typeface="Helvetica Neue"/>
                <a:sym typeface="Helvetica Neue"/>
              </a:rPr>
              <a:t>Transaction 2 transfers $50 from account B to account A</a:t>
            </a:r>
            <a:endParaRPr sz="1600">
              <a:solidFill>
                <a:schemeClr val="dk1"/>
              </a:solidFill>
              <a:latin typeface="Verdana"/>
              <a:ea typeface="Verdana"/>
              <a:cs typeface="Verdana"/>
              <a:sym typeface="Verdana"/>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sp>
        <p:nvSpPr>
          <p:cNvPr id="1122" name="Google Shape;1122;p111"/>
          <p:cNvSpPr txBox="1"/>
          <p:nvPr>
            <p:ph type="title"/>
          </p:nvPr>
        </p:nvSpPr>
        <p:spPr>
          <a:xfrm>
            <a:off x="923925" y="198438"/>
            <a:ext cx="7762875"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Deadlock Avoidance</a:t>
            </a:r>
            <a:endParaRPr/>
          </a:p>
        </p:txBody>
      </p:sp>
      <p:sp>
        <p:nvSpPr>
          <p:cNvPr id="1123" name="Google Shape;1123;p111"/>
          <p:cNvSpPr txBox="1"/>
          <p:nvPr>
            <p:ph idx="1" type="body"/>
          </p:nvPr>
        </p:nvSpPr>
        <p:spPr>
          <a:xfrm>
            <a:off x="923924" y="1814512"/>
            <a:ext cx="7762875" cy="3783012"/>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1800"/>
              <a:buChar char="🠶"/>
            </a:pPr>
            <a:r>
              <a:rPr lang="en-US"/>
              <a:t>Simplest and most useful model requires that each process declare the </a:t>
            </a:r>
            <a:r>
              <a:rPr b="1" i="1" lang="en-US"/>
              <a:t>maximum number</a:t>
            </a:r>
            <a:r>
              <a:rPr b="1" lang="en-US"/>
              <a:t> </a:t>
            </a:r>
            <a:r>
              <a:rPr lang="en-US"/>
              <a:t>of resources of each type that it may need</a:t>
            </a:r>
            <a:endParaRPr/>
          </a:p>
          <a:p>
            <a:pPr indent="-342900" lvl="0" marL="342900" rtl="0" algn="just">
              <a:spcBef>
                <a:spcPts val="1000"/>
              </a:spcBef>
              <a:spcAft>
                <a:spcPts val="0"/>
              </a:spcAft>
              <a:buSzPts val="1800"/>
              <a:buChar char="🠶"/>
            </a:pPr>
            <a:r>
              <a:rPr lang="en-US"/>
              <a:t>The deadlock-avoidance algorithm dynamically examines the resource-allocation state to ensure that there can never be a circular-wait condition</a:t>
            </a:r>
            <a:endParaRPr/>
          </a:p>
          <a:p>
            <a:pPr indent="-342900" lvl="0" marL="342900" rtl="0" algn="just">
              <a:spcBef>
                <a:spcPts val="1000"/>
              </a:spcBef>
              <a:spcAft>
                <a:spcPts val="0"/>
              </a:spcAft>
              <a:buSzPts val="1800"/>
              <a:buChar char="🠶"/>
            </a:pPr>
            <a:r>
              <a:rPr lang="en-US"/>
              <a:t>Resource-allocation </a:t>
            </a:r>
            <a:r>
              <a:rPr i="1" lang="en-US"/>
              <a:t>state</a:t>
            </a:r>
            <a:r>
              <a:rPr lang="en-US"/>
              <a:t> is defined by the number of available and allocated resources, and the maximum demands of the processes</a:t>
            </a:r>
            <a:endParaRPr/>
          </a:p>
        </p:txBody>
      </p:sp>
      <p:sp>
        <p:nvSpPr>
          <p:cNvPr id="1124" name="Google Shape;1124;p111"/>
          <p:cNvSpPr txBox="1"/>
          <p:nvPr/>
        </p:nvSpPr>
        <p:spPr>
          <a:xfrm>
            <a:off x="494894" y="973931"/>
            <a:ext cx="8191906" cy="64135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Helvetica Neue"/>
                <a:ea typeface="Helvetica Neue"/>
                <a:cs typeface="Helvetica Neue"/>
                <a:sym typeface="Helvetica Neue"/>
              </a:rPr>
              <a:t>Requires that the system has some additional </a:t>
            </a:r>
            <a:r>
              <a:rPr b="1" i="1" lang="en-US" sz="1800">
                <a:solidFill>
                  <a:schemeClr val="dk1"/>
                </a:solidFill>
                <a:latin typeface="Helvetica Neue"/>
                <a:ea typeface="Helvetica Neue"/>
                <a:cs typeface="Helvetica Neue"/>
                <a:sym typeface="Helvetica Neue"/>
              </a:rPr>
              <a:t>a priori </a:t>
            </a:r>
            <a:r>
              <a:rPr lang="en-US" sz="1800">
                <a:solidFill>
                  <a:schemeClr val="dk1"/>
                </a:solidFill>
                <a:latin typeface="Helvetica Neue"/>
                <a:ea typeface="Helvetica Neue"/>
                <a:cs typeface="Helvetica Neue"/>
                <a:sym typeface="Helvetica Neue"/>
              </a:rPr>
              <a:t>information </a:t>
            </a:r>
            <a:br>
              <a:rPr lang="en-US" sz="1800">
                <a:solidFill>
                  <a:schemeClr val="dk1"/>
                </a:solidFill>
                <a:latin typeface="Helvetica Neue"/>
                <a:ea typeface="Helvetica Neue"/>
                <a:cs typeface="Helvetica Neue"/>
                <a:sym typeface="Helvetica Neue"/>
              </a:rPr>
            </a:br>
            <a:r>
              <a:rPr lang="en-US" sz="1800">
                <a:solidFill>
                  <a:schemeClr val="dk1"/>
                </a:solidFill>
                <a:latin typeface="Helvetica Neue"/>
                <a:ea typeface="Helvetica Neue"/>
                <a:cs typeface="Helvetica Neue"/>
                <a:sym typeface="Helvetica Neue"/>
              </a:rPr>
              <a:t>available</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112"/>
          <p:cNvSpPr txBox="1"/>
          <p:nvPr>
            <p:ph type="title"/>
          </p:nvPr>
        </p:nvSpPr>
        <p:spPr>
          <a:xfrm>
            <a:off x="457200" y="136525"/>
            <a:ext cx="8229600"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Safe State</a:t>
            </a:r>
            <a:endParaRPr/>
          </a:p>
        </p:txBody>
      </p:sp>
      <p:sp>
        <p:nvSpPr>
          <p:cNvPr id="1131" name="Google Shape;1131;p112"/>
          <p:cNvSpPr txBox="1"/>
          <p:nvPr>
            <p:ph idx="1" type="body"/>
          </p:nvPr>
        </p:nvSpPr>
        <p:spPr>
          <a:xfrm>
            <a:off x="919162" y="1165225"/>
            <a:ext cx="7767637" cy="4997450"/>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1800"/>
              <a:buChar char="🠶"/>
            </a:pPr>
            <a:r>
              <a:rPr lang="en-US"/>
              <a:t>When a process requests an available resource, system must decide if immediate allocation leaves the system in a safe state</a:t>
            </a:r>
            <a:endParaRPr/>
          </a:p>
          <a:p>
            <a:pPr indent="-342900" lvl="0" marL="342900" rtl="0" algn="just">
              <a:spcBef>
                <a:spcPts val="1000"/>
              </a:spcBef>
              <a:spcAft>
                <a:spcPts val="0"/>
              </a:spcAft>
              <a:buSzPts val="1800"/>
              <a:buChar char="🠶"/>
            </a:pPr>
            <a:r>
              <a:rPr lang="en-US"/>
              <a:t>System is in </a:t>
            </a:r>
            <a:r>
              <a:rPr b="1" lang="en-US">
                <a:solidFill>
                  <a:srgbClr val="3366FF"/>
                </a:solidFill>
              </a:rPr>
              <a:t>safe state</a:t>
            </a:r>
            <a:r>
              <a:rPr lang="en-US">
                <a:solidFill>
                  <a:srgbClr val="3366FF"/>
                </a:solidFill>
              </a:rPr>
              <a:t> </a:t>
            </a:r>
            <a:r>
              <a:rPr lang="en-US"/>
              <a:t>if there exists a sequence &lt;</a:t>
            </a:r>
            <a:r>
              <a:rPr i="1" lang="en-US"/>
              <a:t>P</a:t>
            </a:r>
            <a:r>
              <a:rPr baseline="-25000" i="1" lang="en-US"/>
              <a:t>1</a:t>
            </a:r>
            <a:r>
              <a:rPr i="1" lang="en-US"/>
              <a:t>, P</a:t>
            </a:r>
            <a:r>
              <a:rPr baseline="-25000" i="1" lang="en-US"/>
              <a:t>2</a:t>
            </a:r>
            <a:r>
              <a:rPr i="1" lang="en-US"/>
              <a:t>, …, P</a:t>
            </a:r>
            <a:r>
              <a:rPr baseline="-25000" i="1" lang="en-US"/>
              <a:t>n</a:t>
            </a:r>
            <a:r>
              <a:rPr lang="en-US"/>
              <a:t>&gt; of ALL the  processes  in the systems such that  for each P</a:t>
            </a:r>
            <a:r>
              <a:rPr baseline="-25000" lang="en-US"/>
              <a:t>i</a:t>
            </a:r>
            <a:r>
              <a:rPr lang="en-US"/>
              <a:t>, the resources that P</a:t>
            </a:r>
            <a:r>
              <a:rPr baseline="-25000" lang="en-US"/>
              <a:t>i </a:t>
            </a:r>
            <a:r>
              <a:rPr lang="en-US"/>
              <a:t>can still request can be satisfied by currently available resources + resources held by all the </a:t>
            </a:r>
            <a:r>
              <a:rPr i="1" lang="en-US"/>
              <a:t>P</a:t>
            </a:r>
            <a:r>
              <a:rPr baseline="-25000" i="1" lang="en-US"/>
              <a:t>j</a:t>
            </a:r>
            <a:r>
              <a:rPr lang="en-US"/>
              <a:t>, with</a:t>
            </a:r>
            <a:r>
              <a:rPr i="1" lang="en-US"/>
              <a:t> j </a:t>
            </a:r>
            <a:r>
              <a:rPr lang="en-US"/>
              <a:t>&lt; </a:t>
            </a:r>
            <a:r>
              <a:rPr i="1" lang="en-US"/>
              <a:t>I</a:t>
            </a:r>
            <a:endParaRPr/>
          </a:p>
          <a:p>
            <a:pPr indent="-342900" lvl="0" marL="342900" rtl="0" algn="just">
              <a:spcBef>
                <a:spcPts val="1000"/>
              </a:spcBef>
              <a:spcAft>
                <a:spcPts val="0"/>
              </a:spcAft>
              <a:buSzPts val="1800"/>
              <a:buChar char="🠶"/>
            </a:pPr>
            <a:r>
              <a:rPr lang="en-US"/>
              <a:t>That is:</a:t>
            </a:r>
            <a:endParaRPr/>
          </a:p>
          <a:p>
            <a:pPr indent="-285750" lvl="1" marL="742950" rtl="0" algn="just">
              <a:spcBef>
                <a:spcPts val="1000"/>
              </a:spcBef>
              <a:spcAft>
                <a:spcPts val="0"/>
              </a:spcAft>
              <a:buSzPts val="1600"/>
              <a:buChar char="🠶"/>
            </a:pPr>
            <a:r>
              <a:rPr lang="en-US"/>
              <a:t>If P</a:t>
            </a:r>
            <a:r>
              <a:rPr baseline="-25000" lang="en-US"/>
              <a:t>i</a:t>
            </a:r>
            <a:r>
              <a:rPr lang="en-US"/>
              <a:t> resource needs are not immediately available, then </a:t>
            </a:r>
            <a:r>
              <a:rPr i="1" lang="en-US"/>
              <a:t>P</a:t>
            </a:r>
            <a:r>
              <a:rPr baseline="-25000" i="1" lang="en-US"/>
              <a:t>i</a:t>
            </a:r>
            <a:r>
              <a:rPr lang="en-US"/>
              <a:t> can wait until all </a:t>
            </a:r>
            <a:r>
              <a:rPr i="1" lang="en-US"/>
              <a:t>P</a:t>
            </a:r>
            <a:r>
              <a:rPr baseline="-25000" i="1" lang="en-US"/>
              <a:t>j</a:t>
            </a:r>
            <a:r>
              <a:rPr i="1" lang="en-US"/>
              <a:t> </a:t>
            </a:r>
            <a:r>
              <a:rPr lang="en-US"/>
              <a:t>have finished</a:t>
            </a:r>
            <a:endParaRPr/>
          </a:p>
          <a:p>
            <a:pPr indent="-285750" lvl="1" marL="742950" rtl="0" algn="just">
              <a:spcBef>
                <a:spcPts val="1000"/>
              </a:spcBef>
              <a:spcAft>
                <a:spcPts val="0"/>
              </a:spcAft>
              <a:buSzPts val="1600"/>
              <a:buChar char="🠶"/>
            </a:pPr>
            <a:r>
              <a:rPr lang="en-US"/>
              <a:t>When </a:t>
            </a:r>
            <a:r>
              <a:rPr i="1" lang="en-US"/>
              <a:t>P</a:t>
            </a:r>
            <a:r>
              <a:rPr baseline="-25000" i="1" lang="en-US"/>
              <a:t>j</a:t>
            </a:r>
            <a:r>
              <a:rPr lang="en-US"/>
              <a:t> is finished, </a:t>
            </a:r>
            <a:r>
              <a:rPr i="1" lang="en-US"/>
              <a:t>P</a:t>
            </a:r>
            <a:r>
              <a:rPr baseline="-25000" i="1" lang="en-US"/>
              <a:t>i</a:t>
            </a:r>
            <a:r>
              <a:rPr lang="en-US"/>
              <a:t> can obtain needed resources, execute, return allocated resources, and terminate</a:t>
            </a:r>
            <a:endParaRPr/>
          </a:p>
          <a:p>
            <a:pPr indent="-285750" lvl="1" marL="742950" rtl="0" algn="just">
              <a:spcBef>
                <a:spcPts val="1000"/>
              </a:spcBef>
              <a:spcAft>
                <a:spcPts val="0"/>
              </a:spcAft>
              <a:buSzPts val="1600"/>
              <a:buChar char="🠶"/>
            </a:pPr>
            <a:r>
              <a:rPr lang="en-US"/>
              <a:t>When </a:t>
            </a:r>
            <a:r>
              <a:rPr i="1" lang="en-US"/>
              <a:t>P</a:t>
            </a:r>
            <a:r>
              <a:rPr baseline="-25000" i="1" lang="en-US"/>
              <a:t>i</a:t>
            </a:r>
            <a:r>
              <a:rPr lang="en-US"/>
              <a:t> terminates, </a:t>
            </a:r>
            <a:r>
              <a:rPr i="1" lang="en-US"/>
              <a:t>P</a:t>
            </a:r>
            <a:r>
              <a:rPr baseline="-25000" i="1" lang="en-US"/>
              <a:t>i </a:t>
            </a:r>
            <a:r>
              <a:rPr baseline="-25000" lang="en-US"/>
              <a:t>+1</a:t>
            </a:r>
            <a:r>
              <a:rPr lang="en-US"/>
              <a:t> can obtain its needed resources, and so on </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113"/>
          <p:cNvSpPr txBox="1"/>
          <p:nvPr>
            <p:ph type="title"/>
          </p:nvPr>
        </p:nvSpPr>
        <p:spPr>
          <a:xfrm>
            <a:off x="457200" y="152400"/>
            <a:ext cx="8229600"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Basic Facts</a:t>
            </a:r>
            <a:endParaRPr/>
          </a:p>
        </p:txBody>
      </p:sp>
      <p:sp>
        <p:nvSpPr>
          <p:cNvPr id="1138" name="Google Shape;1138;p113"/>
          <p:cNvSpPr txBox="1"/>
          <p:nvPr>
            <p:ph idx="1" type="body"/>
          </p:nvPr>
        </p:nvSpPr>
        <p:spPr>
          <a:xfrm>
            <a:off x="922338" y="1190625"/>
            <a:ext cx="7764462" cy="441483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If a system is in safe state ⇒ no deadlocks</a:t>
            </a:r>
            <a:br>
              <a:rPr lang="en-US"/>
            </a:br>
            <a:endParaRPr/>
          </a:p>
          <a:p>
            <a:pPr indent="-342900" lvl="0" marL="342900" rtl="0" algn="l">
              <a:spcBef>
                <a:spcPts val="1000"/>
              </a:spcBef>
              <a:spcAft>
                <a:spcPts val="0"/>
              </a:spcAft>
              <a:buSzPts val="1800"/>
              <a:buChar char="🠶"/>
            </a:pPr>
            <a:r>
              <a:rPr lang="en-US"/>
              <a:t>If a system is in unsafe state ⇒ possibility of deadlock</a:t>
            </a:r>
            <a:br>
              <a:rPr lang="en-US"/>
            </a:br>
            <a:endParaRPr/>
          </a:p>
          <a:p>
            <a:pPr indent="-342900" lvl="0" marL="342900" rtl="0" algn="l">
              <a:spcBef>
                <a:spcPts val="1000"/>
              </a:spcBef>
              <a:spcAft>
                <a:spcPts val="0"/>
              </a:spcAft>
              <a:buSzPts val="1800"/>
              <a:buChar char="🠶"/>
            </a:pPr>
            <a:r>
              <a:rPr lang="en-US"/>
              <a:t>Avoidance ⇒ ensure that a system will never enter an unsafe state.</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p114"/>
          <p:cNvSpPr txBox="1"/>
          <p:nvPr>
            <p:ph type="title"/>
          </p:nvPr>
        </p:nvSpPr>
        <p:spPr>
          <a:xfrm>
            <a:off x="846138" y="150813"/>
            <a:ext cx="7840662"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Safe, Unsafe, Deadlock State </a:t>
            </a:r>
            <a:endParaRPr/>
          </a:p>
        </p:txBody>
      </p:sp>
      <p:pic>
        <p:nvPicPr>
          <p:cNvPr id="1145" name="Google Shape;1145;p114"/>
          <p:cNvPicPr preferRelativeResize="0"/>
          <p:nvPr/>
        </p:nvPicPr>
        <p:blipFill rotWithShape="1">
          <a:blip r:embed="rId3">
            <a:alphaModFix/>
          </a:blip>
          <a:srcRect b="15010" l="13437" r="13682" t="1572"/>
          <a:stretch/>
        </p:blipFill>
        <p:spPr>
          <a:xfrm>
            <a:off x="153079" y="1204685"/>
            <a:ext cx="4022725" cy="3387005"/>
          </a:xfrm>
          <a:prstGeom prst="rect">
            <a:avLst/>
          </a:prstGeom>
          <a:noFill/>
          <a:ln>
            <a:noFill/>
          </a:ln>
        </p:spPr>
      </p:pic>
      <p:sp>
        <p:nvSpPr>
          <p:cNvPr id="1146" name="Google Shape;1146;p114"/>
          <p:cNvSpPr/>
          <p:nvPr/>
        </p:nvSpPr>
        <p:spPr>
          <a:xfrm>
            <a:off x="4175804" y="1018739"/>
            <a:ext cx="4968195" cy="535531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To illustrate, we consider a system with twelve magnetic tape drives and three processes: P0 , P1 , and P2 .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Process P0 requires ten tape drives, process P1 may need as many as four tape drives, and process P2 may need up to nine tape drives.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Suppose that, at time t0 , process P0 is holding ﬁve tape drives, process P1 is holding two tape drives, and process P2 is holding two tape drives.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entury Gothic"/>
                <a:ea typeface="Century Gothic"/>
                <a:cs typeface="Century Gothic"/>
                <a:sym typeface="Century Gothic"/>
              </a:rPr>
              <a:t>A system can go from a safe state to an unsafe state. Suppose that, at time t1 , process P2 requests and is allocated one more tape drive. The system is no</a:t>
            </a:r>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longer in a safe state.</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1" name="Shape 1151"/>
        <p:cNvGrpSpPr/>
        <p:nvPr/>
      </p:nvGrpSpPr>
      <p:grpSpPr>
        <a:xfrm>
          <a:off x="0" y="0"/>
          <a:ext cx="0" cy="0"/>
          <a:chOff x="0" y="0"/>
          <a:chExt cx="0" cy="0"/>
        </a:xfrm>
      </p:grpSpPr>
      <p:sp>
        <p:nvSpPr>
          <p:cNvPr id="1152" name="Google Shape;1152;p115"/>
          <p:cNvSpPr txBox="1"/>
          <p:nvPr>
            <p:ph type="title"/>
          </p:nvPr>
        </p:nvSpPr>
        <p:spPr>
          <a:xfrm>
            <a:off x="1041400" y="166688"/>
            <a:ext cx="76454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Avoidance Algorithms</a:t>
            </a:r>
            <a:endParaRPr/>
          </a:p>
        </p:txBody>
      </p:sp>
      <p:sp>
        <p:nvSpPr>
          <p:cNvPr id="1153" name="Google Shape;1153;p115"/>
          <p:cNvSpPr txBox="1"/>
          <p:nvPr>
            <p:ph idx="1" type="body"/>
          </p:nvPr>
        </p:nvSpPr>
        <p:spPr>
          <a:xfrm>
            <a:off x="906463" y="1171575"/>
            <a:ext cx="6659562" cy="44831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Single instance of a resource type</a:t>
            </a:r>
            <a:endParaRPr/>
          </a:p>
          <a:p>
            <a:pPr indent="-285750" lvl="1" marL="742950" rtl="0" algn="l">
              <a:spcBef>
                <a:spcPts val="1000"/>
              </a:spcBef>
              <a:spcAft>
                <a:spcPts val="0"/>
              </a:spcAft>
              <a:buSzPts val="1600"/>
              <a:buChar char="🠶"/>
            </a:pPr>
            <a:r>
              <a:rPr lang="en-US"/>
              <a:t>Use a resource-allocation graph</a:t>
            </a:r>
            <a:endParaRPr/>
          </a:p>
          <a:p>
            <a:pPr indent="-285750" lvl="1" marL="742950" rtl="0" algn="l">
              <a:spcBef>
                <a:spcPts val="1000"/>
              </a:spcBef>
              <a:spcAft>
                <a:spcPts val="0"/>
              </a:spcAft>
              <a:buSzPts val="1600"/>
              <a:buFont typeface="Arial"/>
              <a:buNone/>
            </a:pPr>
            <a:r>
              <a:t/>
            </a:r>
            <a:endParaRPr/>
          </a:p>
          <a:p>
            <a:pPr indent="-342900" lvl="0" marL="342900" rtl="0" algn="l">
              <a:spcBef>
                <a:spcPts val="1000"/>
              </a:spcBef>
              <a:spcAft>
                <a:spcPts val="0"/>
              </a:spcAft>
              <a:buSzPts val="1800"/>
              <a:buChar char="🠶"/>
            </a:pPr>
            <a:r>
              <a:rPr lang="en-US"/>
              <a:t>Multiple instances of a resource type</a:t>
            </a:r>
            <a:endParaRPr/>
          </a:p>
          <a:p>
            <a:pPr indent="-285750" lvl="1" marL="742950" rtl="0" algn="l">
              <a:spcBef>
                <a:spcPts val="1000"/>
              </a:spcBef>
              <a:spcAft>
                <a:spcPts val="0"/>
              </a:spcAft>
              <a:buSzPts val="1600"/>
              <a:buChar char="🠶"/>
            </a:pPr>
            <a:r>
              <a:rPr lang="en-US"/>
              <a:t> Use the banker’s algorithm</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8" name="Shape 1158"/>
        <p:cNvGrpSpPr/>
        <p:nvPr/>
      </p:nvGrpSpPr>
      <p:grpSpPr>
        <a:xfrm>
          <a:off x="0" y="0"/>
          <a:ext cx="0" cy="0"/>
          <a:chOff x="0" y="0"/>
          <a:chExt cx="0" cy="0"/>
        </a:xfrm>
      </p:grpSpPr>
      <p:sp>
        <p:nvSpPr>
          <p:cNvPr id="1159" name="Google Shape;1159;p116"/>
          <p:cNvSpPr txBox="1"/>
          <p:nvPr>
            <p:ph type="title"/>
          </p:nvPr>
        </p:nvSpPr>
        <p:spPr>
          <a:xfrm>
            <a:off x="1123950" y="198438"/>
            <a:ext cx="7831138"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Resource-Allocation Graph Scheme</a:t>
            </a:r>
            <a:endParaRPr/>
          </a:p>
        </p:txBody>
      </p:sp>
      <p:sp>
        <p:nvSpPr>
          <p:cNvPr id="1160" name="Google Shape;1160;p116"/>
          <p:cNvSpPr txBox="1"/>
          <p:nvPr>
            <p:ph idx="1" type="body"/>
          </p:nvPr>
        </p:nvSpPr>
        <p:spPr>
          <a:xfrm>
            <a:off x="575355" y="1318985"/>
            <a:ext cx="8379733" cy="4483100"/>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1800"/>
              <a:buChar char="🠶"/>
            </a:pPr>
            <a:r>
              <a:rPr b="1" lang="en-US">
                <a:solidFill>
                  <a:srgbClr val="3366FF"/>
                </a:solidFill>
              </a:rPr>
              <a:t>Claim edge</a:t>
            </a:r>
            <a:r>
              <a:rPr lang="en-US">
                <a:solidFill>
                  <a:srgbClr val="3366FF"/>
                </a:solidFill>
              </a:rPr>
              <a:t> </a:t>
            </a:r>
            <a:r>
              <a:rPr i="1" lang="en-US">
                <a:solidFill>
                  <a:schemeClr val="dk1"/>
                </a:solidFill>
              </a:rPr>
              <a:t>P</a:t>
            </a:r>
            <a:r>
              <a:rPr baseline="-25000" i="1" lang="en-US">
                <a:solidFill>
                  <a:schemeClr val="dk1"/>
                </a:solidFill>
              </a:rPr>
              <a:t>i</a:t>
            </a:r>
            <a:r>
              <a:rPr lang="en-US">
                <a:solidFill>
                  <a:schemeClr val="dk1"/>
                </a:solidFill>
              </a:rPr>
              <a:t> → </a:t>
            </a:r>
            <a:r>
              <a:rPr i="1" lang="en-US">
                <a:solidFill>
                  <a:schemeClr val="dk1"/>
                </a:solidFill>
              </a:rPr>
              <a:t>R</a:t>
            </a:r>
            <a:r>
              <a:rPr baseline="-25000" i="1" lang="en-US">
                <a:solidFill>
                  <a:schemeClr val="dk1"/>
                </a:solidFill>
              </a:rPr>
              <a:t>j</a:t>
            </a:r>
            <a:r>
              <a:rPr lang="en-US">
                <a:solidFill>
                  <a:schemeClr val="dk1"/>
                </a:solidFill>
              </a:rPr>
              <a:t> indicated that process </a:t>
            </a:r>
            <a:r>
              <a:rPr i="1" lang="en-US">
                <a:solidFill>
                  <a:schemeClr val="dk1"/>
                </a:solidFill>
              </a:rPr>
              <a:t>P</a:t>
            </a:r>
            <a:r>
              <a:rPr baseline="-25000" i="1" lang="en-US">
                <a:solidFill>
                  <a:schemeClr val="dk1"/>
                </a:solidFill>
              </a:rPr>
              <a:t>j</a:t>
            </a:r>
            <a:r>
              <a:rPr lang="en-US">
                <a:solidFill>
                  <a:schemeClr val="dk1"/>
                </a:solidFill>
              </a:rPr>
              <a:t> may request resource </a:t>
            </a:r>
            <a:r>
              <a:rPr i="1" lang="en-US">
                <a:solidFill>
                  <a:schemeClr val="dk1"/>
                </a:solidFill>
              </a:rPr>
              <a:t>R</a:t>
            </a:r>
            <a:r>
              <a:rPr baseline="-25000" i="1" lang="en-US">
                <a:solidFill>
                  <a:schemeClr val="dk1"/>
                </a:solidFill>
              </a:rPr>
              <a:t>j</a:t>
            </a:r>
            <a:r>
              <a:rPr lang="en-US">
                <a:solidFill>
                  <a:schemeClr val="dk1"/>
                </a:solidFill>
              </a:rPr>
              <a:t>; represented by a dashed line.</a:t>
            </a:r>
            <a:endParaRPr/>
          </a:p>
          <a:p>
            <a:pPr indent="-342900" lvl="0" marL="342900" rtl="0" algn="just">
              <a:spcBef>
                <a:spcPts val="1000"/>
              </a:spcBef>
              <a:spcAft>
                <a:spcPts val="0"/>
              </a:spcAft>
              <a:buSzPts val="1800"/>
              <a:buChar char="🠶"/>
            </a:pPr>
            <a:r>
              <a:rPr lang="en-US">
                <a:solidFill>
                  <a:schemeClr val="dk1"/>
                </a:solidFill>
              </a:rPr>
              <a:t>Claim edge converts to request edge when a process requests a resource.</a:t>
            </a:r>
            <a:endParaRPr/>
          </a:p>
          <a:p>
            <a:pPr indent="-342900" lvl="0" marL="342900" rtl="0" algn="just">
              <a:spcBef>
                <a:spcPts val="1000"/>
              </a:spcBef>
              <a:spcAft>
                <a:spcPts val="0"/>
              </a:spcAft>
              <a:buSzPts val="1800"/>
              <a:buChar char="🠶"/>
            </a:pPr>
            <a:r>
              <a:rPr lang="en-US">
                <a:solidFill>
                  <a:schemeClr val="dk1"/>
                </a:solidFill>
              </a:rPr>
              <a:t>Request edge converted to an assignment edge when the  resource is allocated to the process.</a:t>
            </a:r>
            <a:endParaRPr/>
          </a:p>
          <a:p>
            <a:pPr indent="-342900" lvl="0" marL="342900" rtl="0" algn="just">
              <a:spcBef>
                <a:spcPts val="1000"/>
              </a:spcBef>
              <a:spcAft>
                <a:spcPts val="0"/>
              </a:spcAft>
              <a:buSzPts val="1800"/>
              <a:buChar char="🠶"/>
            </a:pPr>
            <a:r>
              <a:rPr lang="en-US">
                <a:solidFill>
                  <a:schemeClr val="dk1"/>
                </a:solidFill>
              </a:rPr>
              <a:t>When a resource is released by a process, assignment edge reconverts to a claim edge. </a:t>
            </a:r>
            <a:endParaRPr/>
          </a:p>
          <a:p>
            <a:pPr indent="-342900" lvl="0" marL="342900" rtl="0" algn="just">
              <a:spcBef>
                <a:spcPts val="1000"/>
              </a:spcBef>
              <a:spcAft>
                <a:spcPts val="0"/>
              </a:spcAft>
              <a:buSzPts val="1800"/>
              <a:buChar char="🠶"/>
            </a:pPr>
            <a:r>
              <a:rPr lang="en-US">
                <a:solidFill>
                  <a:schemeClr val="dk1"/>
                </a:solidFill>
              </a:rPr>
              <a:t>Resources must be claimed </a:t>
            </a:r>
            <a:r>
              <a:rPr i="1" lang="en-US">
                <a:solidFill>
                  <a:schemeClr val="dk1"/>
                </a:solidFill>
              </a:rPr>
              <a:t>a priori</a:t>
            </a:r>
            <a:r>
              <a:rPr lang="en-US">
                <a:solidFill>
                  <a:schemeClr val="dk1"/>
                </a:solidFill>
              </a:rPr>
              <a:t> in the system.</a:t>
            </a:r>
            <a:endParaRPr>
              <a:solidFill>
                <a:schemeClr val="dk1"/>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117"/>
          <p:cNvSpPr txBox="1"/>
          <p:nvPr>
            <p:ph type="title"/>
          </p:nvPr>
        </p:nvSpPr>
        <p:spPr>
          <a:xfrm>
            <a:off x="741363" y="280988"/>
            <a:ext cx="8224837" cy="4572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sz="2800"/>
              <a:t>Resource-Allocation Graph</a:t>
            </a:r>
            <a:endParaRPr/>
          </a:p>
        </p:txBody>
      </p:sp>
      <p:pic>
        <p:nvPicPr>
          <p:cNvPr descr="7" id="1167" name="Google Shape;1167;p117"/>
          <p:cNvPicPr preferRelativeResize="0"/>
          <p:nvPr/>
        </p:nvPicPr>
        <p:blipFill rotWithShape="1">
          <a:blip r:embed="rId3">
            <a:alphaModFix/>
          </a:blip>
          <a:srcRect b="0" l="0" r="0" t="0"/>
          <a:stretch/>
        </p:blipFill>
        <p:spPr>
          <a:xfrm>
            <a:off x="2024744" y="1409701"/>
            <a:ext cx="3855658" cy="3325586"/>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sp>
        <p:nvSpPr>
          <p:cNvPr id="1173" name="Google Shape;1173;p118"/>
          <p:cNvSpPr txBox="1"/>
          <p:nvPr>
            <p:ph type="title"/>
          </p:nvPr>
        </p:nvSpPr>
        <p:spPr>
          <a:xfrm>
            <a:off x="1131888" y="260350"/>
            <a:ext cx="8243887" cy="4572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sz="2800"/>
              <a:t>Unsafe State In Resource-Allocation Graph</a:t>
            </a:r>
            <a:endParaRPr/>
          </a:p>
        </p:txBody>
      </p:sp>
      <p:pic>
        <p:nvPicPr>
          <p:cNvPr descr="7" id="1174" name="Google Shape;1174;p118"/>
          <p:cNvPicPr preferRelativeResize="0"/>
          <p:nvPr/>
        </p:nvPicPr>
        <p:blipFill rotWithShape="1">
          <a:blip r:embed="rId3">
            <a:alphaModFix/>
          </a:blip>
          <a:srcRect b="0" l="0" r="0" t="0"/>
          <a:stretch/>
        </p:blipFill>
        <p:spPr>
          <a:xfrm>
            <a:off x="1828800" y="1436915"/>
            <a:ext cx="4354290" cy="3898531"/>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9" name="Shape 1179"/>
        <p:cNvGrpSpPr/>
        <p:nvPr/>
      </p:nvGrpSpPr>
      <p:grpSpPr>
        <a:xfrm>
          <a:off x="0" y="0"/>
          <a:ext cx="0" cy="0"/>
          <a:chOff x="0" y="0"/>
          <a:chExt cx="0" cy="0"/>
        </a:xfrm>
      </p:grpSpPr>
      <p:sp>
        <p:nvSpPr>
          <p:cNvPr id="1180" name="Google Shape;1180;p119"/>
          <p:cNvSpPr txBox="1"/>
          <p:nvPr>
            <p:ph type="title"/>
          </p:nvPr>
        </p:nvSpPr>
        <p:spPr>
          <a:xfrm>
            <a:off x="1303338" y="150813"/>
            <a:ext cx="7656512"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800"/>
              <a:buFont typeface="Century Gothic"/>
              <a:buNone/>
            </a:pPr>
            <a:r>
              <a:rPr lang="en-US" sz="2800"/>
              <a:t>Resource-Allocation Graph Algorithm</a:t>
            </a:r>
            <a:endParaRPr/>
          </a:p>
        </p:txBody>
      </p:sp>
      <p:sp>
        <p:nvSpPr>
          <p:cNvPr id="1181" name="Google Shape;1181;p119"/>
          <p:cNvSpPr txBox="1"/>
          <p:nvPr>
            <p:ph idx="1" type="body"/>
          </p:nvPr>
        </p:nvSpPr>
        <p:spPr>
          <a:xfrm>
            <a:off x="657003" y="1277143"/>
            <a:ext cx="8040430" cy="4303713"/>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1800"/>
              <a:buChar char="🠶"/>
            </a:pPr>
            <a:r>
              <a:rPr lang="en-US"/>
              <a:t>Suppose that process</a:t>
            </a:r>
            <a:r>
              <a:rPr i="1" lang="en-US"/>
              <a:t> P</a:t>
            </a:r>
            <a:r>
              <a:rPr baseline="-25000" i="1" lang="en-US"/>
              <a:t>i</a:t>
            </a:r>
            <a:r>
              <a:rPr lang="en-US"/>
              <a:t> requests a resource </a:t>
            </a:r>
            <a:r>
              <a:rPr i="1" lang="en-US"/>
              <a:t>R</a:t>
            </a:r>
            <a:r>
              <a:rPr baseline="-25000" i="1" lang="en-US"/>
              <a:t>j</a:t>
            </a:r>
            <a:endParaRPr baseline="-25000" i="1"/>
          </a:p>
          <a:p>
            <a:pPr indent="-342900" lvl="0" marL="342900" rtl="0" algn="just">
              <a:spcBef>
                <a:spcPts val="1000"/>
              </a:spcBef>
              <a:spcAft>
                <a:spcPts val="0"/>
              </a:spcAft>
              <a:buSzPts val="1800"/>
              <a:buChar char="🠶"/>
            </a:pPr>
            <a:r>
              <a:rPr lang="en-US"/>
              <a:t>The request can be granted only if converting the request edge to an assignment edge does not result in the formation of a cycle in the resource allocation graph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2"/>
          <p:cNvSpPr txBox="1"/>
          <p:nvPr>
            <p:ph type="title"/>
          </p:nvPr>
        </p:nvSpPr>
        <p:spPr>
          <a:xfrm>
            <a:off x="1616982" y="657226"/>
            <a:ext cx="7673975"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Multicore Programming (Cont.)</a:t>
            </a:r>
            <a:endParaRPr/>
          </a:p>
        </p:txBody>
      </p:sp>
      <p:sp>
        <p:nvSpPr>
          <p:cNvPr id="272" name="Google Shape;272;p12"/>
          <p:cNvSpPr txBox="1"/>
          <p:nvPr>
            <p:ph idx="1" type="body"/>
          </p:nvPr>
        </p:nvSpPr>
        <p:spPr>
          <a:xfrm>
            <a:off x="806449" y="1233488"/>
            <a:ext cx="7760607"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000"/>
              <a:buChar char="🠶"/>
            </a:pPr>
            <a:r>
              <a:rPr lang="en-US" sz="2000">
                <a:solidFill>
                  <a:schemeClr val="dk1"/>
                </a:solidFill>
                <a:latin typeface="Times New Roman"/>
                <a:ea typeface="Times New Roman"/>
                <a:cs typeface="Times New Roman"/>
                <a:sym typeface="Times New Roman"/>
              </a:rPr>
              <a:t>Types of parallelism </a:t>
            </a:r>
            <a:endParaRPr/>
          </a:p>
          <a:p>
            <a:pPr indent="-285750" lvl="1" marL="742950" rtl="0" algn="l">
              <a:spcBef>
                <a:spcPts val="1000"/>
              </a:spcBef>
              <a:spcAft>
                <a:spcPts val="0"/>
              </a:spcAft>
              <a:buSzPts val="2000"/>
              <a:buChar char="🠶"/>
            </a:pPr>
            <a:r>
              <a:rPr b="1" lang="en-US" sz="2000">
                <a:solidFill>
                  <a:srgbClr val="3366FF"/>
                </a:solidFill>
                <a:latin typeface="Times New Roman"/>
                <a:ea typeface="Times New Roman"/>
                <a:cs typeface="Times New Roman"/>
                <a:sym typeface="Times New Roman"/>
              </a:rPr>
              <a:t>Data parallelism</a:t>
            </a:r>
            <a:r>
              <a:rPr lang="en-US" sz="2000">
                <a:latin typeface="Times New Roman"/>
                <a:ea typeface="Times New Roman"/>
                <a:cs typeface="Times New Roman"/>
                <a:sym typeface="Times New Roman"/>
              </a:rPr>
              <a:t> – </a:t>
            </a:r>
            <a:r>
              <a:rPr lang="en-US" sz="2000">
                <a:solidFill>
                  <a:schemeClr val="dk1"/>
                </a:solidFill>
                <a:latin typeface="Times New Roman"/>
                <a:ea typeface="Times New Roman"/>
                <a:cs typeface="Times New Roman"/>
                <a:sym typeface="Times New Roman"/>
              </a:rPr>
              <a:t>distributes subsets of the same data across multiple cores, same operation on each</a:t>
            </a:r>
            <a:endParaRPr b="1" sz="2000">
              <a:solidFill>
                <a:schemeClr val="dk1"/>
              </a:solidFill>
              <a:latin typeface="Times New Roman"/>
              <a:ea typeface="Times New Roman"/>
              <a:cs typeface="Times New Roman"/>
              <a:sym typeface="Times New Roman"/>
            </a:endParaRPr>
          </a:p>
          <a:p>
            <a:pPr indent="-285750" lvl="1" marL="742950" rtl="0" algn="l">
              <a:spcBef>
                <a:spcPts val="1000"/>
              </a:spcBef>
              <a:spcAft>
                <a:spcPts val="0"/>
              </a:spcAft>
              <a:buSzPts val="2000"/>
              <a:buChar char="🠶"/>
            </a:pPr>
            <a:r>
              <a:rPr b="1" lang="en-US" sz="2000">
                <a:solidFill>
                  <a:srgbClr val="3366FF"/>
                </a:solidFill>
                <a:latin typeface="Times New Roman"/>
                <a:ea typeface="Times New Roman"/>
                <a:cs typeface="Times New Roman"/>
                <a:sym typeface="Times New Roman"/>
              </a:rPr>
              <a:t>Task parallelism </a:t>
            </a:r>
            <a:r>
              <a:rPr lang="en-US" sz="2000">
                <a:latin typeface="Times New Roman"/>
                <a:ea typeface="Times New Roman"/>
                <a:cs typeface="Times New Roman"/>
                <a:sym typeface="Times New Roman"/>
              </a:rPr>
              <a:t>– distributing threads across cores, each thread performing unique operation</a:t>
            </a:r>
            <a:endParaRPr/>
          </a:p>
          <a:p>
            <a:pPr indent="-342900" lvl="0" marL="342900" rtl="0" algn="l">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As # of threads grows, so does architectural support for threading</a:t>
            </a:r>
            <a:endParaRPr/>
          </a:p>
          <a:p>
            <a:pPr indent="-285750" lvl="1" marL="742950" rtl="0" algn="l">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CPUs have cores as well as </a:t>
            </a:r>
            <a:r>
              <a:rPr b="1" i="1" lang="en-US" sz="2000">
                <a:solidFill>
                  <a:schemeClr val="dk1"/>
                </a:solidFill>
                <a:latin typeface="Times New Roman"/>
                <a:ea typeface="Times New Roman"/>
                <a:cs typeface="Times New Roman"/>
                <a:sym typeface="Times New Roman"/>
              </a:rPr>
              <a:t>hardware threads</a:t>
            </a:r>
            <a:endParaRPr/>
          </a:p>
          <a:p>
            <a:pPr indent="-285750" lvl="1" marL="742950" rtl="0" algn="l">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Consider Oracle SPARC T4 with 8 cores, and 8 hardware threads per core</a:t>
            </a:r>
            <a:endParaRPr/>
          </a:p>
          <a:p>
            <a:pPr indent="-184150" lvl="1" marL="742950" rtl="0" algn="l">
              <a:spcBef>
                <a:spcPts val="1000"/>
              </a:spcBef>
              <a:spcAft>
                <a:spcPts val="0"/>
              </a:spcAft>
              <a:buSzPts val="1600"/>
              <a:buNone/>
            </a:pPr>
            <a:r>
              <a:t/>
            </a:r>
            <a:endParaRPr/>
          </a:p>
          <a:p>
            <a:pPr indent="-285750" lvl="1" marL="742950" rtl="0" algn="l">
              <a:spcBef>
                <a:spcPts val="1000"/>
              </a:spcBef>
              <a:spcAft>
                <a:spcPts val="0"/>
              </a:spcAft>
              <a:buSzPts val="1600"/>
              <a:buFont typeface="Arial"/>
              <a:buNone/>
            </a:pPr>
            <a:r>
              <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6" name="Shape 1186"/>
        <p:cNvGrpSpPr/>
        <p:nvPr/>
      </p:nvGrpSpPr>
      <p:grpSpPr>
        <a:xfrm>
          <a:off x="0" y="0"/>
          <a:ext cx="0" cy="0"/>
          <a:chOff x="0" y="0"/>
          <a:chExt cx="0" cy="0"/>
        </a:xfrm>
      </p:grpSpPr>
      <p:sp>
        <p:nvSpPr>
          <p:cNvPr id="1187" name="Google Shape;1187;p120"/>
          <p:cNvSpPr txBox="1"/>
          <p:nvPr>
            <p:ph type="title"/>
          </p:nvPr>
        </p:nvSpPr>
        <p:spPr>
          <a:xfrm>
            <a:off x="914400" y="182563"/>
            <a:ext cx="77724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Banker’s Algorithm</a:t>
            </a:r>
            <a:endParaRPr/>
          </a:p>
        </p:txBody>
      </p:sp>
      <p:sp>
        <p:nvSpPr>
          <p:cNvPr id="1188" name="Google Shape;1188;p120"/>
          <p:cNvSpPr txBox="1"/>
          <p:nvPr>
            <p:ph idx="1" type="body"/>
          </p:nvPr>
        </p:nvSpPr>
        <p:spPr>
          <a:xfrm>
            <a:off x="858838" y="1128713"/>
            <a:ext cx="7772400" cy="44418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Multiple instances</a:t>
            </a:r>
            <a:br>
              <a:rPr lang="en-US"/>
            </a:br>
            <a:endParaRPr/>
          </a:p>
          <a:p>
            <a:pPr indent="-342900" lvl="0" marL="342900" rtl="0" algn="l">
              <a:spcBef>
                <a:spcPts val="1000"/>
              </a:spcBef>
              <a:spcAft>
                <a:spcPts val="0"/>
              </a:spcAft>
              <a:buSzPts val="1800"/>
              <a:buChar char="🠶"/>
            </a:pPr>
            <a:r>
              <a:rPr lang="en-US"/>
              <a:t>Each process must a priori claim maximum use</a:t>
            </a:r>
            <a:br>
              <a:rPr lang="en-US"/>
            </a:br>
            <a:endParaRPr/>
          </a:p>
          <a:p>
            <a:pPr indent="-342900" lvl="0" marL="342900" rtl="0" algn="l">
              <a:spcBef>
                <a:spcPts val="1000"/>
              </a:spcBef>
              <a:spcAft>
                <a:spcPts val="0"/>
              </a:spcAft>
              <a:buSzPts val="1800"/>
              <a:buChar char="🠶"/>
            </a:pPr>
            <a:r>
              <a:rPr lang="en-US"/>
              <a:t>When a process requests a resource it may have to wait  </a:t>
            </a:r>
            <a:br>
              <a:rPr lang="en-US"/>
            </a:br>
            <a:endParaRPr/>
          </a:p>
          <a:p>
            <a:pPr indent="-342900" lvl="0" marL="342900" rtl="0" algn="l">
              <a:spcBef>
                <a:spcPts val="1000"/>
              </a:spcBef>
              <a:spcAft>
                <a:spcPts val="0"/>
              </a:spcAft>
              <a:buSzPts val="1800"/>
              <a:buChar char="🠶"/>
            </a:pPr>
            <a:r>
              <a:rPr lang="en-US"/>
              <a:t>When a process gets all its resources it must return them in a finite amount of time</a:t>
            </a:r>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3" name="Shape 1193"/>
        <p:cNvGrpSpPr/>
        <p:nvPr/>
      </p:nvGrpSpPr>
      <p:grpSpPr>
        <a:xfrm>
          <a:off x="0" y="0"/>
          <a:ext cx="0" cy="0"/>
          <a:chOff x="0" y="0"/>
          <a:chExt cx="0" cy="0"/>
        </a:xfrm>
      </p:grpSpPr>
      <p:sp>
        <p:nvSpPr>
          <p:cNvPr id="1194" name="Google Shape;1194;p121"/>
          <p:cNvSpPr txBox="1"/>
          <p:nvPr>
            <p:ph type="title"/>
          </p:nvPr>
        </p:nvSpPr>
        <p:spPr>
          <a:xfrm>
            <a:off x="1474788" y="327025"/>
            <a:ext cx="7586662" cy="4318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sz="2800"/>
              <a:t>Data Structures for the Banker’s Algorithm </a:t>
            </a:r>
            <a:endParaRPr sz="2800"/>
          </a:p>
        </p:txBody>
      </p:sp>
      <p:sp>
        <p:nvSpPr>
          <p:cNvPr id="1195" name="Google Shape;1195;p121"/>
          <p:cNvSpPr txBox="1"/>
          <p:nvPr>
            <p:ph idx="1" type="body"/>
          </p:nvPr>
        </p:nvSpPr>
        <p:spPr>
          <a:xfrm>
            <a:off x="724380" y="1628404"/>
            <a:ext cx="8036847" cy="438785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b="1" lang="en-US"/>
              <a:t>Available</a:t>
            </a:r>
            <a:r>
              <a:rPr i="1" lang="en-US"/>
              <a:t>:</a:t>
            </a:r>
            <a:r>
              <a:rPr lang="en-US"/>
              <a:t>  Vector of length </a:t>
            </a:r>
            <a:r>
              <a:rPr i="1" lang="en-US"/>
              <a:t>m</a:t>
            </a:r>
            <a:r>
              <a:rPr lang="en-US"/>
              <a:t>. If available [</a:t>
            </a:r>
            <a:r>
              <a:rPr i="1" lang="en-US"/>
              <a:t>j</a:t>
            </a:r>
            <a:r>
              <a:rPr lang="en-US"/>
              <a:t>] = </a:t>
            </a:r>
            <a:r>
              <a:rPr i="1" lang="en-US"/>
              <a:t>k</a:t>
            </a:r>
            <a:r>
              <a:rPr lang="en-US"/>
              <a:t>, there are</a:t>
            </a:r>
            <a:r>
              <a:rPr i="1" lang="en-US"/>
              <a:t> k</a:t>
            </a:r>
            <a:r>
              <a:rPr lang="en-US"/>
              <a:t> instances of resource type </a:t>
            </a:r>
            <a:r>
              <a:rPr i="1" lang="en-US"/>
              <a:t>R</a:t>
            </a:r>
            <a:r>
              <a:rPr baseline="-25000" i="1" lang="en-US"/>
              <a:t>j</a:t>
            </a:r>
            <a:r>
              <a:rPr baseline="-25000" lang="en-US"/>
              <a:t>  </a:t>
            </a:r>
            <a:r>
              <a:rPr lang="en-US"/>
              <a:t>available</a:t>
            </a:r>
            <a:endParaRPr/>
          </a:p>
          <a:p>
            <a:pPr indent="-292100" lvl="0" marL="342900" rtl="0" algn="l">
              <a:spcBef>
                <a:spcPts val="1000"/>
              </a:spcBef>
              <a:spcAft>
                <a:spcPts val="0"/>
              </a:spcAft>
              <a:buSzPts val="800"/>
              <a:buNone/>
            </a:pPr>
            <a:r>
              <a:t/>
            </a:r>
            <a:endParaRPr sz="800"/>
          </a:p>
          <a:p>
            <a:pPr indent="-342900" lvl="0" marL="342900" rtl="0" algn="l">
              <a:spcBef>
                <a:spcPts val="1000"/>
              </a:spcBef>
              <a:spcAft>
                <a:spcPts val="0"/>
              </a:spcAft>
              <a:buSzPts val="1800"/>
              <a:buChar char="🠶"/>
            </a:pPr>
            <a:r>
              <a:rPr b="1" lang="en-US">
                <a:solidFill>
                  <a:srgbClr val="000000"/>
                </a:solidFill>
              </a:rPr>
              <a:t>Max</a:t>
            </a:r>
            <a:r>
              <a:rPr i="1" lang="en-US"/>
              <a:t>: n x m</a:t>
            </a:r>
            <a:r>
              <a:rPr lang="en-US"/>
              <a:t> matrix.  If </a:t>
            </a:r>
            <a:r>
              <a:rPr i="1" lang="en-US"/>
              <a:t>Max </a:t>
            </a:r>
            <a:r>
              <a:rPr lang="en-US"/>
              <a:t>[</a:t>
            </a:r>
            <a:r>
              <a:rPr i="1" lang="en-US"/>
              <a:t>i,j</a:t>
            </a:r>
            <a:r>
              <a:rPr lang="en-US"/>
              <a:t>] = </a:t>
            </a:r>
            <a:r>
              <a:rPr i="1" lang="en-US"/>
              <a:t>k</a:t>
            </a:r>
            <a:r>
              <a:rPr lang="en-US"/>
              <a:t>, then process </a:t>
            </a:r>
            <a:r>
              <a:rPr i="1" lang="en-US"/>
              <a:t>P</a:t>
            </a:r>
            <a:r>
              <a:rPr baseline="-25000" i="1" lang="en-US"/>
              <a:t>i</a:t>
            </a:r>
            <a:r>
              <a:rPr i="1" lang="en-US"/>
              <a:t> </a:t>
            </a:r>
            <a:r>
              <a:rPr lang="en-US"/>
              <a:t>may request at most</a:t>
            </a:r>
            <a:r>
              <a:rPr i="1" lang="en-US"/>
              <a:t> k </a:t>
            </a:r>
            <a:r>
              <a:rPr lang="en-US"/>
              <a:t>instances of resource type </a:t>
            </a:r>
            <a:r>
              <a:rPr i="1" lang="en-US"/>
              <a:t>R</a:t>
            </a:r>
            <a:r>
              <a:rPr baseline="-25000" i="1" lang="en-US"/>
              <a:t>j</a:t>
            </a:r>
            <a:endParaRPr baseline="-25000" i="1"/>
          </a:p>
          <a:p>
            <a:pPr indent="-292100" lvl="0" marL="342900" rtl="0" algn="l">
              <a:spcBef>
                <a:spcPts val="1000"/>
              </a:spcBef>
              <a:spcAft>
                <a:spcPts val="0"/>
              </a:spcAft>
              <a:buSzPts val="800"/>
              <a:buNone/>
            </a:pPr>
            <a:r>
              <a:t/>
            </a:r>
            <a:endParaRPr baseline="-25000" i="1" sz="800"/>
          </a:p>
          <a:p>
            <a:pPr indent="-342900" lvl="0" marL="342900" rtl="0" algn="l">
              <a:spcBef>
                <a:spcPts val="1000"/>
              </a:spcBef>
              <a:spcAft>
                <a:spcPts val="0"/>
              </a:spcAft>
              <a:buSzPts val="1800"/>
              <a:buChar char="🠶"/>
            </a:pPr>
            <a:r>
              <a:rPr b="1" lang="en-US">
                <a:solidFill>
                  <a:srgbClr val="000000"/>
                </a:solidFill>
              </a:rPr>
              <a:t>Allocation</a:t>
            </a:r>
            <a:r>
              <a:rPr i="1" lang="en-US"/>
              <a:t>:  n </a:t>
            </a:r>
            <a:r>
              <a:rPr lang="en-US"/>
              <a:t>x</a:t>
            </a:r>
            <a:r>
              <a:rPr i="1" lang="en-US"/>
              <a:t> m</a:t>
            </a:r>
            <a:r>
              <a:rPr lang="en-US"/>
              <a:t> matrix.  If Allocation[</a:t>
            </a:r>
            <a:r>
              <a:rPr i="1" lang="en-US"/>
              <a:t>i,j</a:t>
            </a:r>
            <a:r>
              <a:rPr lang="en-US"/>
              <a:t>] = </a:t>
            </a:r>
            <a:r>
              <a:rPr i="1" lang="en-US"/>
              <a:t>k</a:t>
            </a:r>
            <a:r>
              <a:rPr lang="en-US"/>
              <a:t> then</a:t>
            </a:r>
            <a:r>
              <a:rPr i="1" lang="en-US"/>
              <a:t> P</a:t>
            </a:r>
            <a:r>
              <a:rPr baseline="-25000" i="1" lang="en-US"/>
              <a:t>i</a:t>
            </a:r>
            <a:r>
              <a:rPr lang="en-US"/>
              <a:t> is currently allocated </a:t>
            </a:r>
            <a:r>
              <a:rPr i="1" lang="en-US"/>
              <a:t>k</a:t>
            </a:r>
            <a:r>
              <a:rPr lang="en-US"/>
              <a:t> instances of </a:t>
            </a:r>
            <a:r>
              <a:rPr i="1" lang="en-US"/>
              <a:t>R</a:t>
            </a:r>
            <a:r>
              <a:rPr baseline="-25000" i="1" lang="en-US"/>
              <a:t>j</a:t>
            </a:r>
            <a:endParaRPr baseline="-25000" i="1"/>
          </a:p>
          <a:p>
            <a:pPr indent="-292100" lvl="0" marL="342900" rtl="0" algn="l">
              <a:spcBef>
                <a:spcPts val="1000"/>
              </a:spcBef>
              <a:spcAft>
                <a:spcPts val="0"/>
              </a:spcAft>
              <a:buSzPts val="800"/>
              <a:buNone/>
            </a:pPr>
            <a:r>
              <a:t/>
            </a:r>
            <a:endParaRPr baseline="-25000" i="1" sz="800"/>
          </a:p>
          <a:p>
            <a:pPr indent="-342900" lvl="0" marL="342900" rtl="0" algn="l">
              <a:spcBef>
                <a:spcPts val="1000"/>
              </a:spcBef>
              <a:spcAft>
                <a:spcPts val="0"/>
              </a:spcAft>
              <a:buSzPts val="1800"/>
              <a:buChar char="🠶"/>
            </a:pPr>
            <a:r>
              <a:rPr b="1" lang="en-US">
                <a:solidFill>
                  <a:srgbClr val="000000"/>
                </a:solidFill>
              </a:rPr>
              <a:t>Need</a:t>
            </a:r>
            <a:r>
              <a:rPr i="1" lang="en-US"/>
              <a:t>:  n </a:t>
            </a:r>
            <a:r>
              <a:rPr lang="en-US"/>
              <a:t>x</a:t>
            </a:r>
            <a:r>
              <a:rPr i="1" lang="en-US"/>
              <a:t> m</a:t>
            </a:r>
            <a:r>
              <a:rPr lang="en-US"/>
              <a:t> matrix. If </a:t>
            </a:r>
            <a:r>
              <a:rPr i="1" lang="en-US"/>
              <a:t>Need</a:t>
            </a:r>
            <a:r>
              <a:rPr lang="en-US"/>
              <a:t>[</a:t>
            </a:r>
            <a:r>
              <a:rPr i="1" lang="en-US"/>
              <a:t>i,j</a:t>
            </a:r>
            <a:r>
              <a:rPr lang="en-US"/>
              <a:t>] =</a:t>
            </a:r>
            <a:r>
              <a:rPr i="1" lang="en-US"/>
              <a:t> k</a:t>
            </a:r>
            <a:r>
              <a:rPr lang="en-US"/>
              <a:t>, then</a:t>
            </a:r>
            <a:r>
              <a:rPr i="1" lang="en-US"/>
              <a:t> P</a:t>
            </a:r>
            <a:r>
              <a:rPr baseline="-25000" i="1" lang="en-US"/>
              <a:t>i</a:t>
            </a:r>
            <a:r>
              <a:rPr lang="en-US"/>
              <a:t> may need </a:t>
            </a:r>
            <a:r>
              <a:rPr i="1" lang="en-US"/>
              <a:t>k</a:t>
            </a:r>
            <a:r>
              <a:rPr lang="en-US"/>
              <a:t> more instances of </a:t>
            </a:r>
            <a:r>
              <a:rPr i="1" lang="en-US"/>
              <a:t>R</a:t>
            </a:r>
            <a:r>
              <a:rPr baseline="-25000" i="1" lang="en-US"/>
              <a:t>j</a:t>
            </a:r>
            <a:r>
              <a:rPr baseline="-25000" lang="en-US"/>
              <a:t> </a:t>
            </a:r>
            <a:r>
              <a:rPr lang="en-US"/>
              <a:t>to complete its task</a:t>
            </a:r>
            <a:endParaRPr/>
          </a:p>
          <a:p>
            <a:pPr indent="-228600" lvl="2" marL="1143000" rtl="0" algn="l">
              <a:spcBef>
                <a:spcPts val="1000"/>
              </a:spcBef>
              <a:spcAft>
                <a:spcPts val="0"/>
              </a:spcAft>
              <a:buSzPts val="1400"/>
              <a:buFont typeface="Arimo"/>
              <a:buNone/>
            </a:pPr>
            <a:br>
              <a:rPr lang="en-US"/>
            </a:br>
            <a:r>
              <a:rPr i="1" lang="en-US"/>
              <a:t>Need</a:t>
            </a:r>
            <a:r>
              <a:rPr lang="en-US"/>
              <a:t> [</a:t>
            </a:r>
            <a:r>
              <a:rPr i="1" lang="en-US"/>
              <a:t>i,j]</a:t>
            </a:r>
            <a:r>
              <a:rPr lang="en-US"/>
              <a:t> = </a:t>
            </a:r>
            <a:r>
              <a:rPr i="1" lang="en-US"/>
              <a:t>Max</a:t>
            </a:r>
            <a:r>
              <a:rPr lang="en-US"/>
              <a:t>[</a:t>
            </a:r>
            <a:r>
              <a:rPr i="1" lang="en-US"/>
              <a:t>i,j</a:t>
            </a:r>
            <a:r>
              <a:rPr lang="en-US"/>
              <a:t>] – </a:t>
            </a:r>
            <a:r>
              <a:rPr i="1" lang="en-US"/>
              <a:t>Allocation</a:t>
            </a:r>
            <a:r>
              <a:rPr lang="en-US"/>
              <a:t> [</a:t>
            </a:r>
            <a:r>
              <a:rPr i="1" lang="en-US"/>
              <a:t>i,j</a:t>
            </a:r>
            <a:r>
              <a:rPr lang="en-US"/>
              <a:t>]</a:t>
            </a:r>
            <a:endParaRPr/>
          </a:p>
        </p:txBody>
      </p:sp>
      <p:sp>
        <p:nvSpPr>
          <p:cNvPr id="1196" name="Google Shape;1196;p121"/>
          <p:cNvSpPr txBox="1"/>
          <p:nvPr/>
        </p:nvSpPr>
        <p:spPr>
          <a:xfrm>
            <a:off x="724380" y="1261691"/>
            <a:ext cx="6934200" cy="36671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Helvetica Neue"/>
                <a:ea typeface="Helvetica Neue"/>
                <a:cs typeface="Helvetica Neue"/>
                <a:sym typeface="Helvetica Neue"/>
              </a:rPr>
              <a:t>Let </a:t>
            </a:r>
            <a:r>
              <a:rPr i="1" lang="en-US" sz="1800">
                <a:solidFill>
                  <a:schemeClr val="dk1"/>
                </a:solidFill>
                <a:latin typeface="Helvetica Neue"/>
                <a:ea typeface="Helvetica Neue"/>
                <a:cs typeface="Helvetica Neue"/>
                <a:sym typeface="Helvetica Neue"/>
              </a:rPr>
              <a:t>n</a:t>
            </a:r>
            <a:r>
              <a:rPr lang="en-US" sz="1800">
                <a:solidFill>
                  <a:schemeClr val="dk1"/>
                </a:solidFill>
                <a:latin typeface="Helvetica Neue"/>
                <a:ea typeface="Helvetica Neue"/>
                <a:cs typeface="Helvetica Neue"/>
                <a:sym typeface="Helvetica Neue"/>
              </a:rPr>
              <a:t> = number of processes, and </a:t>
            </a:r>
            <a:r>
              <a:rPr i="1" lang="en-US" sz="1800">
                <a:solidFill>
                  <a:schemeClr val="dk1"/>
                </a:solidFill>
                <a:latin typeface="Helvetica Neue"/>
                <a:ea typeface="Helvetica Neue"/>
                <a:cs typeface="Helvetica Neue"/>
                <a:sym typeface="Helvetica Neue"/>
              </a:rPr>
              <a:t>m </a:t>
            </a:r>
            <a:r>
              <a:rPr lang="en-US" sz="1800">
                <a:solidFill>
                  <a:schemeClr val="dk1"/>
                </a:solidFill>
                <a:latin typeface="Helvetica Neue"/>
                <a:ea typeface="Helvetica Neue"/>
                <a:cs typeface="Helvetica Neue"/>
                <a:sym typeface="Helvetica Neue"/>
              </a:rPr>
              <a:t>= number of resources types. </a:t>
            </a:r>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1" name="Shape 1201"/>
        <p:cNvGrpSpPr/>
        <p:nvPr/>
      </p:nvGrpSpPr>
      <p:grpSpPr>
        <a:xfrm>
          <a:off x="0" y="0"/>
          <a:ext cx="0" cy="0"/>
          <a:chOff x="0" y="0"/>
          <a:chExt cx="0" cy="0"/>
        </a:xfrm>
      </p:grpSpPr>
      <p:sp>
        <p:nvSpPr>
          <p:cNvPr id="1202" name="Google Shape;1202;p122"/>
          <p:cNvSpPr txBox="1"/>
          <p:nvPr>
            <p:ph type="title"/>
          </p:nvPr>
        </p:nvSpPr>
        <p:spPr>
          <a:xfrm>
            <a:off x="457200" y="166688"/>
            <a:ext cx="82296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Safety Algorithm</a:t>
            </a:r>
            <a:endParaRPr/>
          </a:p>
        </p:txBody>
      </p:sp>
      <p:sp>
        <p:nvSpPr>
          <p:cNvPr id="1203" name="Google Shape;1203;p122"/>
          <p:cNvSpPr txBox="1"/>
          <p:nvPr>
            <p:ph idx="1" type="body"/>
          </p:nvPr>
        </p:nvSpPr>
        <p:spPr>
          <a:xfrm>
            <a:off x="631603" y="1114758"/>
            <a:ext cx="7810647" cy="4943475"/>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1800"/>
              <a:buFont typeface="Arial"/>
              <a:buNone/>
            </a:pPr>
            <a:r>
              <a:rPr lang="en-US"/>
              <a:t>1.	Let </a:t>
            </a:r>
            <a:r>
              <a:rPr b="1" i="1" lang="en-US">
                <a:solidFill>
                  <a:srgbClr val="000000"/>
                </a:solidFill>
              </a:rPr>
              <a:t>Work</a:t>
            </a:r>
            <a:r>
              <a:rPr i="1" lang="en-US">
                <a:solidFill>
                  <a:srgbClr val="000000"/>
                </a:solidFill>
              </a:rPr>
              <a:t> </a:t>
            </a:r>
            <a:r>
              <a:rPr lang="en-US"/>
              <a:t>and </a:t>
            </a:r>
            <a:r>
              <a:rPr b="1" i="1" lang="en-US">
                <a:solidFill>
                  <a:srgbClr val="000000"/>
                </a:solidFill>
              </a:rPr>
              <a:t>Finish</a:t>
            </a:r>
            <a:r>
              <a:rPr lang="en-US">
                <a:solidFill>
                  <a:srgbClr val="000000"/>
                </a:solidFill>
              </a:rPr>
              <a:t> </a:t>
            </a:r>
            <a:r>
              <a:rPr lang="en-US"/>
              <a:t>be vectors of length</a:t>
            </a:r>
            <a:r>
              <a:rPr i="1" lang="en-US"/>
              <a:t> m</a:t>
            </a:r>
            <a:r>
              <a:rPr lang="en-US"/>
              <a:t> and</a:t>
            </a:r>
            <a:r>
              <a:rPr i="1" lang="en-US"/>
              <a:t> n</a:t>
            </a:r>
            <a:r>
              <a:rPr lang="en-US"/>
              <a:t>, respectively.  Initialize:</a:t>
            </a:r>
            <a:endParaRPr/>
          </a:p>
          <a:p>
            <a:pPr indent="-342900" lvl="3" marL="1543050" rtl="0" algn="l">
              <a:lnSpc>
                <a:spcPct val="90000"/>
              </a:lnSpc>
              <a:spcBef>
                <a:spcPts val="1000"/>
              </a:spcBef>
              <a:spcAft>
                <a:spcPts val="0"/>
              </a:spcAft>
              <a:buSzPts val="1200"/>
              <a:buFont typeface="Century Gothic"/>
              <a:buNone/>
            </a:pPr>
            <a:r>
              <a:rPr b="1" i="1" lang="en-US"/>
              <a:t>Work </a:t>
            </a:r>
            <a:r>
              <a:rPr b="1" lang="en-US"/>
              <a:t>= </a:t>
            </a:r>
            <a:r>
              <a:rPr b="1" i="1" lang="en-US"/>
              <a:t>Available</a:t>
            </a:r>
            <a:endParaRPr/>
          </a:p>
          <a:p>
            <a:pPr indent="-342900" lvl="3" marL="1543050" rtl="0" algn="l">
              <a:lnSpc>
                <a:spcPct val="90000"/>
              </a:lnSpc>
              <a:spcBef>
                <a:spcPts val="1000"/>
              </a:spcBef>
              <a:spcAft>
                <a:spcPts val="0"/>
              </a:spcAft>
              <a:buSzPts val="1200"/>
              <a:buFont typeface="Century Gothic"/>
              <a:buNone/>
            </a:pPr>
            <a:r>
              <a:rPr b="1" i="1" lang="en-US"/>
              <a:t>Finish </a:t>
            </a:r>
            <a:r>
              <a:rPr b="1" lang="en-US"/>
              <a:t>[</a:t>
            </a:r>
            <a:r>
              <a:rPr b="1" i="1" lang="en-US"/>
              <a:t>i</a:t>
            </a:r>
            <a:r>
              <a:rPr b="1" lang="en-US"/>
              <a:t>] =</a:t>
            </a:r>
            <a:r>
              <a:rPr b="1" i="1" lang="en-US"/>
              <a:t> false </a:t>
            </a:r>
            <a:r>
              <a:rPr b="1" lang="en-US"/>
              <a:t>for</a:t>
            </a:r>
            <a:r>
              <a:rPr b="1" i="1" lang="en-US"/>
              <a:t> i</a:t>
            </a:r>
            <a:r>
              <a:rPr b="1" lang="en-US"/>
              <a:t> = 0, 1, …, </a:t>
            </a:r>
            <a:r>
              <a:rPr b="1" i="1" lang="en-US"/>
              <a:t>n- </a:t>
            </a:r>
            <a:r>
              <a:rPr b="1" lang="en-US"/>
              <a:t>1</a:t>
            </a:r>
            <a:endParaRPr/>
          </a:p>
          <a:p>
            <a:pPr indent="-342900" lvl="3" marL="1543050" rtl="0" algn="l">
              <a:lnSpc>
                <a:spcPct val="90000"/>
              </a:lnSpc>
              <a:spcBef>
                <a:spcPts val="1000"/>
              </a:spcBef>
              <a:spcAft>
                <a:spcPts val="0"/>
              </a:spcAft>
              <a:buSzPts val="800"/>
              <a:buFont typeface="Century Gothic"/>
              <a:buNone/>
            </a:pPr>
            <a:r>
              <a:t/>
            </a:r>
            <a:endParaRPr sz="800"/>
          </a:p>
          <a:p>
            <a:pPr indent="-342900" lvl="0" marL="342900" rtl="0" algn="l">
              <a:lnSpc>
                <a:spcPct val="90000"/>
              </a:lnSpc>
              <a:spcBef>
                <a:spcPts val="1000"/>
              </a:spcBef>
              <a:spcAft>
                <a:spcPts val="0"/>
              </a:spcAft>
              <a:buSzPts val="1800"/>
              <a:buFont typeface="Arial"/>
              <a:buNone/>
            </a:pPr>
            <a:r>
              <a:rPr lang="en-US"/>
              <a:t>2.	Find an </a:t>
            </a:r>
            <a:r>
              <a:rPr b="1" i="1" lang="en-US"/>
              <a:t>i</a:t>
            </a:r>
            <a:r>
              <a:rPr i="1" lang="en-US"/>
              <a:t> </a:t>
            </a:r>
            <a:r>
              <a:rPr lang="en-US"/>
              <a:t>such that both: </a:t>
            </a:r>
            <a:endParaRPr/>
          </a:p>
          <a:p>
            <a:pPr indent="-342900" lvl="1" marL="800100" rtl="0" algn="l">
              <a:lnSpc>
                <a:spcPct val="90000"/>
              </a:lnSpc>
              <a:spcBef>
                <a:spcPts val="1000"/>
              </a:spcBef>
              <a:spcAft>
                <a:spcPts val="0"/>
              </a:spcAft>
              <a:buSzPts val="1600"/>
              <a:buFont typeface="Arial"/>
              <a:buNone/>
            </a:pPr>
            <a:r>
              <a:rPr lang="en-US"/>
              <a:t>(a) </a:t>
            </a:r>
            <a:r>
              <a:rPr b="1" i="1" lang="en-US"/>
              <a:t>Finish</a:t>
            </a:r>
            <a:r>
              <a:rPr b="1" lang="en-US"/>
              <a:t> [</a:t>
            </a:r>
            <a:r>
              <a:rPr b="1" i="1" lang="en-US"/>
              <a:t>i</a:t>
            </a:r>
            <a:r>
              <a:rPr b="1" lang="en-US"/>
              <a:t>] = </a:t>
            </a:r>
            <a:r>
              <a:rPr b="1" i="1" lang="en-US"/>
              <a:t>false</a:t>
            </a:r>
            <a:endParaRPr b="1"/>
          </a:p>
          <a:p>
            <a:pPr indent="-342900" lvl="1" marL="800100" rtl="0" algn="l">
              <a:lnSpc>
                <a:spcPct val="90000"/>
              </a:lnSpc>
              <a:spcBef>
                <a:spcPts val="1000"/>
              </a:spcBef>
              <a:spcAft>
                <a:spcPts val="0"/>
              </a:spcAft>
              <a:buSzPts val="1600"/>
              <a:buFont typeface="Arial"/>
              <a:buNone/>
            </a:pPr>
            <a:r>
              <a:rPr lang="en-US"/>
              <a:t>(b) </a:t>
            </a:r>
            <a:r>
              <a:rPr b="1" i="1" lang="en-US"/>
              <a:t>Need</a:t>
            </a:r>
            <a:r>
              <a:rPr b="1" baseline="-25000" i="1" lang="en-US"/>
              <a:t>i</a:t>
            </a:r>
            <a:r>
              <a:rPr b="1" lang="en-US"/>
              <a:t> ≤ </a:t>
            </a:r>
            <a:r>
              <a:rPr b="1" i="1" lang="en-US"/>
              <a:t>Work</a:t>
            </a:r>
            <a:endParaRPr/>
          </a:p>
          <a:p>
            <a:pPr indent="-342900" lvl="1" marL="800100" rtl="0" algn="l">
              <a:lnSpc>
                <a:spcPct val="90000"/>
              </a:lnSpc>
              <a:spcBef>
                <a:spcPts val="1000"/>
              </a:spcBef>
              <a:spcAft>
                <a:spcPts val="0"/>
              </a:spcAft>
              <a:buSzPts val="1600"/>
              <a:buFont typeface="Arial"/>
              <a:buNone/>
            </a:pPr>
            <a:r>
              <a:rPr lang="en-US"/>
              <a:t>If no such</a:t>
            </a:r>
            <a:r>
              <a:rPr b="1" lang="en-US"/>
              <a:t> </a:t>
            </a:r>
            <a:r>
              <a:rPr b="1" i="1" lang="en-US"/>
              <a:t>i </a:t>
            </a:r>
            <a:r>
              <a:rPr lang="en-US"/>
              <a:t>exists, go to step 4</a:t>
            </a:r>
            <a:endParaRPr/>
          </a:p>
          <a:p>
            <a:pPr indent="-342900" lvl="1" marL="800100" rtl="0" algn="l">
              <a:lnSpc>
                <a:spcPct val="90000"/>
              </a:lnSpc>
              <a:spcBef>
                <a:spcPts val="1000"/>
              </a:spcBef>
              <a:spcAft>
                <a:spcPts val="0"/>
              </a:spcAft>
              <a:buSzPts val="800"/>
              <a:buFont typeface="Arial"/>
              <a:buNone/>
            </a:pPr>
            <a:r>
              <a:t/>
            </a:r>
            <a:endParaRPr sz="800"/>
          </a:p>
          <a:p>
            <a:pPr indent="-342900" lvl="0" marL="342900" rtl="0" algn="l">
              <a:lnSpc>
                <a:spcPct val="90000"/>
              </a:lnSpc>
              <a:spcBef>
                <a:spcPts val="1000"/>
              </a:spcBef>
              <a:spcAft>
                <a:spcPts val="0"/>
              </a:spcAft>
              <a:buSzPts val="1800"/>
              <a:buFont typeface="Arial"/>
              <a:buNone/>
            </a:pPr>
            <a:r>
              <a:rPr i="1" lang="en-US"/>
              <a:t>3.  </a:t>
            </a:r>
            <a:r>
              <a:rPr b="1" i="1" lang="en-US"/>
              <a:t>Work</a:t>
            </a:r>
            <a:r>
              <a:rPr b="1" lang="en-US"/>
              <a:t> = </a:t>
            </a:r>
            <a:r>
              <a:rPr b="1" i="1" lang="en-US"/>
              <a:t>Work </a:t>
            </a:r>
            <a:r>
              <a:rPr b="1" lang="en-US"/>
              <a:t>+ </a:t>
            </a:r>
            <a:r>
              <a:rPr b="1" i="1" lang="en-US"/>
              <a:t>Allocation</a:t>
            </a:r>
            <a:r>
              <a:rPr b="1" baseline="-25000" i="1" lang="en-US"/>
              <a:t>i</a:t>
            </a:r>
            <a:br>
              <a:rPr b="1" lang="en-US"/>
            </a:br>
            <a:r>
              <a:rPr b="1" i="1" lang="en-US"/>
              <a:t>Finish</a:t>
            </a:r>
            <a:r>
              <a:rPr b="1" lang="en-US"/>
              <a:t>[</a:t>
            </a:r>
            <a:r>
              <a:rPr b="1" i="1" lang="en-US"/>
              <a:t>i</a:t>
            </a:r>
            <a:r>
              <a:rPr b="1" lang="en-US"/>
              <a:t>] =</a:t>
            </a:r>
            <a:r>
              <a:rPr b="1" i="1" lang="en-US"/>
              <a:t> true</a:t>
            </a:r>
            <a:br>
              <a:rPr b="1" lang="en-US"/>
            </a:br>
            <a:r>
              <a:rPr lang="en-US"/>
              <a:t>go to step 2</a:t>
            </a:r>
            <a:endParaRPr/>
          </a:p>
          <a:p>
            <a:pPr indent="-292100" lvl="0" marL="342900" rtl="0" algn="l">
              <a:lnSpc>
                <a:spcPct val="90000"/>
              </a:lnSpc>
              <a:spcBef>
                <a:spcPts val="1000"/>
              </a:spcBef>
              <a:spcAft>
                <a:spcPts val="0"/>
              </a:spcAft>
              <a:buSzPts val="800"/>
              <a:buNone/>
            </a:pPr>
            <a:r>
              <a:t/>
            </a:r>
            <a:endParaRPr sz="800"/>
          </a:p>
          <a:p>
            <a:pPr indent="-342900" lvl="0" marL="342900" rtl="0" algn="l">
              <a:lnSpc>
                <a:spcPct val="90000"/>
              </a:lnSpc>
              <a:spcBef>
                <a:spcPts val="1000"/>
              </a:spcBef>
              <a:spcAft>
                <a:spcPts val="0"/>
              </a:spcAft>
              <a:buSzPts val="1800"/>
              <a:buFont typeface="Arial"/>
              <a:buNone/>
            </a:pPr>
            <a:r>
              <a:rPr lang="en-US"/>
              <a:t>4.	If </a:t>
            </a:r>
            <a:r>
              <a:rPr b="1" i="1" lang="en-US"/>
              <a:t>Finish</a:t>
            </a:r>
            <a:r>
              <a:rPr b="1" lang="en-US"/>
              <a:t> [</a:t>
            </a:r>
            <a:r>
              <a:rPr b="1" i="1" lang="en-US"/>
              <a:t>i</a:t>
            </a:r>
            <a:r>
              <a:rPr b="1" lang="en-US"/>
              <a:t>] == </a:t>
            </a:r>
            <a:r>
              <a:rPr b="1" i="1" lang="en-US"/>
              <a:t>true</a:t>
            </a:r>
            <a:r>
              <a:rPr b="1" lang="en-US"/>
              <a:t> </a:t>
            </a:r>
            <a:r>
              <a:rPr lang="en-US"/>
              <a:t>for all </a:t>
            </a:r>
            <a:r>
              <a:rPr b="1" i="1" lang="en-US"/>
              <a:t>i</a:t>
            </a:r>
            <a:r>
              <a:rPr lang="en-US"/>
              <a:t>, then the system is in a safe state</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8" name="Shape 1208"/>
        <p:cNvGrpSpPr/>
        <p:nvPr/>
      </p:nvGrpSpPr>
      <p:grpSpPr>
        <a:xfrm>
          <a:off x="0" y="0"/>
          <a:ext cx="0" cy="0"/>
          <a:chOff x="0" y="0"/>
          <a:chExt cx="0" cy="0"/>
        </a:xfrm>
      </p:grpSpPr>
      <p:sp>
        <p:nvSpPr>
          <p:cNvPr id="1209" name="Google Shape;1209;p123"/>
          <p:cNvSpPr txBox="1"/>
          <p:nvPr>
            <p:ph type="title"/>
          </p:nvPr>
        </p:nvSpPr>
        <p:spPr>
          <a:xfrm>
            <a:off x="1273175" y="231775"/>
            <a:ext cx="7924800" cy="4572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sz="2800"/>
              <a:t>Resource-Request Algorithm for Process </a:t>
            </a:r>
            <a:r>
              <a:rPr i="1" lang="en-US" sz="2800"/>
              <a:t>P</a:t>
            </a:r>
            <a:r>
              <a:rPr baseline="-25000" i="1" lang="en-US" sz="2800"/>
              <a:t>i</a:t>
            </a:r>
            <a:endParaRPr sz="2800"/>
          </a:p>
        </p:txBody>
      </p:sp>
      <p:sp>
        <p:nvSpPr>
          <p:cNvPr id="1210" name="Google Shape;1210;p123"/>
          <p:cNvSpPr txBox="1"/>
          <p:nvPr>
            <p:ph idx="1" type="body"/>
          </p:nvPr>
        </p:nvSpPr>
        <p:spPr>
          <a:xfrm>
            <a:off x="524613" y="1085850"/>
            <a:ext cx="7924800" cy="468630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1800"/>
              <a:buFont typeface="Arial"/>
              <a:buNone/>
            </a:pPr>
            <a:r>
              <a:rPr i="1" lang="en-US"/>
              <a:t>     </a:t>
            </a:r>
            <a:r>
              <a:rPr b="1" i="1" lang="en-US"/>
              <a:t>Request</a:t>
            </a:r>
            <a:r>
              <a:rPr b="1" baseline="-25000" i="1" lang="en-US"/>
              <a:t>i</a:t>
            </a:r>
            <a:r>
              <a:rPr lang="en-US"/>
              <a:t> = request vector for process </a:t>
            </a:r>
            <a:r>
              <a:rPr b="1" i="1" lang="en-US"/>
              <a:t>P</a:t>
            </a:r>
            <a:r>
              <a:rPr b="1" baseline="-25000" i="1" lang="en-US"/>
              <a:t>i</a:t>
            </a:r>
            <a:r>
              <a:rPr lang="en-US"/>
              <a:t>.  If </a:t>
            </a:r>
            <a:r>
              <a:rPr b="1" i="1" lang="en-US"/>
              <a:t>Request</a:t>
            </a:r>
            <a:r>
              <a:rPr b="1" baseline="-25000" i="1" lang="en-US"/>
              <a:t>i</a:t>
            </a:r>
            <a:r>
              <a:rPr b="1" baseline="-25000" lang="en-US"/>
              <a:t> </a:t>
            </a:r>
            <a:r>
              <a:rPr b="1" lang="en-US"/>
              <a:t>[</a:t>
            </a:r>
            <a:r>
              <a:rPr b="1" i="1" lang="en-US"/>
              <a:t>j</a:t>
            </a:r>
            <a:r>
              <a:rPr b="1" lang="en-US"/>
              <a:t>] = </a:t>
            </a:r>
            <a:r>
              <a:rPr b="1" i="1" lang="en-US"/>
              <a:t>k</a:t>
            </a:r>
            <a:r>
              <a:rPr b="1" lang="en-US"/>
              <a:t> </a:t>
            </a:r>
            <a:r>
              <a:rPr lang="en-US"/>
              <a:t>then process </a:t>
            </a:r>
            <a:r>
              <a:rPr b="1" i="1" lang="en-US"/>
              <a:t>P</a:t>
            </a:r>
            <a:r>
              <a:rPr b="1" baseline="-25000" i="1" lang="en-US"/>
              <a:t>i</a:t>
            </a:r>
            <a:r>
              <a:rPr lang="en-US"/>
              <a:t> wants </a:t>
            </a:r>
            <a:r>
              <a:rPr b="1" i="1" lang="en-US"/>
              <a:t>k</a:t>
            </a:r>
            <a:r>
              <a:rPr lang="en-US"/>
              <a:t> instances of resource type </a:t>
            </a:r>
            <a:r>
              <a:rPr b="1" i="1" lang="en-US"/>
              <a:t>R</a:t>
            </a:r>
            <a:r>
              <a:rPr b="1" baseline="-25000" i="1" lang="en-US"/>
              <a:t>j</a:t>
            </a:r>
            <a:endParaRPr b="1" baseline="-25000"/>
          </a:p>
          <a:p>
            <a:pPr indent="-285750" lvl="1" marL="742950" rtl="0" algn="l">
              <a:lnSpc>
                <a:spcPct val="90000"/>
              </a:lnSpc>
              <a:spcBef>
                <a:spcPts val="1000"/>
              </a:spcBef>
              <a:spcAft>
                <a:spcPts val="0"/>
              </a:spcAft>
              <a:buSzPts val="1600"/>
              <a:buFont typeface="Arial"/>
              <a:buNone/>
            </a:pPr>
            <a:r>
              <a:rPr lang="en-US"/>
              <a:t>1.	If </a:t>
            </a:r>
            <a:r>
              <a:rPr b="1" i="1" lang="en-US"/>
              <a:t>Request</a:t>
            </a:r>
            <a:r>
              <a:rPr b="1" baseline="-25000" i="1" lang="en-US"/>
              <a:t>i</a:t>
            </a:r>
            <a:r>
              <a:rPr b="1" i="1" lang="en-US"/>
              <a:t> </a:t>
            </a:r>
            <a:r>
              <a:rPr b="1" lang="en-US"/>
              <a:t>≤ </a:t>
            </a:r>
            <a:r>
              <a:rPr b="1" i="1" lang="en-US"/>
              <a:t>Need</a:t>
            </a:r>
            <a:r>
              <a:rPr b="1" baseline="-25000" i="1" lang="en-US"/>
              <a:t>i</a:t>
            </a:r>
            <a:r>
              <a:rPr b="1" i="1" lang="en-US"/>
              <a:t> </a:t>
            </a:r>
            <a:r>
              <a:rPr lang="en-US"/>
              <a:t>go to step 2.  Otherwise, raise error condition, since process has exceeded its maximum claim</a:t>
            </a:r>
            <a:endParaRPr/>
          </a:p>
          <a:p>
            <a:pPr indent="-285750" lvl="1" marL="742950" rtl="0" algn="l">
              <a:lnSpc>
                <a:spcPct val="90000"/>
              </a:lnSpc>
              <a:spcBef>
                <a:spcPts val="1000"/>
              </a:spcBef>
              <a:spcAft>
                <a:spcPts val="0"/>
              </a:spcAft>
              <a:buSzPts val="1600"/>
              <a:buFont typeface="Arial"/>
              <a:buNone/>
            </a:pPr>
            <a:r>
              <a:rPr lang="en-US"/>
              <a:t>2.	If </a:t>
            </a:r>
            <a:r>
              <a:rPr b="1" i="1" lang="en-US"/>
              <a:t>Request</a:t>
            </a:r>
            <a:r>
              <a:rPr b="1" baseline="-25000" i="1" lang="en-US"/>
              <a:t>i</a:t>
            </a:r>
            <a:r>
              <a:rPr b="1" lang="en-US"/>
              <a:t> ≤ </a:t>
            </a:r>
            <a:r>
              <a:rPr b="1" i="1" lang="en-US"/>
              <a:t>Available</a:t>
            </a:r>
            <a:r>
              <a:rPr lang="en-US"/>
              <a:t>, go to step 3.  Otherwise </a:t>
            </a:r>
            <a:r>
              <a:rPr b="1" i="1" lang="en-US"/>
              <a:t>P</a:t>
            </a:r>
            <a:r>
              <a:rPr b="1" baseline="-25000" i="1" lang="en-US"/>
              <a:t>i</a:t>
            </a:r>
            <a:r>
              <a:rPr lang="en-US"/>
              <a:t>  must wait, since resources are not available</a:t>
            </a:r>
            <a:endParaRPr/>
          </a:p>
          <a:p>
            <a:pPr indent="-285750" lvl="1" marL="742950" rtl="0" algn="l">
              <a:lnSpc>
                <a:spcPct val="90000"/>
              </a:lnSpc>
              <a:spcBef>
                <a:spcPts val="1000"/>
              </a:spcBef>
              <a:spcAft>
                <a:spcPts val="0"/>
              </a:spcAft>
              <a:buSzPts val="1600"/>
              <a:buFont typeface="Arial"/>
              <a:buNone/>
            </a:pPr>
            <a:r>
              <a:rPr lang="en-US"/>
              <a:t>3.	Pretend to allocate requested resources to </a:t>
            </a:r>
            <a:r>
              <a:rPr b="1" i="1" lang="en-US"/>
              <a:t>P</a:t>
            </a:r>
            <a:r>
              <a:rPr b="1" baseline="-25000" i="1" lang="en-US"/>
              <a:t>i</a:t>
            </a:r>
            <a:r>
              <a:rPr lang="en-US"/>
              <a:t> by modifying the state as follows:</a:t>
            </a:r>
            <a:endParaRPr/>
          </a:p>
          <a:p>
            <a:pPr indent="-228600" lvl="3" marL="1600200" rtl="0" algn="l">
              <a:lnSpc>
                <a:spcPct val="90000"/>
              </a:lnSpc>
              <a:spcBef>
                <a:spcPts val="1000"/>
              </a:spcBef>
              <a:spcAft>
                <a:spcPts val="0"/>
              </a:spcAft>
              <a:buSzPts val="1200"/>
              <a:buFont typeface="Century Gothic"/>
              <a:buNone/>
            </a:pPr>
            <a:r>
              <a:rPr lang="en-US"/>
              <a:t>		</a:t>
            </a:r>
            <a:r>
              <a:rPr b="1" i="1" lang="en-US"/>
              <a:t>Available</a:t>
            </a:r>
            <a:r>
              <a:rPr b="1" lang="en-US"/>
              <a:t> = </a:t>
            </a:r>
            <a:r>
              <a:rPr b="1" i="1" lang="en-US"/>
              <a:t>Available  </a:t>
            </a:r>
            <a:r>
              <a:rPr b="1" lang="en-US"/>
              <a:t>–</a:t>
            </a:r>
            <a:r>
              <a:rPr b="1" i="1" lang="en-US"/>
              <a:t> Request</a:t>
            </a:r>
            <a:r>
              <a:rPr b="1" baseline="-25000" i="1" lang="en-US"/>
              <a:t>i</a:t>
            </a:r>
            <a:r>
              <a:rPr b="1" i="1" lang="en-US"/>
              <a:t>;</a:t>
            </a:r>
            <a:endParaRPr/>
          </a:p>
          <a:p>
            <a:pPr indent="-228600" lvl="3" marL="1600200" rtl="0" algn="l">
              <a:lnSpc>
                <a:spcPct val="90000"/>
              </a:lnSpc>
              <a:spcBef>
                <a:spcPts val="1000"/>
              </a:spcBef>
              <a:spcAft>
                <a:spcPts val="0"/>
              </a:spcAft>
              <a:buSzPts val="1200"/>
              <a:buFont typeface="Century Gothic"/>
              <a:buNone/>
            </a:pPr>
            <a:r>
              <a:rPr b="1" lang="en-US"/>
              <a:t>		</a:t>
            </a:r>
            <a:r>
              <a:rPr b="1" i="1" lang="en-US"/>
              <a:t>Allocation</a:t>
            </a:r>
            <a:r>
              <a:rPr b="1" baseline="-25000" i="1" lang="en-US"/>
              <a:t>i</a:t>
            </a:r>
            <a:r>
              <a:rPr b="1" baseline="-25000" lang="en-US"/>
              <a:t> </a:t>
            </a:r>
            <a:r>
              <a:rPr b="1" lang="en-US"/>
              <a:t>= </a:t>
            </a:r>
            <a:r>
              <a:rPr b="1" i="1" lang="en-US"/>
              <a:t>Allocation</a:t>
            </a:r>
            <a:r>
              <a:rPr b="1" baseline="-25000" i="1" lang="en-US"/>
              <a:t>i</a:t>
            </a:r>
            <a:r>
              <a:rPr b="1" lang="en-US"/>
              <a:t> + </a:t>
            </a:r>
            <a:r>
              <a:rPr b="1" i="1" lang="en-US"/>
              <a:t>Request</a:t>
            </a:r>
            <a:r>
              <a:rPr b="1" baseline="-25000" i="1" lang="en-US"/>
              <a:t>i</a:t>
            </a:r>
            <a:r>
              <a:rPr b="1" lang="en-US"/>
              <a:t>;</a:t>
            </a:r>
            <a:endParaRPr/>
          </a:p>
          <a:p>
            <a:pPr indent="-228600" lvl="3" marL="1600200" rtl="0" algn="l">
              <a:lnSpc>
                <a:spcPct val="90000"/>
              </a:lnSpc>
              <a:spcBef>
                <a:spcPts val="1000"/>
              </a:spcBef>
              <a:spcAft>
                <a:spcPts val="0"/>
              </a:spcAft>
              <a:buSzPts val="1200"/>
              <a:buFont typeface="Century Gothic"/>
              <a:buNone/>
            </a:pPr>
            <a:r>
              <a:rPr b="1" lang="en-US"/>
              <a:t>		</a:t>
            </a:r>
            <a:r>
              <a:rPr b="1" i="1" lang="en-US"/>
              <a:t>Need</a:t>
            </a:r>
            <a:r>
              <a:rPr b="1" baseline="-25000" i="1" lang="en-US"/>
              <a:t>i</a:t>
            </a:r>
            <a:r>
              <a:rPr b="1" i="1" lang="en-US"/>
              <a:t> </a:t>
            </a:r>
            <a:r>
              <a:rPr b="1" lang="en-US"/>
              <a:t>=</a:t>
            </a:r>
            <a:r>
              <a:rPr b="1" i="1" lang="en-US"/>
              <a:t> Need</a:t>
            </a:r>
            <a:r>
              <a:rPr b="1" baseline="-25000" i="1" lang="en-US"/>
              <a:t>i</a:t>
            </a:r>
            <a:r>
              <a:rPr b="1" lang="en-US"/>
              <a:t> – </a:t>
            </a:r>
            <a:r>
              <a:rPr b="1" i="1" lang="en-US"/>
              <a:t>Request</a:t>
            </a:r>
            <a:r>
              <a:rPr b="1" baseline="-25000" i="1" lang="en-US"/>
              <a:t>i</a:t>
            </a:r>
            <a:r>
              <a:rPr b="1" i="1" lang="en-US"/>
              <a:t>;</a:t>
            </a:r>
            <a:endParaRPr/>
          </a:p>
          <a:p>
            <a:pPr indent="-228600" lvl="2" marL="1143000" rtl="0" algn="l">
              <a:lnSpc>
                <a:spcPct val="90000"/>
              </a:lnSpc>
              <a:spcBef>
                <a:spcPts val="1000"/>
              </a:spcBef>
              <a:spcAft>
                <a:spcPts val="0"/>
              </a:spcAft>
              <a:buClr>
                <a:srgbClr val="CC6600"/>
              </a:buClr>
              <a:buSzPts val="1120"/>
              <a:buFont typeface="Arial"/>
              <a:buChar char="●"/>
            </a:pPr>
            <a:r>
              <a:rPr lang="en-US"/>
              <a:t>If safe ⇒ the resources are allocated to </a:t>
            </a:r>
            <a:r>
              <a:rPr b="1" i="1" lang="en-US"/>
              <a:t>P</a:t>
            </a:r>
            <a:r>
              <a:rPr b="1" baseline="-25000" i="1" lang="en-US"/>
              <a:t>i</a:t>
            </a:r>
            <a:endParaRPr/>
          </a:p>
          <a:p>
            <a:pPr indent="-228600" lvl="2" marL="1143000" rtl="0" algn="l">
              <a:lnSpc>
                <a:spcPct val="90000"/>
              </a:lnSpc>
              <a:spcBef>
                <a:spcPts val="1000"/>
              </a:spcBef>
              <a:spcAft>
                <a:spcPts val="0"/>
              </a:spcAft>
              <a:buClr>
                <a:srgbClr val="CC6600"/>
              </a:buClr>
              <a:buSzPts val="1120"/>
              <a:buFont typeface="Arial"/>
              <a:buChar char="●"/>
            </a:pPr>
            <a:r>
              <a:rPr lang="en-US"/>
              <a:t>If unsafe ⇒ </a:t>
            </a:r>
            <a:r>
              <a:rPr b="1" i="1" lang="en-US"/>
              <a:t>P</a:t>
            </a:r>
            <a:r>
              <a:rPr b="1" baseline="-25000" i="1" lang="en-US"/>
              <a:t>i</a:t>
            </a:r>
            <a:r>
              <a:rPr lang="en-US"/>
              <a:t> must wait, and the old resource-allocation state is restored</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sp>
        <p:nvSpPr>
          <p:cNvPr id="1216" name="Google Shape;1216;p124"/>
          <p:cNvSpPr txBox="1"/>
          <p:nvPr>
            <p:ph type="title"/>
          </p:nvPr>
        </p:nvSpPr>
        <p:spPr>
          <a:xfrm>
            <a:off x="1022350" y="152400"/>
            <a:ext cx="7664450"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Example of Banker’s Algorithm</a:t>
            </a:r>
            <a:endParaRPr/>
          </a:p>
        </p:txBody>
      </p:sp>
      <p:sp>
        <p:nvSpPr>
          <p:cNvPr id="1217" name="Google Shape;1217;p124"/>
          <p:cNvSpPr txBox="1"/>
          <p:nvPr>
            <p:ph idx="1" type="body"/>
          </p:nvPr>
        </p:nvSpPr>
        <p:spPr>
          <a:xfrm>
            <a:off x="610394" y="1158875"/>
            <a:ext cx="7923212" cy="454025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5 processes </a:t>
            </a:r>
            <a:r>
              <a:rPr i="1" lang="en-US"/>
              <a:t>P</a:t>
            </a:r>
            <a:r>
              <a:rPr baseline="-25000" lang="en-US"/>
              <a:t>0  </a:t>
            </a:r>
            <a:r>
              <a:rPr lang="en-US"/>
              <a:t>through </a:t>
            </a:r>
            <a:r>
              <a:rPr i="1" lang="en-US"/>
              <a:t>P</a:t>
            </a:r>
            <a:r>
              <a:rPr baseline="-25000" lang="en-US"/>
              <a:t>4</a:t>
            </a:r>
            <a:r>
              <a:rPr lang="en-US"/>
              <a:t>; </a:t>
            </a:r>
            <a:endParaRPr/>
          </a:p>
          <a:p>
            <a:pPr indent="-342900" lvl="0" marL="342900" rtl="0" algn="l">
              <a:spcBef>
                <a:spcPts val="1000"/>
              </a:spcBef>
              <a:spcAft>
                <a:spcPts val="0"/>
              </a:spcAft>
              <a:buSzPts val="1800"/>
              <a:buFont typeface="Arial"/>
              <a:buNone/>
            </a:pPr>
            <a:r>
              <a:rPr lang="en-US"/>
              <a:t>      3 resource types:</a:t>
            </a:r>
            <a:endParaRPr/>
          </a:p>
          <a:p>
            <a:pPr indent="-342900" lvl="0" marL="342900" rtl="0" algn="l">
              <a:spcBef>
                <a:spcPts val="1000"/>
              </a:spcBef>
              <a:spcAft>
                <a:spcPts val="0"/>
              </a:spcAft>
              <a:buSzPts val="1800"/>
              <a:buFont typeface="Arial"/>
              <a:buNone/>
            </a:pPr>
            <a:r>
              <a:rPr lang="en-US"/>
              <a:t>              </a:t>
            </a:r>
            <a:r>
              <a:rPr i="1" lang="en-US"/>
              <a:t>A</a:t>
            </a:r>
            <a:r>
              <a:rPr lang="en-US"/>
              <a:t> (10 instances),  </a:t>
            </a:r>
            <a:r>
              <a:rPr i="1" lang="en-US"/>
              <a:t>B</a:t>
            </a:r>
            <a:r>
              <a:rPr lang="en-US"/>
              <a:t> (5instances), and </a:t>
            </a:r>
            <a:r>
              <a:rPr i="1" lang="en-US"/>
              <a:t>C</a:t>
            </a:r>
            <a:r>
              <a:rPr lang="en-US"/>
              <a:t> (7 instances)</a:t>
            </a:r>
            <a:endParaRPr/>
          </a:p>
          <a:p>
            <a:pPr indent="-342900" lvl="0" marL="342900" rtl="0" algn="l">
              <a:spcBef>
                <a:spcPts val="1000"/>
              </a:spcBef>
              <a:spcAft>
                <a:spcPts val="0"/>
              </a:spcAft>
              <a:buSzPts val="1800"/>
              <a:buChar char="🠶"/>
            </a:pPr>
            <a:r>
              <a:rPr lang="en-US"/>
              <a:t>Snapshot at time </a:t>
            </a:r>
            <a:r>
              <a:rPr i="1" lang="en-US"/>
              <a:t>T</a:t>
            </a:r>
            <a:r>
              <a:rPr baseline="-25000" lang="en-US"/>
              <a:t>0</a:t>
            </a:r>
            <a:r>
              <a:rPr lang="en-US"/>
              <a:t>:</a:t>
            </a:r>
            <a:endParaRPr/>
          </a:p>
          <a:p>
            <a:pPr indent="-342900" lvl="0" marL="342900" rtl="0" algn="l">
              <a:spcBef>
                <a:spcPts val="1000"/>
              </a:spcBef>
              <a:spcAft>
                <a:spcPts val="0"/>
              </a:spcAft>
              <a:buSzPts val="1800"/>
              <a:buFont typeface="Arial"/>
              <a:buNone/>
            </a:pPr>
            <a:r>
              <a:rPr lang="en-US"/>
              <a:t>			</a:t>
            </a:r>
            <a:r>
              <a:rPr i="1" lang="en-US" u="sng"/>
              <a:t>Allocation</a:t>
            </a:r>
            <a:r>
              <a:rPr i="1" lang="en-US"/>
              <a:t>	  </a:t>
            </a:r>
            <a:r>
              <a:rPr i="1" lang="en-US" u="sng"/>
              <a:t>Max</a:t>
            </a:r>
            <a:r>
              <a:rPr i="1" lang="en-US"/>
              <a:t>	</a:t>
            </a:r>
            <a:r>
              <a:rPr i="1" lang="en-US" u="sng"/>
              <a:t>Available</a:t>
            </a:r>
            <a:endParaRPr i="1"/>
          </a:p>
          <a:p>
            <a:pPr indent="-342900" lvl="0" marL="342900" rtl="0" algn="l">
              <a:spcBef>
                <a:spcPts val="1000"/>
              </a:spcBef>
              <a:spcAft>
                <a:spcPts val="0"/>
              </a:spcAft>
              <a:buSzPts val="1800"/>
              <a:buFont typeface="Arial"/>
              <a:buNone/>
            </a:pPr>
            <a:r>
              <a:rPr i="1" lang="en-US"/>
              <a:t>			A B C	       A B C 	A B C</a:t>
            </a:r>
            <a:endParaRPr/>
          </a:p>
          <a:p>
            <a:pPr indent="-342900" lvl="0" marL="342900" rtl="0" algn="l">
              <a:spcBef>
                <a:spcPts val="1000"/>
              </a:spcBef>
              <a:spcAft>
                <a:spcPts val="0"/>
              </a:spcAft>
              <a:buSzPts val="1800"/>
              <a:buFont typeface="Arial"/>
              <a:buNone/>
            </a:pPr>
            <a:r>
              <a:rPr lang="en-US"/>
              <a:t>		</a:t>
            </a:r>
            <a:r>
              <a:rPr i="1" lang="en-US"/>
              <a:t>P</a:t>
            </a:r>
            <a:r>
              <a:rPr baseline="-25000" lang="en-US"/>
              <a:t>0	</a:t>
            </a:r>
            <a:r>
              <a:rPr lang="en-US"/>
              <a:t>0 1 0	         7 5 3 	3 3 2</a:t>
            </a:r>
            <a:endParaRPr/>
          </a:p>
          <a:p>
            <a:pPr indent="-342900" lvl="0" marL="342900" rtl="0" algn="l">
              <a:spcBef>
                <a:spcPts val="1000"/>
              </a:spcBef>
              <a:spcAft>
                <a:spcPts val="0"/>
              </a:spcAft>
              <a:buSzPts val="1800"/>
              <a:buFont typeface="Arial"/>
              <a:buNone/>
            </a:pPr>
            <a:r>
              <a:rPr lang="en-US"/>
              <a:t>		 </a:t>
            </a:r>
            <a:r>
              <a:rPr i="1" lang="en-US"/>
              <a:t>P</a:t>
            </a:r>
            <a:r>
              <a:rPr baseline="-25000" lang="en-US"/>
              <a:t>1	</a:t>
            </a:r>
            <a:r>
              <a:rPr lang="en-US"/>
              <a:t>2 0 0 	        3 2 2  </a:t>
            </a:r>
            <a:endParaRPr/>
          </a:p>
          <a:p>
            <a:pPr indent="-342900" lvl="0" marL="342900" rtl="0" algn="l">
              <a:spcBef>
                <a:spcPts val="1000"/>
              </a:spcBef>
              <a:spcAft>
                <a:spcPts val="0"/>
              </a:spcAft>
              <a:buSzPts val="1800"/>
              <a:buFont typeface="Arial"/>
              <a:buNone/>
            </a:pPr>
            <a:r>
              <a:rPr lang="en-US"/>
              <a:t>		 </a:t>
            </a:r>
            <a:r>
              <a:rPr i="1" lang="en-US"/>
              <a:t>P</a:t>
            </a:r>
            <a:r>
              <a:rPr baseline="-25000" lang="en-US"/>
              <a:t>2</a:t>
            </a:r>
            <a:r>
              <a:rPr lang="en-US"/>
              <a:t>	3 0 2 	        9 0 2</a:t>
            </a:r>
            <a:endParaRPr/>
          </a:p>
          <a:p>
            <a:pPr indent="-342900" lvl="0" marL="342900" rtl="0" algn="l">
              <a:spcBef>
                <a:spcPts val="1000"/>
              </a:spcBef>
              <a:spcAft>
                <a:spcPts val="0"/>
              </a:spcAft>
              <a:buSzPts val="1800"/>
              <a:buFont typeface="Arial"/>
              <a:buNone/>
            </a:pPr>
            <a:r>
              <a:rPr lang="en-US"/>
              <a:t>		 </a:t>
            </a:r>
            <a:r>
              <a:rPr i="1" lang="en-US"/>
              <a:t>P</a:t>
            </a:r>
            <a:r>
              <a:rPr baseline="-25000" lang="en-US"/>
              <a:t>3</a:t>
            </a:r>
            <a:r>
              <a:rPr lang="en-US"/>
              <a:t>	2 1 1 	        2 2 2</a:t>
            </a:r>
            <a:endParaRPr/>
          </a:p>
          <a:p>
            <a:pPr indent="-342900" lvl="0" marL="342900" rtl="0" algn="l">
              <a:spcBef>
                <a:spcPts val="1000"/>
              </a:spcBef>
              <a:spcAft>
                <a:spcPts val="0"/>
              </a:spcAft>
              <a:buSzPts val="1800"/>
              <a:buFont typeface="Arial"/>
              <a:buNone/>
            </a:pPr>
            <a:r>
              <a:rPr lang="en-US"/>
              <a:t>		 </a:t>
            </a:r>
            <a:r>
              <a:rPr i="1" lang="en-US"/>
              <a:t>P</a:t>
            </a:r>
            <a:r>
              <a:rPr baseline="-25000" lang="en-US"/>
              <a:t>4</a:t>
            </a:r>
            <a:r>
              <a:rPr lang="en-US"/>
              <a:t>	0 0 2	         4 3 3  		</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125"/>
          <p:cNvSpPr txBox="1"/>
          <p:nvPr>
            <p:ph type="title"/>
          </p:nvPr>
        </p:nvSpPr>
        <p:spPr>
          <a:xfrm>
            <a:off x="1945201" y="624110"/>
            <a:ext cx="6589199"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Example (Cont.)</a:t>
            </a:r>
            <a:endParaRPr/>
          </a:p>
        </p:txBody>
      </p:sp>
      <p:sp>
        <p:nvSpPr>
          <p:cNvPr id="1224" name="Google Shape;1224;p125"/>
          <p:cNvSpPr txBox="1"/>
          <p:nvPr>
            <p:ph idx="1" type="body"/>
          </p:nvPr>
        </p:nvSpPr>
        <p:spPr>
          <a:xfrm>
            <a:off x="931863" y="1136650"/>
            <a:ext cx="7724775" cy="46402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The content of the matrix </a:t>
            </a:r>
            <a:r>
              <a:rPr b="1" i="1" lang="en-US"/>
              <a:t>Need</a:t>
            </a:r>
            <a:r>
              <a:rPr lang="en-US"/>
              <a:t> is defined to be </a:t>
            </a:r>
            <a:r>
              <a:rPr b="1" i="1" lang="en-US"/>
              <a:t>Max</a:t>
            </a:r>
            <a:r>
              <a:rPr b="1" lang="en-US"/>
              <a:t> – </a:t>
            </a:r>
            <a:r>
              <a:rPr b="1" i="1" lang="en-US"/>
              <a:t>Allocation</a:t>
            </a:r>
            <a:endParaRPr b="1"/>
          </a:p>
          <a:p>
            <a:pPr indent="-342900" lvl="0" marL="342900" rtl="0" algn="l">
              <a:spcBef>
                <a:spcPts val="1000"/>
              </a:spcBef>
              <a:spcAft>
                <a:spcPts val="0"/>
              </a:spcAft>
              <a:buSzPts val="1800"/>
              <a:buFont typeface="Arial"/>
              <a:buNone/>
            </a:pPr>
            <a:r>
              <a:t/>
            </a:r>
            <a:endParaRPr/>
          </a:p>
          <a:p>
            <a:pPr indent="-342900" lvl="0" marL="342900" rtl="0" algn="l">
              <a:spcBef>
                <a:spcPts val="1000"/>
              </a:spcBef>
              <a:spcAft>
                <a:spcPts val="0"/>
              </a:spcAft>
              <a:buSzPts val="1800"/>
              <a:buFont typeface="Arial"/>
              <a:buNone/>
            </a:pPr>
            <a:r>
              <a:rPr lang="en-US"/>
              <a:t>			</a:t>
            </a:r>
            <a:r>
              <a:rPr i="1" lang="en-US" u="sng"/>
              <a:t>Need</a:t>
            </a:r>
            <a:endParaRPr u="sng"/>
          </a:p>
          <a:p>
            <a:pPr indent="-342900" lvl="0" marL="342900" rtl="0" algn="l">
              <a:spcBef>
                <a:spcPts val="1000"/>
              </a:spcBef>
              <a:spcAft>
                <a:spcPts val="0"/>
              </a:spcAft>
              <a:buSzPts val="1800"/>
              <a:buFont typeface="Arial"/>
              <a:buNone/>
            </a:pPr>
            <a:r>
              <a:rPr lang="en-US"/>
              <a:t>			</a:t>
            </a:r>
            <a:r>
              <a:rPr i="1" lang="en-US"/>
              <a:t>A B C</a:t>
            </a:r>
            <a:endParaRPr/>
          </a:p>
          <a:p>
            <a:pPr indent="-342900" lvl="0" marL="342900" rtl="0" algn="l">
              <a:spcBef>
                <a:spcPts val="1000"/>
              </a:spcBef>
              <a:spcAft>
                <a:spcPts val="0"/>
              </a:spcAft>
              <a:buSzPts val="1800"/>
              <a:buFont typeface="Arial"/>
              <a:buNone/>
            </a:pPr>
            <a:r>
              <a:rPr lang="en-US"/>
              <a:t>		 </a:t>
            </a:r>
            <a:r>
              <a:rPr i="1" lang="en-US"/>
              <a:t>P</a:t>
            </a:r>
            <a:r>
              <a:rPr baseline="-25000" lang="en-US"/>
              <a:t>0	</a:t>
            </a:r>
            <a:r>
              <a:rPr lang="en-US"/>
              <a:t>7 4 3 </a:t>
            </a:r>
            <a:endParaRPr/>
          </a:p>
          <a:p>
            <a:pPr indent="-342900" lvl="0" marL="342900" rtl="0" algn="l">
              <a:spcBef>
                <a:spcPts val="1000"/>
              </a:spcBef>
              <a:spcAft>
                <a:spcPts val="0"/>
              </a:spcAft>
              <a:buSzPts val="1800"/>
              <a:buFont typeface="Arial"/>
              <a:buNone/>
            </a:pPr>
            <a:r>
              <a:rPr lang="en-US"/>
              <a:t>		 </a:t>
            </a:r>
            <a:r>
              <a:rPr i="1" lang="en-US"/>
              <a:t>P</a:t>
            </a:r>
            <a:r>
              <a:rPr baseline="-25000" lang="en-US"/>
              <a:t>1	</a:t>
            </a:r>
            <a:r>
              <a:rPr lang="en-US"/>
              <a:t>1 2 2 </a:t>
            </a:r>
            <a:endParaRPr/>
          </a:p>
          <a:p>
            <a:pPr indent="-342900" lvl="0" marL="342900" rtl="0" algn="l">
              <a:spcBef>
                <a:spcPts val="1000"/>
              </a:spcBef>
              <a:spcAft>
                <a:spcPts val="0"/>
              </a:spcAft>
              <a:buSzPts val="1800"/>
              <a:buFont typeface="Arial"/>
              <a:buNone/>
            </a:pPr>
            <a:r>
              <a:rPr lang="en-US"/>
              <a:t>		 </a:t>
            </a:r>
            <a:r>
              <a:rPr i="1" lang="en-US"/>
              <a:t>P</a:t>
            </a:r>
            <a:r>
              <a:rPr baseline="-25000" lang="en-US"/>
              <a:t>2</a:t>
            </a:r>
            <a:r>
              <a:rPr lang="en-US"/>
              <a:t>	6 0 0 </a:t>
            </a:r>
            <a:endParaRPr/>
          </a:p>
          <a:p>
            <a:pPr indent="-342900" lvl="0" marL="342900" rtl="0" algn="l">
              <a:spcBef>
                <a:spcPts val="1000"/>
              </a:spcBef>
              <a:spcAft>
                <a:spcPts val="0"/>
              </a:spcAft>
              <a:buSzPts val="1800"/>
              <a:buFont typeface="Arial"/>
              <a:buNone/>
            </a:pPr>
            <a:r>
              <a:rPr lang="en-US"/>
              <a:t>		 </a:t>
            </a:r>
            <a:r>
              <a:rPr i="1" lang="en-US"/>
              <a:t>P</a:t>
            </a:r>
            <a:r>
              <a:rPr baseline="-25000" lang="en-US"/>
              <a:t>3</a:t>
            </a:r>
            <a:r>
              <a:rPr lang="en-US"/>
              <a:t>	0 1 1</a:t>
            </a:r>
            <a:endParaRPr/>
          </a:p>
          <a:p>
            <a:pPr indent="-342900" lvl="0" marL="342900" rtl="0" algn="l">
              <a:spcBef>
                <a:spcPts val="1000"/>
              </a:spcBef>
              <a:spcAft>
                <a:spcPts val="0"/>
              </a:spcAft>
              <a:buSzPts val="1800"/>
              <a:buFont typeface="Arial"/>
              <a:buNone/>
            </a:pPr>
            <a:r>
              <a:rPr lang="en-US"/>
              <a:t>		 </a:t>
            </a:r>
            <a:r>
              <a:rPr i="1" lang="en-US"/>
              <a:t>P</a:t>
            </a:r>
            <a:r>
              <a:rPr baseline="-25000" lang="en-US"/>
              <a:t>4</a:t>
            </a:r>
            <a:r>
              <a:rPr lang="en-US"/>
              <a:t>	4 3 1 </a:t>
            </a:r>
            <a:br>
              <a:rPr lang="en-US"/>
            </a:br>
            <a:endParaRPr/>
          </a:p>
          <a:p>
            <a:pPr indent="-342900" lvl="0" marL="342900" rtl="0" algn="l">
              <a:spcBef>
                <a:spcPts val="1000"/>
              </a:spcBef>
              <a:spcAft>
                <a:spcPts val="0"/>
              </a:spcAft>
              <a:buSzPts val="1800"/>
              <a:buChar char="🠶"/>
            </a:pPr>
            <a:r>
              <a:rPr lang="en-US"/>
              <a:t>The system is in a safe state since the sequence &lt; </a:t>
            </a:r>
            <a:r>
              <a:rPr i="1" lang="en-US"/>
              <a:t>P</a:t>
            </a:r>
            <a:r>
              <a:rPr baseline="-25000" lang="en-US"/>
              <a:t>1</a:t>
            </a:r>
            <a:r>
              <a:rPr lang="en-US"/>
              <a:t>, </a:t>
            </a:r>
            <a:r>
              <a:rPr i="1" lang="en-US"/>
              <a:t>P</a:t>
            </a:r>
            <a:r>
              <a:rPr baseline="-25000" lang="en-US"/>
              <a:t>3</a:t>
            </a:r>
            <a:r>
              <a:rPr lang="en-US"/>
              <a:t>, </a:t>
            </a:r>
            <a:r>
              <a:rPr i="1" lang="en-US"/>
              <a:t>P</a:t>
            </a:r>
            <a:r>
              <a:rPr baseline="-25000" lang="en-US"/>
              <a:t>4</a:t>
            </a:r>
            <a:r>
              <a:rPr lang="en-US"/>
              <a:t>, </a:t>
            </a:r>
            <a:r>
              <a:rPr i="1" lang="en-US"/>
              <a:t>P</a:t>
            </a:r>
            <a:r>
              <a:rPr baseline="-25000" lang="en-US"/>
              <a:t>2</a:t>
            </a:r>
            <a:r>
              <a:rPr lang="en-US"/>
              <a:t>, </a:t>
            </a:r>
            <a:r>
              <a:rPr i="1" lang="en-US"/>
              <a:t>P</a:t>
            </a:r>
            <a:r>
              <a:rPr baseline="-25000" lang="en-US"/>
              <a:t>0</a:t>
            </a:r>
            <a:r>
              <a:rPr lang="en-US"/>
              <a:t>&gt; satisfies safety criteria</a:t>
            </a:r>
            <a:endParaRPr baseline="-25000"/>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9" name="Shape 1229"/>
        <p:cNvGrpSpPr/>
        <p:nvPr/>
      </p:nvGrpSpPr>
      <p:grpSpPr>
        <a:xfrm>
          <a:off x="0" y="0"/>
          <a:ext cx="0" cy="0"/>
          <a:chOff x="0" y="0"/>
          <a:chExt cx="0" cy="0"/>
        </a:xfrm>
      </p:grpSpPr>
      <p:sp>
        <p:nvSpPr>
          <p:cNvPr id="1230" name="Google Shape;1230;p126"/>
          <p:cNvSpPr txBox="1"/>
          <p:nvPr>
            <p:ph type="title"/>
          </p:nvPr>
        </p:nvSpPr>
        <p:spPr>
          <a:xfrm>
            <a:off x="817563" y="214313"/>
            <a:ext cx="7869237"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Example:  </a:t>
            </a:r>
            <a:r>
              <a:rPr i="1" lang="en-US"/>
              <a:t>P</a:t>
            </a:r>
            <a:r>
              <a:rPr baseline="-25000" lang="en-US"/>
              <a:t>1</a:t>
            </a:r>
            <a:r>
              <a:rPr lang="en-US"/>
              <a:t> Request (1,0,2)</a:t>
            </a:r>
            <a:endParaRPr/>
          </a:p>
        </p:txBody>
      </p:sp>
      <p:sp>
        <p:nvSpPr>
          <p:cNvPr id="1231" name="Google Shape;1231;p126"/>
          <p:cNvSpPr txBox="1"/>
          <p:nvPr>
            <p:ph idx="1" type="body"/>
          </p:nvPr>
        </p:nvSpPr>
        <p:spPr>
          <a:xfrm>
            <a:off x="896938" y="1103313"/>
            <a:ext cx="7766050" cy="5103812"/>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800"/>
              <a:buChar char="🠶"/>
            </a:pPr>
            <a:r>
              <a:rPr lang="en-US"/>
              <a:t>Check that Request ≤ Available (that is, (1,0,2) ≤ (3,3,2) ⇒ true</a:t>
            </a:r>
            <a:endParaRPr i="1"/>
          </a:p>
          <a:p>
            <a:pPr indent="-342900" lvl="0" marL="342900" rtl="0" algn="l">
              <a:spcBef>
                <a:spcPts val="1000"/>
              </a:spcBef>
              <a:spcAft>
                <a:spcPts val="0"/>
              </a:spcAft>
              <a:buSzPts val="1800"/>
              <a:buFont typeface="Arial"/>
              <a:buNone/>
            </a:pPr>
            <a:r>
              <a:rPr i="1" lang="en-US"/>
              <a:t>			</a:t>
            </a:r>
            <a:r>
              <a:rPr i="1" lang="en-US" u="sng"/>
              <a:t>Allocation</a:t>
            </a:r>
            <a:r>
              <a:rPr i="1" lang="en-US"/>
              <a:t>	</a:t>
            </a:r>
            <a:r>
              <a:rPr i="1" lang="en-US" u="sng"/>
              <a:t>Need</a:t>
            </a:r>
            <a:r>
              <a:rPr i="1" lang="en-US"/>
              <a:t>	   </a:t>
            </a:r>
            <a:r>
              <a:rPr i="1" lang="en-US" u="sng"/>
              <a:t>Available</a:t>
            </a:r>
            <a:endParaRPr i="1"/>
          </a:p>
          <a:p>
            <a:pPr indent="-342900" lvl="0" marL="342900" rtl="0" algn="l">
              <a:spcBef>
                <a:spcPts val="1000"/>
              </a:spcBef>
              <a:spcAft>
                <a:spcPts val="0"/>
              </a:spcAft>
              <a:buSzPts val="1800"/>
              <a:buFont typeface="Arial"/>
              <a:buNone/>
            </a:pPr>
            <a:r>
              <a:rPr i="1" lang="en-US"/>
              <a:t>			A B C	A B C	 A B C </a:t>
            </a:r>
            <a:endParaRPr/>
          </a:p>
          <a:p>
            <a:pPr indent="-342900" lvl="0" marL="342900" rtl="0" algn="l">
              <a:spcBef>
                <a:spcPts val="1000"/>
              </a:spcBef>
              <a:spcAft>
                <a:spcPts val="0"/>
              </a:spcAft>
              <a:buSzPts val="1800"/>
              <a:buFont typeface="Arial"/>
              <a:buNone/>
            </a:pPr>
            <a:r>
              <a:rPr lang="en-US"/>
              <a:t>		</a:t>
            </a:r>
            <a:r>
              <a:rPr i="1" lang="en-US"/>
              <a:t>P</a:t>
            </a:r>
            <a:r>
              <a:rPr baseline="-25000" lang="en-US"/>
              <a:t>0</a:t>
            </a:r>
            <a:r>
              <a:rPr lang="en-US"/>
              <a:t>	0 1 0 	7 4 3 	2 3 0</a:t>
            </a:r>
            <a:endParaRPr/>
          </a:p>
          <a:p>
            <a:pPr indent="-342900" lvl="0" marL="342900" rtl="0" algn="l">
              <a:spcBef>
                <a:spcPts val="1000"/>
              </a:spcBef>
              <a:spcAft>
                <a:spcPts val="0"/>
              </a:spcAft>
              <a:buSzPts val="1800"/>
              <a:buFont typeface="Arial"/>
              <a:buNone/>
            </a:pPr>
            <a:r>
              <a:rPr lang="en-US"/>
              <a:t>		</a:t>
            </a:r>
            <a:r>
              <a:rPr i="1" lang="en-US"/>
              <a:t>P</a:t>
            </a:r>
            <a:r>
              <a:rPr baseline="-25000" lang="en-US"/>
              <a:t>1</a:t>
            </a:r>
            <a:r>
              <a:rPr lang="en-US"/>
              <a:t>	      3 0 2             0 2 0 	</a:t>
            </a:r>
            <a:endParaRPr/>
          </a:p>
          <a:p>
            <a:pPr indent="-342900" lvl="0" marL="342900" rtl="0" algn="l">
              <a:spcBef>
                <a:spcPts val="1000"/>
              </a:spcBef>
              <a:spcAft>
                <a:spcPts val="0"/>
              </a:spcAft>
              <a:buSzPts val="1800"/>
              <a:buFont typeface="Arial"/>
              <a:buNone/>
            </a:pPr>
            <a:r>
              <a:rPr lang="en-US"/>
              <a:t>		</a:t>
            </a:r>
            <a:r>
              <a:rPr i="1" lang="en-US"/>
              <a:t>P</a:t>
            </a:r>
            <a:r>
              <a:rPr baseline="-25000" lang="en-US"/>
              <a:t>2</a:t>
            </a:r>
            <a:r>
              <a:rPr lang="en-US"/>
              <a:t>	3 0 2 	 6 0 0 </a:t>
            </a:r>
            <a:endParaRPr/>
          </a:p>
          <a:p>
            <a:pPr indent="-342900" lvl="0" marL="342900" rtl="0" algn="l">
              <a:spcBef>
                <a:spcPts val="1000"/>
              </a:spcBef>
              <a:spcAft>
                <a:spcPts val="0"/>
              </a:spcAft>
              <a:buSzPts val="1800"/>
              <a:buFont typeface="Arial"/>
              <a:buNone/>
            </a:pPr>
            <a:r>
              <a:rPr lang="en-US"/>
              <a:t>		</a:t>
            </a:r>
            <a:r>
              <a:rPr i="1" lang="en-US"/>
              <a:t>P</a:t>
            </a:r>
            <a:r>
              <a:rPr baseline="-25000" lang="en-US"/>
              <a:t>3</a:t>
            </a:r>
            <a:r>
              <a:rPr lang="en-US"/>
              <a:t>	2 1 1 	0 1 1</a:t>
            </a:r>
            <a:endParaRPr/>
          </a:p>
          <a:p>
            <a:pPr indent="-342900" lvl="0" marL="342900" rtl="0" algn="l">
              <a:spcBef>
                <a:spcPts val="1000"/>
              </a:spcBef>
              <a:spcAft>
                <a:spcPts val="0"/>
              </a:spcAft>
              <a:buSzPts val="1800"/>
              <a:buFont typeface="Arial"/>
              <a:buNone/>
            </a:pPr>
            <a:r>
              <a:rPr lang="en-US"/>
              <a:t>		</a:t>
            </a:r>
            <a:r>
              <a:rPr i="1" lang="en-US"/>
              <a:t>P</a:t>
            </a:r>
            <a:r>
              <a:rPr baseline="-25000" lang="en-US"/>
              <a:t>4</a:t>
            </a:r>
            <a:r>
              <a:rPr lang="en-US"/>
              <a:t>	0 0 2 	 4 3 1 </a:t>
            </a:r>
            <a:endParaRPr/>
          </a:p>
          <a:p>
            <a:pPr indent="-342900" lvl="0" marL="342900" rtl="0" algn="l">
              <a:spcBef>
                <a:spcPts val="1000"/>
              </a:spcBef>
              <a:spcAft>
                <a:spcPts val="0"/>
              </a:spcAft>
              <a:buSzPts val="800"/>
              <a:buFont typeface="Arial"/>
              <a:buNone/>
            </a:pPr>
            <a:r>
              <a:t/>
            </a:r>
            <a:endParaRPr sz="800"/>
          </a:p>
          <a:p>
            <a:pPr indent="-342900" lvl="0" marL="342900" rtl="0" algn="l">
              <a:spcBef>
                <a:spcPts val="1000"/>
              </a:spcBef>
              <a:spcAft>
                <a:spcPts val="0"/>
              </a:spcAft>
              <a:buSzPts val="1800"/>
              <a:buChar char="🠶"/>
            </a:pPr>
            <a:r>
              <a:rPr lang="en-US"/>
              <a:t>Executing safety algorithm shows that sequence &lt; </a:t>
            </a:r>
            <a:r>
              <a:rPr b="1" i="1" lang="en-US"/>
              <a:t>P</a:t>
            </a:r>
            <a:r>
              <a:rPr b="1" baseline="-25000" lang="en-US"/>
              <a:t>1</a:t>
            </a:r>
            <a:r>
              <a:rPr b="1" lang="en-US"/>
              <a:t>, </a:t>
            </a:r>
            <a:r>
              <a:rPr b="1" i="1" lang="en-US"/>
              <a:t>P</a:t>
            </a:r>
            <a:r>
              <a:rPr b="1" baseline="-25000" lang="en-US"/>
              <a:t>3</a:t>
            </a:r>
            <a:r>
              <a:rPr b="1" lang="en-US"/>
              <a:t>, </a:t>
            </a:r>
            <a:r>
              <a:rPr b="1" i="1" lang="en-US"/>
              <a:t>P</a:t>
            </a:r>
            <a:r>
              <a:rPr b="1" baseline="-25000" lang="en-US"/>
              <a:t>4</a:t>
            </a:r>
            <a:r>
              <a:rPr b="1" lang="en-US"/>
              <a:t>, </a:t>
            </a:r>
            <a:r>
              <a:rPr b="1" i="1" lang="en-US"/>
              <a:t>P</a:t>
            </a:r>
            <a:r>
              <a:rPr b="1" baseline="-25000" lang="en-US"/>
              <a:t>0</a:t>
            </a:r>
            <a:r>
              <a:rPr b="1" lang="en-US"/>
              <a:t>, </a:t>
            </a:r>
            <a:r>
              <a:rPr b="1" i="1" lang="en-US"/>
              <a:t>P</a:t>
            </a:r>
            <a:r>
              <a:rPr b="1" baseline="-25000" lang="en-US"/>
              <a:t>2</a:t>
            </a:r>
            <a:r>
              <a:rPr lang="en-US"/>
              <a:t>&gt; satisfies safety requirement</a:t>
            </a:r>
            <a:endParaRPr/>
          </a:p>
          <a:p>
            <a:pPr indent="-292100" lvl="0" marL="342900" rtl="0" algn="l">
              <a:spcBef>
                <a:spcPts val="1000"/>
              </a:spcBef>
              <a:spcAft>
                <a:spcPts val="0"/>
              </a:spcAft>
              <a:buSzPts val="800"/>
              <a:buNone/>
            </a:pPr>
            <a:r>
              <a:t/>
            </a:r>
            <a:endParaRPr sz="800"/>
          </a:p>
          <a:p>
            <a:pPr indent="-342900" lvl="0" marL="342900" rtl="0" algn="l">
              <a:spcBef>
                <a:spcPts val="1000"/>
              </a:spcBef>
              <a:spcAft>
                <a:spcPts val="0"/>
              </a:spcAft>
              <a:buSzPts val="1800"/>
              <a:buChar char="🠶"/>
            </a:pPr>
            <a:r>
              <a:rPr lang="en-US"/>
              <a:t>Can request for (3,3,0) by </a:t>
            </a:r>
            <a:r>
              <a:rPr b="1" i="1" lang="en-US"/>
              <a:t>P</a:t>
            </a:r>
            <a:r>
              <a:rPr b="1" baseline="-25000" lang="en-US"/>
              <a:t>4</a:t>
            </a:r>
            <a:r>
              <a:rPr lang="en-US"/>
              <a:t> be granted?</a:t>
            </a:r>
            <a:endParaRPr/>
          </a:p>
          <a:p>
            <a:pPr indent="-292100" lvl="0" marL="342900" rtl="0" algn="l">
              <a:spcBef>
                <a:spcPts val="1000"/>
              </a:spcBef>
              <a:spcAft>
                <a:spcPts val="0"/>
              </a:spcAft>
              <a:buSzPts val="800"/>
              <a:buNone/>
            </a:pPr>
            <a:r>
              <a:t/>
            </a:r>
            <a:endParaRPr sz="800"/>
          </a:p>
          <a:p>
            <a:pPr indent="-342900" lvl="0" marL="342900" rtl="0" algn="l">
              <a:spcBef>
                <a:spcPts val="1000"/>
              </a:spcBef>
              <a:spcAft>
                <a:spcPts val="0"/>
              </a:spcAft>
              <a:buSzPts val="1800"/>
              <a:buChar char="🠶"/>
            </a:pPr>
            <a:r>
              <a:rPr lang="en-US"/>
              <a:t>Can request for (0,2,0) by </a:t>
            </a:r>
            <a:r>
              <a:rPr b="1" i="1" lang="en-US"/>
              <a:t>P</a:t>
            </a:r>
            <a:r>
              <a:rPr b="1" baseline="-25000" lang="en-US"/>
              <a:t>0</a:t>
            </a:r>
            <a:r>
              <a:rPr lang="en-US"/>
              <a:t> be granted?</a:t>
            </a:r>
            <a:endParaRPr/>
          </a:p>
          <a:p>
            <a:pPr indent="-342900" lvl="0" marL="342900" rtl="0" algn="l">
              <a:spcBef>
                <a:spcPts val="1000"/>
              </a:spcBef>
              <a:spcAft>
                <a:spcPts val="0"/>
              </a:spcAft>
              <a:buSzPts val="1800"/>
              <a:buFont typeface="Arial"/>
              <a:buNone/>
            </a:pPr>
            <a:r>
              <a:t/>
            </a:r>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p127"/>
          <p:cNvSpPr txBox="1"/>
          <p:nvPr>
            <p:ph type="title"/>
          </p:nvPr>
        </p:nvSpPr>
        <p:spPr>
          <a:xfrm>
            <a:off x="1141413" y="198438"/>
            <a:ext cx="7421562"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Deadlock Detection</a:t>
            </a:r>
            <a:endParaRPr/>
          </a:p>
        </p:txBody>
      </p:sp>
      <p:sp>
        <p:nvSpPr>
          <p:cNvPr id="1238" name="Google Shape;1238;p127"/>
          <p:cNvSpPr txBox="1"/>
          <p:nvPr>
            <p:ph idx="1" type="body"/>
          </p:nvPr>
        </p:nvSpPr>
        <p:spPr>
          <a:xfrm>
            <a:off x="901700" y="1233488"/>
            <a:ext cx="7391400"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Allow system to enter deadlock state </a:t>
            </a:r>
            <a:br>
              <a:rPr lang="en-US"/>
            </a:br>
            <a:endParaRPr/>
          </a:p>
          <a:p>
            <a:pPr indent="-342900" lvl="0" marL="342900" rtl="0" algn="l">
              <a:spcBef>
                <a:spcPts val="1000"/>
              </a:spcBef>
              <a:spcAft>
                <a:spcPts val="0"/>
              </a:spcAft>
              <a:buSzPts val="1800"/>
              <a:buChar char="🠶"/>
            </a:pPr>
            <a:r>
              <a:rPr lang="en-US"/>
              <a:t>Detection algorithm</a:t>
            </a:r>
            <a:br>
              <a:rPr lang="en-US"/>
            </a:br>
            <a:endParaRPr/>
          </a:p>
          <a:p>
            <a:pPr indent="-342900" lvl="0" marL="342900" rtl="0" algn="l">
              <a:spcBef>
                <a:spcPts val="1000"/>
              </a:spcBef>
              <a:spcAft>
                <a:spcPts val="0"/>
              </a:spcAft>
              <a:buSzPts val="1800"/>
              <a:buChar char="🠶"/>
            </a:pPr>
            <a:r>
              <a:rPr lang="en-US"/>
              <a:t>Recovery scheme</a:t>
            </a:r>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3" name="Shape 1243"/>
        <p:cNvGrpSpPr/>
        <p:nvPr/>
      </p:nvGrpSpPr>
      <p:grpSpPr>
        <a:xfrm>
          <a:off x="0" y="0"/>
          <a:ext cx="0" cy="0"/>
          <a:chOff x="0" y="0"/>
          <a:chExt cx="0" cy="0"/>
        </a:xfrm>
      </p:grpSpPr>
      <p:sp>
        <p:nvSpPr>
          <p:cNvPr id="1244" name="Google Shape;1244;p128"/>
          <p:cNvSpPr txBox="1"/>
          <p:nvPr>
            <p:ph type="title"/>
          </p:nvPr>
        </p:nvSpPr>
        <p:spPr>
          <a:xfrm>
            <a:off x="1143000" y="-141288"/>
            <a:ext cx="7772400" cy="84455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800"/>
              <a:buFont typeface="Century Gothic"/>
              <a:buNone/>
            </a:pPr>
            <a:r>
              <a:rPr lang="en-US" sz="2800"/>
              <a:t>Single Instance of Each Resource Type</a:t>
            </a:r>
            <a:endParaRPr/>
          </a:p>
        </p:txBody>
      </p:sp>
      <p:sp>
        <p:nvSpPr>
          <p:cNvPr id="1245" name="Google Shape;1245;p128"/>
          <p:cNvSpPr txBox="1"/>
          <p:nvPr>
            <p:ph idx="1" type="body"/>
          </p:nvPr>
        </p:nvSpPr>
        <p:spPr>
          <a:xfrm>
            <a:off x="529376" y="1173162"/>
            <a:ext cx="8386024" cy="451167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Maintain </a:t>
            </a:r>
            <a:r>
              <a:rPr b="1" lang="en-US">
                <a:solidFill>
                  <a:srgbClr val="3366FF"/>
                </a:solidFill>
              </a:rPr>
              <a:t>wait-for </a:t>
            </a:r>
            <a:r>
              <a:rPr lang="en-US"/>
              <a:t>graph</a:t>
            </a:r>
            <a:endParaRPr/>
          </a:p>
          <a:p>
            <a:pPr indent="-285750" lvl="1" marL="742950" rtl="0" algn="l">
              <a:spcBef>
                <a:spcPts val="1000"/>
              </a:spcBef>
              <a:spcAft>
                <a:spcPts val="0"/>
              </a:spcAft>
              <a:buSzPts val="1600"/>
              <a:buChar char="🠶"/>
            </a:pPr>
            <a:r>
              <a:rPr lang="en-US"/>
              <a:t>Nodes are processes</a:t>
            </a:r>
            <a:endParaRPr/>
          </a:p>
          <a:p>
            <a:pPr indent="-285750" lvl="1" marL="742950" rtl="0" algn="l">
              <a:spcBef>
                <a:spcPts val="1000"/>
              </a:spcBef>
              <a:spcAft>
                <a:spcPts val="0"/>
              </a:spcAft>
              <a:buSzPts val="1600"/>
              <a:buChar char="🠶"/>
            </a:pPr>
            <a:r>
              <a:rPr b="1" i="1" lang="en-US"/>
              <a:t>P</a:t>
            </a:r>
            <a:r>
              <a:rPr b="1" baseline="-25000" i="1" lang="en-US"/>
              <a:t>i</a:t>
            </a:r>
            <a:r>
              <a:rPr b="1" lang="en-US"/>
              <a:t> → </a:t>
            </a:r>
            <a:r>
              <a:rPr b="1" i="1" lang="en-US"/>
              <a:t>P</a:t>
            </a:r>
            <a:r>
              <a:rPr b="1" baseline="-25000" i="1" lang="en-US"/>
              <a:t>j   </a:t>
            </a:r>
            <a:r>
              <a:rPr lang="en-US"/>
              <a:t>if </a:t>
            </a:r>
            <a:r>
              <a:rPr b="1" i="1" lang="en-US"/>
              <a:t>P</a:t>
            </a:r>
            <a:r>
              <a:rPr b="1" baseline="-25000" i="1" lang="en-US"/>
              <a:t>i</a:t>
            </a:r>
            <a:r>
              <a:rPr i="1" lang="en-US"/>
              <a:t> </a:t>
            </a:r>
            <a:r>
              <a:rPr lang="en-US"/>
              <a:t>is waiting for</a:t>
            </a:r>
            <a:r>
              <a:rPr i="1" lang="en-US"/>
              <a:t> </a:t>
            </a:r>
            <a:r>
              <a:rPr b="1" i="1" lang="en-US"/>
              <a:t>P</a:t>
            </a:r>
            <a:r>
              <a:rPr b="1" baseline="-25000" i="1" lang="en-US"/>
              <a:t>j</a:t>
            </a:r>
            <a:br>
              <a:rPr b="1" i="1" lang="en-US"/>
            </a:br>
            <a:endParaRPr b="1" i="1"/>
          </a:p>
          <a:p>
            <a:pPr indent="-342900" lvl="0" marL="342900" rtl="0" algn="just">
              <a:spcBef>
                <a:spcPts val="1000"/>
              </a:spcBef>
              <a:spcAft>
                <a:spcPts val="0"/>
              </a:spcAft>
              <a:buSzPts val="1800"/>
              <a:buChar char="🠶"/>
            </a:pPr>
            <a:r>
              <a:rPr lang="en-US"/>
              <a:t>Periodically invoke an algorithm that searches for a cycle in the graph. </a:t>
            </a:r>
            <a:endParaRPr/>
          </a:p>
          <a:p>
            <a:pPr indent="-342900" lvl="0" marL="342900" rtl="0" algn="just">
              <a:spcBef>
                <a:spcPts val="1000"/>
              </a:spcBef>
              <a:spcAft>
                <a:spcPts val="0"/>
              </a:spcAft>
              <a:buSzPts val="1800"/>
              <a:buChar char="🠶"/>
            </a:pPr>
            <a:r>
              <a:rPr lang="en-US"/>
              <a:t>If there is a cycle, there exists a deadlock</a:t>
            </a:r>
            <a:endParaRPr/>
          </a:p>
          <a:p>
            <a:pPr indent="-342900" lvl="0" marL="342900" rtl="0" algn="just">
              <a:spcBef>
                <a:spcPts val="1000"/>
              </a:spcBef>
              <a:spcAft>
                <a:spcPts val="0"/>
              </a:spcAft>
              <a:buSzPts val="1800"/>
              <a:buChar char="🠶"/>
            </a:pPr>
            <a:r>
              <a:rPr lang="en-US"/>
              <a:t>An algorithm to detect a cycle in a graph requires an order of</a:t>
            </a:r>
            <a:r>
              <a:rPr i="1" lang="en-US"/>
              <a:t> </a:t>
            </a:r>
            <a:r>
              <a:rPr b="1" i="1" lang="en-US"/>
              <a:t>n</a:t>
            </a:r>
            <a:r>
              <a:rPr b="1" baseline="30000" lang="en-US"/>
              <a:t>2</a:t>
            </a:r>
            <a:r>
              <a:rPr b="1" lang="en-US"/>
              <a:t> </a:t>
            </a:r>
            <a:r>
              <a:rPr lang="en-US"/>
              <a:t>operations, where </a:t>
            </a:r>
            <a:r>
              <a:rPr b="1" i="1" lang="en-US"/>
              <a:t>n</a:t>
            </a:r>
            <a:r>
              <a:rPr lang="en-US"/>
              <a:t> is the number of vertices in the graph</a:t>
            </a:r>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sp>
        <p:nvSpPr>
          <p:cNvPr id="1251" name="Google Shape;1251;p129"/>
          <p:cNvSpPr txBox="1"/>
          <p:nvPr>
            <p:ph type="title"/>
          </p:nvPr>
        </p:nvSpPr>
        <p:spPr>
          <a:xfrm>
            <a:off x="1236663" y="266700"/>
            <a:ext cx="7751762" cy="457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400"/>
              <a:buFont typeface="Century Gothic"/>
              <a:buNone/>
            </a:pPr>
            <a:r>
              <a:rPr lang="en-US" sz="2400"/>
              <a:t>Resource-Allocation Graph and  Wait-for Graph</a:t>
            </a:r>
            <a:endParaRPr/>
          </a:p>
        </p:txBody>
      </p:sp>
      <p:sp>
        <p:nvSpPr>
          <p:cNvPr id="1252" name="Google Shape;1252;p129"/>
          <p:cNvSpPr txBox="1"/>
          <p:nvPr/>
        </p:nvSpPr>
        <p:spPr>
          <a:xfrm>
            <a:off x="1647825" y="5294313"/>
            <a:ext cx="2927350" cy="36671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Resource-Allocation Graph</a:t>
            </a:r>
            <a:endParaRPr/>
          </a:p>
        </p:txBody>
      </p:sp>
      <p:sp>
        <p:nvSpPr>
          <p:cNvPr id="1253" name="Google Shape;1253;p129"/>
          <p:cNvSpPr txBox="1"/>
          <p:nvPr/>
        </p:nvSpPr>
        <p:spPr>
          <a:xfrm>
            <a:off x="4810125" y="5294313"/>
            <a:ext cx="3143250" cy="36671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Corresponding wait-for graph</a:t>
            </a:r>
            <a:endParaRPr/>
          </a:p>
        </p:txBody>
      </p:sp>
      <p:pic>
        <p:nvPicPr>
          <p:cNvPr descr="7" id="1254" name="Google Shape;1254;p129"/>
          <p:cNvPicPr preferRelativeResize="0"/>
          <p:nvPr/>
        </p:nvPicPr>
        <p:blipFill rotWithShape="1">
          <a:blip r:embed="rId3">
            <a:alphaModFix/>
          </a:blip>
          <a:srcRect b="0" l="0" r="0" t="0"/>
          <a:stretch/>
        </p:blipFill>
        <p:spPr>
          <a:xfrm>
            <a:off x="1876425" y="1257300"/>
            <a:ext cx="5937250" cy="38306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title"/>
          </p:nvPr>
        </p:nvSpPr>
        <p:spPr>
          <a:xfrm>
            <a:off x="676275" y="296863"/>
            <a:ext cx="82296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Concurrency vs. Parallelism</a:t>
            </a:r>
            <a:endParaRPr/>
          </a:p>
        </p:txBody>
      </p:sp>
      <p:sp>
        <p:nvSpPr>
          <p:cNvPr id="278" name="Google Shape;278;p13"/>
          <p:cNvSpPr/>
          <p:nvPr/>
        </p:nvSpPr>
        <p:spPr>
          <a:xfrm>
            <a:off x="457200" y="1257300"/>
            <a:ext cx="8229600" cy="4437063"/>
          </a:xfrm>
          <a:prstGeom prst="rect">
            <a:avLst/>
          </a:prstGeom>
          <a:noFill/>
          <a:ln>
            <a:noFill/>
          </a:ln>
        </p:spPr>
        <p:txBody>
          <a:bodyPr anchorCtr="0" anchor="t" bIns="45700" lIns="91425" spcFirstLastPara="1" rIns="91425" wrap="square" tIns="45700">
            <a:noAutofit/>
          </a:bodyPr>
          <a:lstStyle/>
          <a:p>
            <a:pPr indent="-488950" lvl="0" marL="488950" marR="0" rtl="0" algn="l">
              <a:spcBef>
                <a:spcPts val="0"/>
              </a:spcBef>
              <a:spcAft>
                <a:spcPts val="0"/>
              </a:spcAft>
              <a:buClr>
                <a:srgbClr val="993300"/>
              </a:buClr>
              <a:buSzPts val="1620"/>
              <a:buFont typeface="Arial"/>
              <a:buChar char="●"/>
            </a:pPr>
            <a:r>
              <a:rPr b="1" lang="en-US" sz="1800">
                <a:solidFill>
                  <a:schemeClr val="dk1"/>
                </a:solidFill>
                <a:latin typeface="Helvetica Neue"/>
                <a:ea typeface="Helvetica Neue"/>
                <a:cs typeface="Helvetica Neue"/>
                <a:sym typeface="Helvetica Neue"/>
              </a:rPr>
              <a:t>Concurrent execution on single-core system:</a:t>
            </a:r>
            <a:endParaRPr/>
          </a:p>
          <a:p>
            <a:pPr indent="-386080" lvl="0" marL="488950" marR="0" rtl="0" algn="l">
              <a:spcBef>
                <a:spcPts val="630"/>
              </a:spcBef>
              <a:spcAft>
                <a:spcPts val="0"/>
              </a:spcAft>
              <a:buClr>
                <a:srgbClr val="993300"/>
              </a:buClr>
              <a:buSzPts val="1620"/>
              <a:buFont typeface="Arial"/>
              <a:buNone/>
            </a:pPr>
            <a:r>
              <a:t/>
            </a:r>
            <a:endParaRPr b="1" sz="1800">
              <a:solidFill>
                <a:schemeClr val="dk1"/>
              </a:solidFill>
              <a:latin typeface="Helvetica Neue"/>
              <a:ea typeface="Helvetica Neue"/>
              <a:cs typeface="Helvetica Neue"/>
              <a:sym typeface="Helvetica Neue"/>
            </a:endParaRPr>
          </a:p>
          <a:p>
            <a:pPr indent="-386080" lvl="0" marL="488950" marR="0" rtl="0" algn="l">
              <a:spcBef>
                <a:spcPts val="630"/>
              </a:spcBef>
              <a:spcAft>
                <a:spcPts val="0"/>
              </a:spcAft>
              <a:buClr>
                <a:srgbClr val="993300"/>
              </a:buClr>
              <a:buSzPts val="1620"/>
              <a:buFont typeface="Arial"/>
              <a:buNone/>
            </a:pPr>
            <a:r>
              <a:t/>
            </a:r>
            <a:endParaRPr b="1" sz="1800">
              <a:solidFill>
                <a:schemeClr val="dk1"/>
              </a:solidFill>
              <a:latin typeface="Helvetica Neue"/>
              <a:ea typeface="Helvetica Neue"/>
              <a:cs typeface="Helvetica Neue"/>
              <a:sym typeface="Helvetica Neue"/>
            </a:endParaRPr>
          </a:p>
          <a:p>
            <a:pPr indent="-386080" lvl="0" marL="488950" marR="0" rtl="0" algn="l">
              <a:spcBef>
                <a:spcPts val="630"/>
              </a:spcBef>
              <a:spcAft>
                <a:spcPts val="0"/>
              </a:spcAft>
              <a:buClr>
                <a:srgbClr val="993300"/>
              </a:buClr>
              <a:buSzPts val="1620"/>
              <a:buFont typeface="Arial"/>
              <a:buNone/>
            </a:pPr>
            <a:r>
              <a:t/>
            </a:r>
            <a:endParaRPr b="1" sz="1800">
              <a:solidFill>
                <a:schemeClr val="dk1"/>
              </a:solidFill>
              <a:latin typeface="Helvetica Neue"/>
              <a:ea typeface="Helvetica Neue"/>
              <a:cs typeface="Helvetica Neue"/>
              <a:sym typeface="Helvetica Neue"/>
            </a:endParaRPr>
          </a:p>
          <a:p>
            <a:pPr indent="-488950" lvl="0" marL="488950" marR="0" rtl="0" algn="l">
              <a:spcBef>
                <a:spcPts val="630"/>
              </a:spcBef>
              <a:spcAft>
                <a:spcPts val="0"/>
              </a:spcAft>
              <a:buNone/>
            </a:pPr>
            <a:r>
              <a:t/>
            </a:r>
            <a:endParaRPr b="1" sz="1800">
              <a:solidFill>
                <a:schemeClr val="dk1"/>
              </a:solidFill>
              <a:latin typeface="Helvetica Neue"/>
              <a:ea typeface="Helvetica Neue"/>
              <a:cs typeface="Helvetica Neue"/>
              <a:sym typeface="Helvetica Neue"/>
            </a:endParaRPr>
          </a:p>
          <a:p>
            <a:pPr indent="-488950" lvl="0" marL="488950" marR="0" rtl="0" algn="l">
              <a:spcBef>
                <a:spcPts val="630"/>
              </a:spcBef>
              <a:spcAft>
                <a:spcPts val="0"/>
              </a:spcAft>
              <a:buClr>
                <a:srgbClr val="993300"/>
              </a:buClr>
              <a:buSzPts val="1620"/>
              <a:buFont typeface="Arial"/>
              <a:buChar char="●"/>
            </a:pPr>
            <a:r>
              <a:rPr b="1" lang="en-US" sz="1800">
                <a:solidFill>
                  <a:schemeClr val="dk1"/>
                </a:solidFill>
                <a:latin typeface="Helvetica Neue"/>
                <a:ea typeface="Helvetica Neue"/>
                <a:cs typeface="Helvetica Neue"/>
                <a:sym typeface="Helvetica Neue"/>
              </a:rPr>
              <a:t>Parallelism on a multi-core system:</a:t>
            </a:r>
            <a:endParaRPr/>
          </a:p>
          <a:p>
            <a:pPr indent="-386080" lvl="0" marL="488950" marR="0" rtl="0" algn="l">
              <a:spcBef>
                <a:spcPts val="630"/>
              </a:spcBef>
              <a:spcAft>
                <a:spcPts val="0"/>
              </a:spcAft>
              <a:buClr>
                <a:srgbClr val="993300"/>
              </a:buClr>
              <a:buSzPts val="1620"/>
              <a:buFont typeface="Arial"/>
              <a:buNone/>
            </a:pPr>
            <a:r>
              <a:t/>
            </a:r>
            <a:endParaRPr b="1" sz="1800">
              <a:solidFill>
                <a:schemeClr val="dk1"/>
              </a:solidFill>
              <a:latin typeface="Helvetica Neue"/>
              <a:ea typeface="Helvetica Neue"/>
              <a:cs typeface="Helvetica Neue"/>
              <a:sym typeface="Helvetica Neue"/>
            </a:endParaRPr>
          </a:p>
        </p:txBody>
      </p:sp>
      <p:pic>
        <p:nvPicPr>
          <p:cNvPr descr="4_03.pdf" id="279" name="Google Shape;279;p13"/>
          <p:cNvPicPr preferRelativeResize="0"/>
          <p:nvPr/>
        </p:nvPicPr>
        <p:blipFill rotWithShape="1">
          <a:blip r:embed="rId3">
            <a:alphaModFix/>
          </a:blip>
          <a:srcRect b="0" l="0" r="0" t="0"/>
          <a:stretch/>
        </p:blipFill>
        <p:spPr>
          <a:xfrm>
            <a:off x="1739900" y="1814513"/>
            <a:ext cx="6259513" cy="784225"/>
          </a:xfrm>
          <a:prstGeom prst="rect">
            <a:avLst/>
          </a:prstGeom>
          <a:noFill/>
          <a:ln>
            <a:noFill/>
          </a:ln>
        </p:spPr>
      </p:pic>
      <p:pic>
        <p:nvPicPr>
          <p:cNvPr descr="4_04.pdf" id="280" name="Google Shape;280;p13"/>
          <p:cNvPicPr preferRelativeResize="0"/>
          <p:nvPr/>
        </p:nvPicPr>
        <p:blipFill rotWithShape="1">
          <a:blip r:embed="rId4">
            <a:alphaModFix/>
          </a:blip>
          <a:srcRect b="0" l="0" r="0" t="0"/>
          <a:stretch/>
        </p:blipFill>
        <p:spPr>
          <a:xfrm>
            <a:off x="2695575" y="3771900"/>
            <a:ext cx="3946525" cy="1554163"/>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sp>
        <p:nvSpPr>
          <p:cNvPr id="1260" name="Google Shape;1260;p130"/>
          <p:cNvSpPr txBox="1"/>
          <p:nvPr>
            <p:ph type="title"/>
          </p:nvPr>
        </p:nvSpPr>
        <p:spPr>
          <a:xfrm>
            <a:off x="1371600" y="225720"/>
            <a:ext cx="7772400" cy="62865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Several Instances of a Resource Type</a:t>
            </a:r>
            <a:endParaRPr/>
          </a:p>
        </p:txBody>
      </p:sp>
      <p:sp>
        <p:nvSpPr>
          <p:cNvPr id="1261" name="Google Shape;1261;p130"/>
          <p:cNvSpPr txBox="1"/>
          <p:nvPr>
            <p:ph idx="1" type="body"/>
          </p:nvPr>
        </p:nvSpPr>
        <p:spPr>
          <a:xfrm>
            <a:off x="552893" y="1187450"/>
            <a:ext cx="8102157" cy="3851275"/>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1800"/>
              <a:buChar char="🠶"/>
            </a:pPr>
            <a:r>
              <a:rPr b="1" lang="en-US">
                <a:solidFill>
                  <a:srgbClr val="000000"/>
                </a:solidFill>
              </a:rPr>
              <a:t>Available</a:t>
            </a:r>
            <a:r>
              <a:rPr i="1" lang="en-US"/>
              <a:t>:</a:t>
            </a:r>
            <a:r>
              <a:rPr lang="en-US"/>
              <a:t>  A vector of length </a:t>
            </a:r>
            <a:r>
              <a:rPr b="1" i="1" lang="en-US"/>
              <a:t>m</a:t>
            </a:r>
            <a:r>
              <a:rPr lang="en-US"/>
              <a:t> indicates the number of available resources of each type</a:t>
            </a:r>
            <a:endParaRPr/>
          </a:p>
          <a:p>
            <a:pPr indent="-342900" lvl="0" marL="342900" rtl="0" algn="just">
              <a:spcBef>
                <a:spcPts val="1000"/>
              </a:spcBef>
              <a:spcAft>
                <a:spcPts val="0"/>
              </a:spcAft>
              <a:buSzPts val="1800"/>
              <a:buChar char="🠶"/>
            </a:pPr>
            <a:r>
              <a:rPr b="1" lang="en-US">
                <a:solidFill>
                  <a:srgbClr val="000000"/>
                </a:solidFill>
              </a:rPr>
              <a:t>Allocation</a:t>
            </a:r>
            <a:r>
              <a:rPr i="1" lang="en-US"/>
              <a:t>:</a:t>
            </a:r>
            <a:r>
              <a:rPr lang="en-US"/>
              <a:t>  An </a:t>
            </a:r>
            <a:r>
              <a:rPr b="1" i="1" lang="en-US"/>
              <a:t>n </a:t>
            </a:r>
            <a:r>
              <a:rPr b="1" lang="en-US"/>
              <a:t>x</a:t>
            </a:r>
            <a:r>
              <a:rPr b="1" i="1" lang="en-US"/>
              <a:t> m</a:t>
            </a:r>
            <a:r>
              <a:rPr b="1" lang="en-US"/>
              <a:t> </a:t>
            </a:r>
            <a:r>
              <a:rPr lang="en-US"/>
              <a:t>matrix defines the number of resources of each type currently allocated to each process</a:t>
            </a:r>
            <a:endParaRPr/>
          </a:p>
          <a:p>
            <a:pPr indent="-342900" lvl="0" marL="342900" rtl="0" algn="just">
              <a:spcBef>
                <a:spcPts val="1000"/>
              </a:spcBef>
              <a:spcAft>
                <a:spcPts val="0"/>
              </a:spcAft>
              <a:buSzPts val="1800"/>
              <a:buChar char="🠶"/>
            </a:pPr>
            <a:r>
              <a:rPr b="1" lang="en-US">
                <a:solidFill>
                  <a:srgbClr val="000000"/>
                </a:solidFill>
              </a:rPr>
              <a:t>Request</a:t>
            </a:r>
            <a:r>
              <a:rPr i="1" lang="en-US"/>
              <a:t>:</a:t>
            </a:r>
            <a:r>
              <a:rPr lang="en-US"/>
              <a:t>  An </a:t>
            </a:r>
            <a:r>
              <a:rPr b="1" i="1" lang="en-US"/>
              <a:t>n </a:t>
            </a:r>
            <a:r>
              <a:rPr b="1" lang="en-US"/>
              <a:t>x</a:t>
            </a:r>
            <a:r>
              <a:rPr b="1" i="1" lang="en-US"/>
              <a:t> m</a:t>
            </a:r>
            <a:r>
              <a:rPr b="1" lang="en-US"/>
              <a:t> </a:t>
            </a:r>
            <a:r>
              <a:rPr lang="en-US"/>
              <a:t>matrix indicates the current request  of each process.  If </a:t>
            </a:r>
            <a:r>
              <a:rPr b="1" i="1" lang="en-US"/>
              <a:t>Request </a:t>
            </a:r>
            <a:r>
              <a:rPr b="1" lang="en-US"/>
              <a:t>[</a:t>
            </a:r>
            <a:r>
              <a:rPr b="1" i="1" lang="en-US"/>
              <a:t>i</a:t>
            </a:r>
            <a:r>
              <a:rPr b="1" lang="en-US"/>
              <a:t>][</a:t>
            </a:r>
            <a:r>
              <a:rPr b="1" i="1" lang="en-US"/>
              <a:t>j</a:t>
            </a:r>
            <a:r>
              <a:rPr b="1" lang="en-US"/>
              <a:t>] = </a:t>
            </a:r>
            <a:r>
              <a:rPr b="1" i="1" lang="en-US"/>
              <a:t>k</a:t>
            </a:r>
            <a:r>
              <a:rPr lang="en-US"/>
              <a:t>, then process</a:t>
            </a:r>
            <a:r>
              <a:rPr i="1" lang="en-US"/>
              <a:t> </a:t>
            </a:r>
            <a:r>
              <a:rPr b="1" i="1" lang="en-US"/>
              <a:t>P</a:t>
            </a:r>
            <a:r>
              <a:rPr b="1" baseline="-25000" i="1" lang="en-US"/>
              <a:t>i</a:t>
            </a:r>
            <a:r>
              <a:rPr lang="en-US"/>
              <a:t> is requesting</a:t>
            </a:r>
            <a:r>
              <a:rPr i="1" lang="en-US"/>
              <a:t> </a:t>
            </a:r>
            <a:r>
              <a:rPr b="1" i="1" lang="en-US"/>
              <a:t>k</a:t>
            </a:r>
            <a:r>
              <a:rPr lang="en-US"/>
              <a:t> more instances of resource type </a:t>
            </a:r>
            <a:r>
              <a:rPr b="1" i="1" lang="en-US"/>
              <a:t>R</a:t>
            </a:r>
            <a:r>
              <a:rPr b="1" baseline="-25000" i="1" lang="en-US"/>
              <a:t>j</a:t>
            </a:r>
            <a:r>
              <a:rPr lang="en-US"/>
              <a:t>.</a:t>
            </a:r>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131"/>
          <p:cNvSpPr txBox="1"/>
          <p:nvPr>
            <p:ph type="title"/>
          </p:nvPr>
        </p:nvSpPr>
        <p:spPr>
          <a:xfrm>
            <a:off x="787400" y="152400"/>
            <a:ext cx="7899400"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Detection Algorithm</a:t>
            </a:r>
            <a:endParaRPr/>
          </a:p>
        </p:txBody>
      </p:sp>
      <p:sp>
        <p:nvSpPr>
          <p:cNvPr id="1268" name="Google Shape;1268;p131"/>
          <p:cNvSpPr txBox="1"/>
          <p:nvPr>
            <p:ph idx="1" type="body"/>
          </p:nvPr>
        </p:nvSpPr>
        <p:spPr>
          <a:xfrm>
            <a:off x="995363" y="1233488"/>
            <a:ext cx="7753350"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Font typeface="Arial"/>
              <a:buNone/>
            </a:pPr>
            <a:r>
              <a:rPr lang="en-US"/>
              <a:t>1.	Let </a:t>
            </a:r>
            <a:r>
              <a:rPr b="1" i="1" lang="en-US"/>
              <a:t>Work</a:t>
            </a:r>
            <a:r>
              <a:rPr lang="en-US"/>
              <a:t> and </a:t>
            </a:r>
            <a:r>
              <a:rPr b="1" i="1" lang="en-US"/>
              <a:t>Finish</a:t>
            </a:r>
            <a:r>
              <a:rPr lang="en-US"/>
              <a:t> be vectors of length </a:t>
            </a:r>
            <a:r>
              <a:rPr b="1" i="1" lang="en-US"/>
              <a:t>m</a:t>
            </a:r>
            <a:r>
              <a:rPr lang="en-US"/>
              <a:t> and </a:t>
            </a:r>
            <a:r>
              <a:rPr b="1" i="1" lang="en-US"/>
              <a:t>n</a:t>
            </a:r>
            <a:r>
              <a:rPr lang="en-US"/>
              <a:t>, respectively Initialize:</a:t>
            </a:r>
            <a:endParaRPr/>
          </a:p>
          <a:p>
            <a:pPr indent="-393700" lvl="1" marL="850900" rtl="0" algn="l">
              <a:spcBef>
                <a:spcPts val="1000"/>
              </a:spcBef>
              <a:spcAft>
                <a:spcPts val="0"/>
              </a:spcAft>
              <a:buSzPts val="1600"/>
              <a:buFont typeface="Arial"/>
              <a:buNone/>
            </a:pPr>
            <a:r>
              <a:rPr lang="en-US"/>
              <a:t>(a) </a:t>
            </a:r>
            <a:r>
              <a:rPr b="1" i="1" lang="en-US"/>
              <a:t>Work</a:t>
            </a:r>
            <a:r>
              <a:rPr b="1" lang="en-US"/>
              <a:t> = </a:t>
            </a:r>
            <a:r>
              <a:rPr b="1" i="1" lang="en-US"/>
              <a:t>Available</a:t>
            </a:r>
            <a:endParaRPr b="1"/>
          </a:p>
          <a:p>
            <a:pPr indent="-393700" lvl="1" marL="850900" rtl="0" algn="l">
              <a:spcBef>
                <a:spcPts val="1000"/>
              </a:spcBef>
              <a:spcAft>
                <a:spcPts val="0"/>
              </a:spcAft>
              <a:buSzPts val="1600"/>
              <a:buFont typeface="Arial"/>
              <a:buNone/>
            </a:pPr>
            <a:r>
              <a:rPr lang="en-US"/>
              <a:t>(b)	For </a:t>
            </a:r>
            <a:r>
              <a:rPr b="1" i="1" lang="en-US"/>
              <a:t>i</a:t>
            </a:r>
            <a:r>
              <a:rPr b="1" lang="en-US"/>
              <a:t> = 1,2, …,</a:t>
            </a:r>
            <a:r>
              <a:rPr b="1" i="1" lang="en-US"/>
              <a:t> n</a:t>
            </a:r>
            <a:r>
              <a:rPr lang="en-US"/>
              <a:t>, if </a:t>
            </a:r>
            <a:r>
              <a:rPr b="1" i="1" lang="en-US"/>
              <a:t>Allocation</a:t>
            </a:r>
            <a:r>
              <a:rPr b="1" baseline="-25000" i="1" lang="en-US"/>
              <a:t>i</a:t>
            </a:r>
            <a:r>
              <a:rPr b="1" lang="en-US"/>
              <a:t> ≠ 0</a:t>
            </a:r>
            <a:r>
              <a:rPr lang="en-US"/>
              <a:t>, then </a:t>
            </a:r>
            <a:br>
              <a:rPr lang="en-US"/>
            </a:br>
            <a:r>
              <a:rPr b="1" i="1" lang="en-US"/>
              <a:t>Finish</a:t>
            </a:r>
            <a:r>
              <a:rPr b="1" lang="en-US"/>
              <a:t>[i] </a:t>
            </a:r>
            <a:r>
              <a:rPr b="1" i="1" lang="en-US"/>
              <a:t>= false</a:t>
            </a:r>
            <a:r>
              <a:rPr lang="en-US"/>
              <a:t>; otherwise, </a:t>
            </a:r>
            <a:r>
              <a:rPr b="1" i="1" lang="en-US"/>
              <a:t>Finish</a:t>
            </a:r>
            <a:r>
              <a:rPr b="1" lang="en-US"/>
              <a:t>[i] = </a:t>
            </a:r>
            <a:r>
              <a:rPr b="1" i="1" lang="en-US"/>
              <a:t>true</a:t>
            </a:r>
            <a:endParaRPr/>
          </a:p>
          <a:p>
            <a:pPr indent="-393700" lvl="1" marL="850900" rtl="0" algn="l">
              <a:spcBef>
                <a:spcPts val="1000"/>
              </a:spcBef>
              <a:spcAft>
                <a:spcPts val="0"/>
              </a:spcAft>
              <a:buSzPts val="1600"/>
              <a:buFont typeface="Arial"/>
              <a:buNone/>
            </a:pPr>
            <a:r>
              <a:t/>
            </a:r>
            <a:endParaRPr/>
          </a:p>
          <a:p>
            <a:pPr indent="-342900" lvl="0" marL="342900" rtl="0" algn="l">
              <a:spcBef>
                <a:spcPts val="1000"/>
              </a:spcBef>
              <a:spcAft>
                <a:spcPts val="0"/>
              </a:spcAft>
              <a:buSzPts val="1800"/>
              <a:buFont typeface="Arial"/>
              <a:buNone/>
            </a:pPr>
            <a:r>
              <a:rPr lang="en-US"/>
              <a:t>2.	Find an index </a:t>
            </a:r>
            <a:r>
              <a:rPr b="1" i="1" lang="en-US"/>
              <a:t>i</a:t>
            </a:r>
            <a:r>
              <a:rPr i="1" lang="en-US"/>
              <a:t> </a:t>
            </a:r>
            <a:r>
              <a:rPr lang="en-US"/>
              <a:t>such that both:</a:t>
            </a:r>
            <a:endParaRPr/>
          </a:p>
          <a:p>
            <a:pPr indent="-393700" lvl="1" marL="850900" rtl="0" algn="l">
              <a:spcBef>
                <a:spcPts val="1000"/>
              </a:spcBef>
              <a:spcAft>
                <a:spcPts val="0"/>
              </a:spcAft>
              <a:buSzPts val="1600"/>
              <a:buFont typeface="Arial"/>
              <a:buNone/>
            </a:pPr>
            <a:r>
              <a:rPr lang="en-US"/>
              <a:t>(a)	</a:t>
            </a:r>
            <a:r>
              <a:rPr b="1" i="1" lang="en-US"/>
              <a:t>Finish</a:t>
            </a:r>
            <a:r>
              <a:rPr b="1" lang="en-US"/>
              <a:t>[</a:t>
            </a:r>
            <a:r>
              <a:rPr b="1" i="1" lang="en-US"/>
              <a:t>i</a:t>
            </a:r>
            <a:r>
              <a:rPr b="1" lang="en-US"/>
              <a:t>] == </a:t>
            </a:r>
            <a:r>
              <a:rPr b="1" i="1" lang="en-US"/>
              <a:t>false</a:t>
            </a:r>
            <a:endParaRPr b="1"/>
          </a:p>
          <a:p>
            <a:pPr indent="-393700" lvl="1" marL="850900" rtl="0" algn="l">
              <a:spcBef>
                <a:spcPts val="1000"/>
              </a:spcBef>
              <a:spcAft>
                <a:spcPts val="0"/>
              </a:spcAft>
              <a:buSzPts val="1600"/>
              <a:buFont typeface="Arial"/>
              <a:buNone/>
            </a:pPr>
            <a:r>
              <a:rPr lang="en-US"/>
              <a:t>(b)	</a:t>
            </a:r>
            <a:r>
              <a:rPr b="1" i="1" lang="en-US"/>
              <a:t>Request</a:t>
            </a:r>
            <a:r>
              <a:rPr b="1" baseline="-25000" i="1" lang="en-US"/>
              <a:t>i</a:t>
            </a:r>
            <a:r>
              <a:rPr b="1" lang="en-US"/>
              <a:t> ≤ </a:t>
            </a:r>
            <a:r>
              <a:rPr b="1" i="1" lang="en-US"/>
              <a:t>Work</a:t>
            </a:r>
            <a:br>
              <a:rPr b="1" i="1" lang="en-US"/>
            </a:br>
            <a:endParaRPr b="1"/>
          </a:p>
          <a:p>
            <a:pPr indent="-393700" lvl="1" marL="850900" rtl="0" algn="l">
              <a:spcBef>
                <a:spcPts val="1000"/>
              </a:spcBef>
              <a:spcAft>
                <a:spcPts val="0"/>
              </a:spcAft>
              <a:buSzPts val="1600"/>
              <a:buFont typeface="Arial"/>
              <a:buNone/>
            </a:pPr>
            <a:r>
              <a:rPr lang="en-US"/>
              <a:t>If no such </a:t>
            </a:r>
            <a:r>
              <a:rPr b="1" i="1" lang="en-US"/>
              <a:t>i</a:t>
            </a:r>
            <a:r>
              <a:rPr b="1" lang="en-US"/>
              <a:t> </a:t>
            </a:r>
            <a:r>
              <a:rPr lang="en-US"/>
              <a:t>exists, go to step 4</a:t>
            </a:r>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p132"/>
          <p:cNvSpPr txBox="1"/>
          <p:nvPr>
            <p:ph type="title"/>
          </p:nvPr>
        </p:nvSpPr>
        <p:spPr>
          <a:xfrm>
            <a:off x="1128713" y="214313"/>
            <a:ext cx="7558087"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Detection Algorithm (Cont.)</a:t>
            </a:r>
            <a:endParaRPr/>
          </a:p>
        </p:txBody>
      </p:sp>
      <p:sp>
        <p:nvSpPr>
          <p:cNvPr id="1275" name="Google Shape;1275;p132"/>
          <p:cNvSpPr txBox="1"/>
          <p:nvPr>
            <p:ph idx="1" type="body"/>
          </p:nvPr>
        </p:nvSpPr>
        <p:spPr>
          <a:xfrm>
            <a:off x="608013" y="1171575"/>
            <a:ext cx="8078787" cy="2297113"/>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1800"/>
              <a:buFont typeface="Arial"/>
              <a:buNone/>
            </a:pPr>
            <a:r>
              <a:rPr lang="en-US"/>
              <a:t>3.	</a:t>
            </a:r>
            <a:r>
              <a:rPr b="1" i="1" lang="en-US"/>
              <a:t>Work</a:t>
            </a:r>
            <a:r>
              <a:rPr b="1" lang="en-US"/>
              <a:t> = </a:t>
            </a:r>
            <a:r>
              <a:rPr b="1" i="1" lang="en-US"/>
              <a:t>Work</a:t>
            </a:r>
            <a:r>
              <a:rPr b="1" lang="en-US"/>
              <a:t> + </a:t>
            </a:r>
            <a:r>
              <a:rPr b="1" i="1" lang="en-US"/>
              <a:t>Allocation</a:t>
            </a:r>
            <a:r>
              <a:rPr b="1" baseline="-25000" i="1" lang="en-US"/>
              <a:t>i</a:t>
            </a:r>
            <a:br>
              <a:rPr b="1" lang="en-US"/>
            </a:br>
            <a:r>
              <a:rPr b="1" i="1" lang="en-US"/>
              <a:t>Finish</a:t>
            </a:r>
            <a:r>
              <a:rPr b="1" lang="en-US"/>
              <a:t>[</a:t>
            </a:r>
            <a:r>
              <a:rPr b="1" i="1" lang="en-US"/>
              <a:t>i</a:t>
            </a:r>
            <a:r>
              <a:rPr b="1" lang="en-US"/>
              <a:t>] = </a:t>
            </a:r>
            <a:r>
              <a:rPr b="1" i="1" lang="en-US"/>
              <a:t>true</a:t>
            </a:r>
            <a:br>
              <a:rPr b="1" lang="en-US"/>
            </a:br>
            <a:r>
              <a:rPr lang="en-US"/>
              <a:t>go to step 2</a:t>
            </a:r>
            <a:br>
              <a:rPr lang="en-US"/>
            </a:br>
            <a:endParaRPr/>
          </a:p>
          <a:p>
            <a:pPr indent="-342900" lvl="0" marL="342900" rtl="0" algn="just">
              <a:lnSpc>
                <a:spcPct val="90000"/>
              </a:lnSpc>
              <a:spcBef>
                <a:spcPts val="1000"/>
              </a:spcBef>
              <a:spcAft>
                <a:spcPts val="0"/>
              </a:spcAft>
              <a:buSzPts val="1800"/>
              <a:buFont typeface="Arial"/>
              <a:buNone/>
            </a:pPr>
            <a:r>
              <a:rPr lang="en-US"/>
              <a:t>4.	If </a:t>
            </a:r>
            <a:r>
              <a:rPr b="1" i="1" lang="en-US"/>
              <a:t>Finish[i] == false</a:t>
            </a:r>
            <a:r>
              <a:rPr lang="en-US"/>
              <a:t>, for some </a:t>
            </a:r>
            <a:r>
              <a:rPr b="1" i="1" lang="en-US"/>
              <a:t>i</a:t>
            </a:r>
            <a:r>
              <a:rPr lang="en-US"/>
              <a:t>, 1 ≤ </a:t>
            </a:r>
            <a:r>
              <a:rPr b="1" i="1" lang="en-US"/>
              <a:t>i</a:t>
            </a:r>
            <a:r>
              <a:rPr lang="en-US"/>
              <a:t> ≤  </a:t>
            </a:r>
            <a:r>
              <a:rPr b="1" i="1" lang="en-US"/>
              <a:t>n</a:t>
            </a:r>
            <a:r>
              <a:rPr lang="en-US"/>
              <a:t>, then the system is in deadlock state. Moreover, if </a:t>
            </a:r>
            <a:r>
              <a:rPr b="1" i="1" lang="en-US"/>
              <a:t>Finish</a:t>
            </a:r>
            <a:r>
              <a:rPr b="1" lang="en-US"/>
              <a:t>[</a:t>
            </a:r>
            <a:r>
              <a:rPr b="1" i="1" lang="en-US"/>
              <a:t>i</a:t>
            </a:r>
            <a:r>
              <a:rPr b="1" lang="en-US"/>
              <a:t>] == </a:t>
            </a:r>
            <a:r>
              <a:rPr b="1" i="1" lang="en-US"/>
              <a:t>false</a:t>
            </a:r>
            <a:r>
              <a:rPr lang="en-US"/>
              <a:t>, then </a:t>
            </a:r>
            <a:r>
              <a:rPr b="1" i="1" lang="en-US"/>
              <a:t>P</a:t>
            </a:r>
            <a:r>
              <a:rPr b="1" baseline="-25000" i="1" lang="en-US"/>
              <a:t>i</a:t>
            </a:r>
            <a:r>
              <a:rPr lang="en-US"/>
              <a:t> is deadlocked</a:t>
            </a:r>
            <a:endParaRPr/>
          </a:p>
          <a:p>
            <a:pPr indent="-342900" lvl="0" marL="342900" rtl="0" algn="just">
              <a:lnSpc>
                <a:spcPct val="90000"/>
              </a:lnSpc>
              <a:spcBef>
                <a:spcPts val="1000"/>
              </a:spcBef>
              <a:spcAft>
                <a:spcPts val="0"/>
              </a:spcAft>
              <a:buSzPts val="1800"/>
              <a:buFont typeface="Arial"/>
              <a:buNone/>
            </a:pPr>
            <a:r>
              <a:rPr lang="en-US"/>
              <a:t>	</a:t>
            </a:r>
            <a:endParaRPr/>
          </a:p>
        </p:txBody>
      </p:sp>
      <p:sp>
        <p:nvSpPr>
          <p:cNvPr id="1276" name="Google Shape;1276;p132"/>
          <p:cNvSpPr txBox="1"/>
          <p:nvPr/>
        </p:nvSpPr>
        <p:spPr>
          <a:xfrm>
            <a:off x="852488" y="3824288"/>
            <a:ext cx="7694612" cy="106045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1" lang="en-US" sz="1800">
                <a:solidFill>
                  <a:srgbClr val="FF0066"/>
                </a:solidFill>
                <a:latin typeface="Helvetica Neue"/>
                <a:ea typeface="Helvetica Neue"/>
                <a:cs typeface="Helvetica Neue"/>
                <a:sym typeface="Helvetica Neue"/>
              </a:rPr>
              <a:t>Algorithm requires an order of O(</a:t>
            </a:r>
            <a:r>
              <a:rPr b="1" i="1" lang="en-US" sz="1800">
                <a:solidFill>
                  <a:srgbClr val="FF0066"/>
                </a:solidFill>
                <a:latin typeface="Helvetica Neue"/>
                <a:ea typeface="Helvetica Neue"/>
                <a:cs typeface="Helvetica Neue"/>
                <a:sym typeface="Helvetica Neue"/>
              </a:rPr>
              <a:t>m </a:t>
            </a:r>
            <a:r>
              <a:rPr b="1" lang="en-US" sz="1800">
                <a:solidFill>
                  <a:srgbClr val="FF0066"/>
                </a:solidFill>
                <a:latin typeface="Helvetica Neue"/>
                <a:ea typeface="Helvetica Neue"/>
                <a:cs typeface="Helvetica Neue"/>
                <a:sym typeface="Helvetica Neue"/>
              </a:rPr>
              <a:t>x</a:t>
            </a:r>
            <a:r>
              <a:rPr b="1" i="1" lang="en-US" sz="1800">
                <a:solidFill>
                  <a:srgbClr val="FF0066"/>
                </a:solidFill>
                <a:latin typeface="Helvetica Neue"/>
                <a:ea typeface="Helvetica Neue"/>
                <a:cs typeface="Helvetica Neue"/>
                <a:sym typeface="Helvetica Neue"/>
              </a:rPr>
              <a:t> n</a:t>
            </a:r>
            <a:r>
              <a:rPr b="1" baseline="30000" lang="en-US" sz="1800">
                <a:solidFill>
                  <a:srgbClr val="FF0066"/>
                </a:solidFill>
                <a:latin typeface="Helvetica Neue"/>
                <a:ea typeface="Helvetica Neue"/>
                <a:cs typeface="Helvetica Neue"/>
                <a:sym typeface="Helvetica Neue"/>
              </a:rPr>
              <a:t>2</a:t>
            </a:r>
            <a:r>
              <a:rPr b="1" lang="en-US" sz="1800">
                <a:solidFill>
                  <a:srgbClr val="FF0066"/>
                </a:solidFill>
                <a:latin typeface="Helvetica Neue"/>
                <a:ea typeface="Helvetica Neue"/>
                <a:cs typeface="Helvetica Neue"/>
                <a:sym typeface="Helvetica Neue"/>
              </a:rPr>
              <a:t>) operations to detect whether the system is in deadlocked state</a:t>
            </a:r>
            <a:endParaRPr sz="1800">
              <a:solidFill>
                <a:srgbClr val="FF0066"/>
              </a:solidFill>
              <a:latin typeface="Helvetica Neue"/>
              <a:ea typeface="Helvetica Neue"/>
              <a:cs typeface="Helvetica Neue"/>
              <a:sym typeface="Helvetica Neue"/>
            </a:endParaRPr>
          </a:p>
          <a:p>
            <a:pPr indent="0" lvl="0" marL="0" marR="0" rtl="0" algn="just">
              <a:spcBef>
                <a:spcPts val="900"/>
              </a:spcBef>
              <a:spcAft>
                <a:spcPts val="0"/>
              </a:spcAft>
              <a:buNone/>
            </a:pPr>
            <a:r>
              <a:t/>
            </a:r>
            <a:endParaRPr sz="1800">
              <a:solidFill>
                <a:srgbClr val="FF0066"/>
              </a:solidFill>
              <a:latin typeface="Helvetica Neue"/>
              <a:ea typeface="Helvetica Neue"/>
              <a:cs typeface="Helvetica Neue"/>
              <a:sym typeface="Helvetica Neue"/>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1" name="Shape 1281"/>
        <p:cNvGrpSpPr/>
        <p:nvPr/>
      </p:nvGrpSpPr>
      <p:grpSpPr>
        <a:xfrm>
          <a:off x="0" y="0"/>
          <a:ext cx="0" cy="0"/>
          <a:chOff x="0" y="0"/>
          <a:chExt cx="0" cy="0"/>
        </a:xfrm>
      </p:grpSpPr>
      <p:sp>
        <p:nvSpPr>
          <p:cNvPr id="1282" name="Google Shape;1282;p133"/>
          <p:cNvSpPr txBox="1"/>
          <p:nvPr>
            <p:ph type="title"/>
          </p:nvPr>
        </p:nvSpPr>
        <p:spPr>
          <a:xfrm>
            <a:off x="1022350" y="214313"/>
            <a:ext cx="766445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Example of Detection Algorithm</a:t>
            </a:r>
            <a:endParaRPr/>
          </a:p>
        </p:txBody>
      </p:sp>
      <p:sp>
        <p:nvSpPr>
          <p:cNvPr id="1283" name="Google Shape;1283;p133"/>
          <p:cNvSpPr txBox="1"/>
          <p:nvPr>
            <p:ph idx="1" type="body"/>
          </p:nvPr>
        </p:nvSpPr>
        <p:spPr>
          <a:xfrm>
            <a:off x="901700" y="1108075"/>
            <a:ext cx="8037513" cy="512127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Five processes </a:t>
            </a:r>
            <a:r>
              <a:rPr b="1" i="1" lang="en-US"/>
              <a:t>P</a:t>
            </a:r>
            <a:r>
              <a:rPr b="1" baseline="-25000" lang="en-US"/>
              <a:t>0</a:t>
            </a:r>
            <a:r>
              <a:rPr lang="en-US"/>
              <a:t> through </a:t>
            </a:r>
            <a:r>
              <a:rPr b="1" i="1" lang="en-US"/>
              <a:t>P</a:t>
            </a:r>
            <a:r>
              <a:rPr b="1" baseline="-25000" lang="en-US"/>
              <a:t>4</a:t>
            </a:r>
            <a:r>
              <a:rPr lang="en-US"/>
              <a:t>;</a:t>
            </a:r>
            <a:r>
              <a:rPr baseline="-25000" lang="en-US"/>
              <a:t> </a:t>
            </a:r>
            <a:r>
              <a:rPr lang="en-US"/>
              <a:t>three resource types </a:t>
            </a:r>
            <a:br>
              <a:rPr lang="en-US"/>
            </a:br>
            <a:r>
              <a:rPr lang="en-US"/>
              <a:t>A (7 instances), </a:t>
            </a:r>
            <a:r>
              <a:rPr i="1" lang="en-US"/>
              <a:t>B </a:t>
            </a:r>
            <a:r>
              <a:rPr lang="en-US"/>
              <a:t>(2 instances), and </a:t>
            </a:r>
            <a:r>
              <a:rPr i="1" lang="en-US"/>
              <a:t>C</a:t>
            </a:r>
            <a:r>
              <a:rPr lang="en-US"/>
              <a:t> (6 instances)</a:t>
            </a:r>
            <a:endParaRPr/>
          </a:p>
          <a:p>
            <a:pPr indent="-342900" lvl="0" marL="342900" rtl="0" algn="l">
              <a:spcBef>
                <a:spcPts val="1000"/>
              </a:spcBef>
              <a:spcAft>
                <a:spcPts val="0"/>
              </a:spcAft>
              <a:buSzPts val="1800"/>
              <a:buFont typeface="Arial"/>
              <a:buNone/>
            </a:pPr>
            <a:r>
              <a:t/>
            </a:r>
            <a:endParaRPr/>
          </a:p>
          <a:p>
            <a:pPr indent="-342900" lvl="0" marL="342900" rtl="0" algn="l">
              <a:spcBef>
                <a:spcPts val="1000"/>
              </a:spcBef>
              <a:spcAft>
                <a:spcPts val="0"/>
              </a:spcAft>
              <a:buSzPts val="1800"/>
              <a:buChar char="🠶"/>
            </a:pPr>
            <a:r>
              <a:rPr lang="en-US"/>
              <a:t>Snapshot at time </a:t>
            </a:r>
            <a:r>
              <a:rPr b="1" i="1" lang="en-US"/>
              <a:t>T</a:t>
            </a:r>
            <a:r>
              <a:rPr b="1" baseline="-25000" lang="en-US"/>
              <a:t>0</a:t>
            </a:r>
            <a:r>
              <a:rPr lang="en-US"/>
              <a:t>:</a:t>
            </a:r>
            <a:endParaRPr/>
          </a:p>
          <a:p>
            <a:pPr indent="-342900" lvl="0" marL="342900" rtl="0" algn="l">
              <a:spcBef>
                <a:spcPts val="1000"/>
              </a:spcBef>
              <a:spcAft>
                <a:spcPts val="0"/>
              </a:spcAft>
              <a:buSzPts val="1800"/>
              <a:buFont typeface="Arial"/>
              <a:buNone/>
            </a:pPr>
            <a:r>
              <a:rPr lang="en-US"/>
              <a:t>			 </a:t>
            </a:r>
            <a:r>
              <a:rPr i="1" lang="en-US" u="sng"/>
              <a:t>Allocation</a:t>
            </a:r>
            <a:r>
              <a:rPr i="1" lang="en-US"/>
              <a:t>	</a:t>
            </a:r>
            <a:r>
              <a:rPr i="1" lang="en-US" u="sng"/>
              <a:t>Request</a:t>
            </a:r>
            <a:r>
              <a:rPr i="1" lang="en-US"/>
              <a:t>	</a:t>
            </a:r>
            <a:r>
              <a:rPr i="1" lang="en-US" u="sng"/>
              <a:t>Available</a:t>
            </a:r>
            <a:endParaRPr/>
          </a:p>
          <a:p>
            <a:pPr indent="-342900" lvl="0" marL="342900" rtl="0" algn="l">
              <a:spcBef>
                <a:spcPts val="1000"/>
              </a:spcBef>
              <a:spcAft>
                <a:spcPts val="0"/>
              </a:spcAft>
              <a:buSzPts val="1800"/>
              <a:buFont typeface="Arial"/>
              <a:buNone/>
            </a:pPr>
            <a:r>
              <a:rPr lang="en-US"/>
              <a:t>			</a:t>
            </a:r>
            <a:r>
              <a:rPr i="1" lang="en-US"/>
              <a:t>A B C 	  A B C 	A B C</a:t>
            </a:r>
            <a:endParaRPr/>
          </a:p>
          <a:p>
            <a:pPr indent="-342900" lvl="0" marL="342900" rtl="0" algn="l">
              <a:spcBef>
                <a:spcPts val="1000"/>
              </a:spcBef>
              <a:spcAft>
                <a:spcPts val="0"/>
              </a:spcAft>
              <a:buSzPts val="1800"/>
              <a:buFont typeface="Arial"/>
              <a:buNone/>
            </a:pPr>
            <a:r>
              <a:rPr lang="en-US"/>
              <a:t>	        </a:t>
            </a:r>
            <a:r>
              <a:rPr i="1" lang="en-US"/>
              <a:t>P</a:t>
            </a:r>
            <a:r>
              <a:rPr baseline="-25000" lang="en-US"/>
              <a:t>0</a:t>
            </a:r>
            <a:r>
              <a:rPr lang="en-US"/>
              <a:t>	          0 1 0             0 0 0 	0 0 0</a:t>
            </a:r>
            <a:endParaRPr/>
          </a:p>
          <a:p>
            <a:pPr indent="-342900" lvl="0" marL="342900" rtl="0" algn="l">
              <a:spcBef>
                <a:spcPts val="1000"/>
              </a:spcBef>
              <a:spcAft>
                <a:spcPts val="0"/>
              </a:spcAft>
              <a:buSzPts val="1800"/>
              <a:buFont typeface="Arial"/>
              <a:buNone/>
            </a:pPr>
            <a:r>
              <a:rPr i="1" lang="en-US"/>
              <a:t>             P</a:t>
            </a:r>
            <a:r>
              <a:rPr baseline="-25000" lang="en-US"/>
              <a:t>1</a:t>
            </a:r>
            <a:r>
              <a:rPr lang="en-US"/>
              <a:t>	          	2 0 0 	  2 0 2</a:t>
            </a:r>
            <a:endParaRPr/>
          </a:p>
          <a:p>
            <a:pPr indent="-342900" lvl="0" marL="342900" rtl="0" algn="l">
              <a:spcBef>
                <a:spcPts val="1000"/>
              </a:spcBef>
              <a:spcAft>
                <a:spcPts val="0"/>
              </a:spcAft>
              <a:buSzPts val="1800"/>
              <a:buFont typeface="Arial"/>
              <a:buNone/>
            </a:pPr>
            <a:r>
              <a:rPr i="1" lang="en-US"/>
              <a:t>             P</a:t>
            </a:r>
            <a:r>
              <a:rPr baseline="-25000" lang="en-US"/>
              <a:t>2</a:t>
            </a:r>
            <a:r>
              <a:rPr lang="en-US"/>
              <a:t>		          3 0 3             0 0 0 </a:t>
            </a:r>
            <a:endParaRPr/>
          </a:p>
          <a:p>
            <a:pPr indent="-342900" lvl="0" marL="342900" rtl="0" algn="l">
              <a:spcBef>
                <a:spcPts val="1000"/>
              </a:spcBef>
              <a:spcAft>
                <a:spcPts val="0"/>
              </a:spcAft>
              <a:buSzPts val="1800"/>
              <a:buFont typeface="Arial"/>
              <a:buNone/>
            </a:pPr>
            <a:r>
              <a:rPr i="1" lang="en-US"/>
              <a:t>             P</a:t>
            </a:r>
            <a:r>
              <a:rPr baseline="-25000" lang="en-US"/>
              <a:t>3</a:t>
            </a:r>
            <a:r>
              <a:rPr lang="en-US"/>
              <a:t>		2 1 1 	   1 0 0 </a:t>
            </a:r>
            <a:endParaRPr/>
          </a:p>
          <a:p>
            <a:pPr indent="-342900" lvl="0" marL="342900" rtl="0" algn="l">
              <a:spcBef>
                <a:spcPts val="1000"/>
              </a:spcBef>
              <a:spcAft>
                <a:spcPts val="0"/>
              </a:spcAft>
              <a:buSzPts val="1800"/>
              <a:buFont typeface="Arial"/>
              <a:buNone/>
            </a:pPr>
            <a:r>
              <a:rPr lang="en-US"/>
              <a:t>	       </a:t>
            </a:r>
            <a:r>
              <a:rPr i="1" lang="en-US"/>
              <a:t>P</a:t>
            </a:r>
            <a:r>
              <a:rPr baseline="-25000" lang="en-US"/>
              <a:t>4	</a:t>
            </a:r>
            <a:r>
              <a:rPr lang="en-US"/>
              <a:t>	0 0 2 	   0 0 2</a:t>
            </a:r>
            <a:endParaRPr/>
          </a:p>
          <a:p>
            <a:pPr indent="-342900" lvl="0" marL="342900" rtl="0" algn="l">
              <a:spcBef>
                <a:spcPts val="1000"/>
              </a:spcBef>
              <a:spcAft>
                <a:spcPts val="0"/>
              </a:spcAft>
              <a:buSzPts val="1800"/>
              <a:buFont typeface="Arial"/>
              <a:buNone/>
            </a:pPr>
            <a:r>
              <a:t/>
            </a:r>
            <a:endParaRPr/>
          </a:p>
          <a:p>
            <a:pPr indent="-342900" lvl="0" marL="342900" rtl="0" algn="l">
              <a:spcBef>
                <a:spcPts val="1000"/>
              </a:spcBef>
              <a:spcAft>
                <a:spcPts val="0"/>
              </a:spcAft>
              <a:buSzPts val="1800"/>
              <a:buChar char="🠶"/>
            </a:pPr>
            <a:r>
              <a:rPr lang="en-US"/>
              <a:t>Sequence &lt;</a:t>
            </a:r>
            <a:r>
              <a:rPr b="1" i="1" lang="en-US"/>
              <a:t>P</a:t>
            </a:r>
            <a:r>
              <a:rPr b="1" baseline="-25000" i="1" lang="en-US"/>
              <a:t>0</a:t>
            </a:r>
            <a:r>
              <a:rPr b="1" i="1" lang="en-US"/>
              <a:t>, P</a:t>
            </a:r>
            <a:r>
              <a:rPr b="1" baseline="-25000" i="1" lang="en-US"/>
              <a:t>2</a:t>
            </a:r>
            <a:r>
              <a:rPr b="1" i="1" lang="en-US"/>
              <a:t>, P</a:t>
            </a:r>
            <a:r>
              <a:rPr b="1" baseline="-25000" i="1" lang="en-US"/>
              <a:t>3</a:t>
            </a:r>
            <a:r>
              <a:rPr b="1" i="1" lang="en-US"/>
              <a:t>, P</a:t>
            </a:r>
            <a:r>
              <a:rPr b="1" baseline="-25000" i="1" lang="en-US"/>
              <a:t>1</a:t>
            </a:r>
            <a:r>
              <a:rPr b="1" i="1" lang="en-US"/>
              <a:t>, P</a:t>
            </a:r>
            <a:r>
              <a:rPr b="1" baseline="-25000" i="1" lang="en-US"/>
              <a:t>4</a:t>
            </a:r>
            <a:r>
              <a:rPr lang="en-US"/>
              <a:t>&gt; will result in </a:t>
            </a:r>
            <a:r>
              <a:rPr b="1" i="1" lang="en-US"/>
              <a:t>Finish[i] = true </a:t>
            </a:r>
            <a:r>
              <a:rPr lang="en-US"/>
              <a:t>for all </a:t>
            </a:r>
            <a:r>
              <a:rPr b="1" i="1" lang="en-US"/>
              <a:t>i</a:t>
            </a:r>
            <a:endParaRPr b="1"/>
          </a:p>
          <a:p>
            <a:pPr indent="-342900" lvl="0" marL="342900" rtl="0" algn="l">
              <a:spcBef>
                <a:spcPts val="1000"/>
              </a:spcBef>
              <a:spcAft>
                <a:spcPts val="0"/>
              </a:spcAft>
              <a:buSzPts val="1800"/>
              <a:buFont typeface="Arial"/>
              <a:buNone/>
            </a:pPr>
            <a:r>
              <a:t/>
            </a:r>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8" name="Shape 1288"/>
        <p:cNvGrpSpPr/>
        <p:nvPr/>
      </p:nvGrpSpPr>
      <p:grpSpPr>
        <a:xfrm>
          <a:off x="0" y="0"/>
          <a:ext cx="0" cy="0"/>
          <a:chOff x="0" y="0"/>
          <a:chExt cx="0" cy="0"/>
        </a:xfrm>
      </p:grpSpPr>
      <p:sp>
        <p:nvSpPr>
          <p:cNvPr id="1289" name="Google Shape;1289;p134"/>
          <p:cNvSpPr txBox="1"/>
          <p:nvPr>
            <p:ph type="title"/>
          </p:nvPr>
        </p:nvSpPr>
        <p:spPr>
          <a:xfrm>
            <a:off x="457200" y="214313"/>
            <a:ext cx="82296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Example (Cont.)</a:t>
            </a:r>
            <a:endParaRPr/>
          </a:p>
        </p:txBody>
      </p:sp>
      <p:sp>
        <p:nvSpPr>
          <p:cNvPr id="1290" name="Google Shape;1290;p134"/>
          <p:cNvSpPr txBox="1"/>
          <p:nvPr>
            <p:ph idx="1" type="body"/>
          </p:nvPr>
        </p:nvSpPr>
        <p:spPr>
          <a:xfrm>
            <a:off x="806450" y="1233488"/>
            <a:ext cx="7781925" cy="503713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b="1" i="1" lang="en-US"/>
              <a:t>P</a:t>
            </a:r>
            <a:r>
              <a:rPr b="1" baseline="-25000" lang="en-US"/>
              <a:t>2</a:t>
            </a:r>
            <a:r>
              <a:rPr lang="en-US"/>
              <a:t> requests an additional instance of type</a:t>
            </a:r>
            <a:r>
              <a:rPr i="1" lang="en-US"/>
              <a:t> </a:t>
            </a:r>
            <a:r>
              <a:rPr b="1" i="1" lang="en-US"/>
              <a:t>C</a:t>
            </a:r>
            <a:endParaRPr b="1"/>
          </a:p>
          <a:p>
            <a:pPr indent="-342900" lvl="0" marL="342900" rtl="0" algn="l">
              <a:spcBef>
                <a:spcPts val="1000"/>
              </a:spcBef>
              <a:spcAft>
                <a:spcPts val="0"/>
              </a:spcAft>
              <a:buSzPts val="1800"/>
              <a:buFont typeface="Arial"/>
              <a:buNone/>
            </a:pPr>
            <a:r>
              <a:rPr lang="en-US"/>
              <a:t>			</a:t>
            </a:r>
            <a:r>
              <a:rPr i="1" lang="en-US" u="sng"/>
              <a:t>Request</a:t>
            </a:r>
            <a:endParaRPr i="1"/>
          </a:p>
          <a:p>
            <a:pPr indent="-342900" lvl="0" marL="342900" rtl="0" algn="l">
              <a:spcBef>
                <a:spcPts val="1000"/>
              </a:spcBef>
              <a:spcAft>
                <a:spcPts val="0"/>
              </a:spcAft>
              <a:buSzPts val="1800"/>
              <a:buFont typeface="Arial"/>
              <a:buNone/>
            </a:pPr>
            <a:r>
              <a:rPr i="1" lang="en-US"/>
              <a:t>			A B C</a:t>
            </a:r>
            <a:endParaRPr/>
          </a:p>
          <a:p>
            <a:pPr indent="-342900" lvl="0" marL="342900" rtl="0" algn="l">
              <a:spcBef>
                <a:spcPts val="1000"/>
              </a:spcBef>
              <a:spcAft>
                <a:spcPts val="0"/>
              </a:spcAft>
              <a:buSzPts val="1800"/>
              <a:buFont typeface="Arial"/>
              <a:buNone/>
            </a:pPr>
            <a:r>
              <a:rPr lang="en-US"/>
              <a:t>		 </a:t>
            </a:r>
            <a:r>
              <a:rPr i="1" lang="en-US"/>
              <a:t>P</a:t>
            </a:r>
            <a:r>
              <a:rPr baseline="-25000" lang="en-US"/>
              <a:t>0</a:t>
            </a:r>
            <a:r>
              <a:rPr lang="en-US"/>
              <a:t>	0 0 0</a:t>
            </a:r>
            <a:endParaRPr/>
          </a:p>
          <a:p>
            <a:pPr indent="-342900" lvl="0" marL="342900" rtl="0" algn="l">
              <a:spcBef>
                <a:spcPts val="1000"/>
              </a:spcBef>
              <a:spcAft>
                <a:spcPts val="0"/>
              </a:spcAft>
              <a:buSzPts val="1800"/>
              <a:buFont typeface="Arial"/>
              <a:buNone/>
            </a:pPr>
            <a:r>
              <a:rPr lang="en-US"/>
              <a:t>		 </a:t>
            </a:r>
            <a:r>
              <a:rPr i="1" lang="en-US"/>
              <a:t>P</a:t>
            </a:r>
            <a:r>
              <a:rPr baseline="-25000" lang="en-US"/>
              <a:t>1</a:t>
            </a:r>
            <a:r>
              <a:rPr lang="en-US"/>
              <a:t>	2 0 2</a:t>
            </a:r>
            <a:endParaRPr/>
          </a:p>
          <a:p>
            <a:pPr indent="-342900" lvl="0" marL="342900" rtl="0" algn="l">
              <a:spcBef>
                <a:spcPts val="1000"/>
              </a:spcBef>
              <a:spcAft>
                <a:spcPts val="0"/>
              </a:spcAft>
              <a:buSzPts val="1800"/>
              <a:buFont typeface="Arial"/>
              <a:buNone/>
            </a:pPr>
            <a:r>
              <a:rPr lang="en-US"/>
              <a:t>		 </a:t>
            </a:r>
            <a:r>
              <a:rPr i="1" lang="en-US"/>
              <a:t>P</a:t>
            </a:r>
            <a:r>
              <a:rPr baseline="-25000" lang="en-US"/>
              <a:t>2</a:t>
            </a:r>
            <a:r>
              <a:rPr lang="en-US"/>
              <a:t>	0 0 1</a:t>
            </a:r>
            <a:endParaRPr/>
          </a:p>
          <a:p>
            <a:pPr indent="-342900" lvl="0" marL="342900" rtl="0" algn="l">
              <a:spcBef>
                <a:spcPts val="1000"/>
              </a:spcBef>
              <a:spcAft>
                <a:spcPts val="0"/>
              </a:spcAft>
              <a:buSzPts val="1800"/>
              <a:buFont typeface="Arial"/>
              <a:buNone/>
            </a:pPr>
            <a:r>
              <a:rPr lang="en-US"/>
              <a:t>		 </a:t>
            </a:r>
            <a:r>
              <a:rPr i="1" lang="en-US"/>
              <a:t>P</a:t>
            </a:r>
            <a:r>
              <a:rPr baseline="-25000" lang="en-US"/>
              <a:t>3</a:t>
            </a:r>
            <a:r>
              <a:rPr lang="en-US"/>
              <a:t>	1 0 0 </a:t>
            </a:r>
            <a:endParaRPr/>
          </a:p>
          <a:p>
            <a:pPr indent="-342900" lvl="0" marL="342900" rtl="0" algn="l">
              <a:spcBef>
                <a:spcPts val="1000"/>
              </a:spcBef>
              <a:spcAft>
                <a:spcPts val="0"/>
              </a:spcAft>
              <a:buSzPts val="1800"/>
              <a:buFont typeface="Arial"/>
              <a:buNone/>
            </a:pPr>
            <a:r>
              <a:rPr lang="en-US"/>
              <a:t>		 </a:t>
            </a:r>
            <a:r>
              <a:rPr i="1" lang="en-US"/>
              <a:t>P</a:t>
            </a:r>
            <a:r>
              <a:rPr baseline="-25000" lang="en-US"/>
              <a:t>4</a:t>
            </a:r>
            <a:r>
              <a:rPr lang="en-US"/>
              <a:t>	0 0 2</a:t>
            </a:r>
            <a:endParaRPr/>
          </a:p>
          <a:p>
            <a:pPr indent="-342900" lvl="0" marL="342900" rtl="0" algn="l">
              <a:spcBef>
                <a:spcPts val="1000"/>
              </a:spcBef>
              <a:spcAft>
                <a:spcPts val="0"/>
              </a:spcAft>
              <a:buSzPts val="800"/>
              <a:buFont typeface="Arial"/>
              <a:buNone/>
            </a:pPr>
            <a:r>
              <a:t/>
            </a:r>
            <a:endParaRPr sz="800"/>
          </a:p>
          <a:p>
            <a:pPr indent="-342900" lvl="0" marL="342900" rtl="0" algn="l">
              <a:spcBef>
                <a:spcPts val="1000"/>
              </a:spcBef>
              <a:spcAft>
                <a:spcPts val="0"/>
              </a:spcAft>
              <a:buSzPts val="1800"/>
              <a:buChar char="🠶"/>
            </a:pPr>
            <a:r>
              <a:rPr lang="en-US"/>
              <a:t>State of system?</a:t>
            </a:r>
            <a:endParaRPr/>
          </a:p>
          <a:p>
            <a:pPr indent="-285750" lvl="1" marL="742950" rtl="0" algn="l">
              <a:spcBef>
                <a:spcPts val="1000"/>
              </a:spcBef>
              <a:spcAft>
                <a:spcPts val="0"/>
              </a:spcAft>
              <a:buSzPts val="1600"/>
              <a:buChar char="🠶"/>
            </a:pPr>
            <a:r>
              <a:rPr lang="en-US"/>
              <a:t>Can reclaim resources held by process </a:t>
            </a:r>
            <a:r>
              <a:rPr b="1" i="1" lang="en-US"/>
              <a:t>P</a:t>
            </a:r>
            <a:r>
              <a:rPr b="1" baseline="-25000" lang="en-US"/>
              <a:t>0</a:t>
            </a:r>
            <a:r>
              <a:rPr lang="en-US"/>
              <a:t>, but insufficient resources to fulfill other processes; requests</a:t>
            </a:r>
            <a:endParaRPr/>
          </a:p>
          <a:p>
            <a:pPr indent="-285750" lvl="1" marL="742950" rtl="0" algn="l">
              <a:spcBef>
                <a:spcPts val="1000"/>
              </a:spcBef>
              <a:spcAft>
                <a:spcPts val="0"/>
              </a:spcAft>
              <a:buSzPts val="1600"/>
              <a:buChar char="🠶"/>
            </a:pPr>
            <a:r>
              <a:rPr lang="en-US"/>
              <a:t>Deadlock exists, consisting of processes </a:t>
            </a:r>
            <a:r>
              <a:rPr b="1" i="1" lang="en-US"/>
              <a:t>P</a:t>
            </a:r>
            <a:r>
              <a:rPr b="1" baseline="-25000" lang="en-US"/>
              <a:t>1</a:t>
            </a:r>
            <a:r>
              <a:rPr b="1" lang="en-US"/>
              <a:t>, </a:t>
            </a:r>
            <a:r>
              <a:rPr b="1" baseline="-25000" lang="en-US"/>
              <a:t> </a:t>
            </a:r>
            <a:r>
              <a:rPr b="1" i="1" lang="en-US"/>
              <a:t>P</a:t>
            </a:r>
            <a:r>
              <a:rPr b="1" baseline="-25000" lang="en-US"/>
              <a:t>2</a:t>
            </a:r>
            <a:r>
              <a:rPr b="1" lang="en-US"/>
              <a:t>, </a:t>
            </a:r>
            <a:r>
              <a:rPr b="1" i="1" lang="en-US"/>
              <a:t>P</a:t>
            </a:r>
            <a:r>
              <a:rPr b="1" baseline="-25000" lang="en-US"/>
              <a:t>3</a:t>
            </a:r>
            <a:r>
              <a:rPr lang="en-US"/>
              <a:t>, and </a:t>
            </a:r>
            <a:r>
              <a:rPr b="1" i="1" lang="en-US"/>
              <a:t>P</a:t>
            </a:r>
            <a:r>
              <a:rPr b="1" baseline="-25000" lang="en-US"/>
              <a:t>4</a:t>
            </a:r>
            <a:endParaRPr b="1"/>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135"/>
          <p:cNvSpPr txBox="1"/>
          <p:nvPr>
            <p:ph type="title"/>
          </p:nvPr>
        </p:nvSpPr>
        <p:spPr>
          <a:xfrm>
            <a:off x="1100138" y="230188"/>
            <a:ext cx="7586662"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Detection-Algorithm Usage</a:t>
            </a:r>
            <a:endParaRPr/>
          </a:p>
        </p:txBody>
      </p:sp>
      <p:sp>
        <p:nvSpPr>
          <p:cNvPr id="1297" name="Google Shape;1297;p135"/>
          <p:cNvSpPr txBox="1"/>
          <p:nvPr>
            <p:ph idx="1" type="body"/>
          </p:nvPr>
        </p:nvSpPr>
        <p:spPr>
          <a:xfrm>
            <a:off x="869950" y="1122363"/>
            <a:ext cx="8274050" cy="489743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When, and how often, to invoke depends on:</a:t>
            </a:r>
            <a:endParaRPr/>
          </a:p>
          <a:p>
            <a:pPr indent="-285750" lvl="1" marL="742950" rtl="0" algn="l">
              <a:spcBef>
                <a:spcPts val="1000"/>
              </a:spcBef>
              <a:spcAft>
                <a:spcPts val="0"/>
              </a:spcAft>
              <a:buSzPts val="1600"/>
              <a:buChar char="🠶"/>
            </a:pPr>
            <a:r>
              <a:rPr lang="en-US"/>
              <a:t>How often a deadlock is likely to occur?</a:t>
            </a:r>
            <a:endParaRPr/>
          </a:p>
          <a:p>
            <a:pPr indent="-285750" lvl="1" marL="742950" rtl="0" algn="l">
              <a:spcBef>
                <a:spcPts val="1000"/>
              </a:spcBef>
              <a:spcAft>
                <a:spcPts val="0"/>
              </a:spcAft>
              <a:buSzPts val="1600"/>
              <a:buChar char="🠶"/>
            </a:pPr>
            <a:r>
              <a:rPr lang="en-US"/>
              <a:t>How many processes will need to be rolled back?</a:t>
            </a:r>
            <a:endParaRPr/>
          </a:p>
          <a:p>
            <a:pPr indent="-228600" lvl="2" marL="1143000" rtl="0" algn="l">
              <a:spcBef>
                <a:spcPts val="1000"/>
              </a:spcBef>
              <a:spcAft>
                <a:spcPts val="0"/>
              </a:spcAft>
              <a:buSzPts val="1400"/>
              <a:buChar char="🠶"/>
            </a:pPr>
            <a:r>
              <a:rPr lang="en-US"/>
              <a:t>one for each disjoint cycle</a:t>
            </a:r>
            <a:br>
              <a:rPr lang="en-US"/>
            </a:br>
            <a:endParaRPr/>
          </a:p>
          <a:p>
            <a:pPr indent="-342900" lvl="0" marL="342900" rtl="0" algn="l">
              <a:spcBef>
                <a:spcPts val="1000"/>
              </a:spcBef>
              <a:spcAft>
                <a:spcPts val="0"/>
              </a:spcAft>
              <a:buSzPts val="1800"/>
              <a:buChar char="🠶"/>
            </a:pPr>
            <a:r>
              <a:rPr lang="en-US"/>
              <a:t>Of course, invoking the deadlock-detection algorithm for every resource request will incur considerable overhead in computation time. A less expensive alternative is simply to invoke the algorithm at deﬁned intervals—for example, once per hour or whenever CPU utilization drops below 40 percent.</a:t>
            </a:r>
            <a:endParaRPr/>
          </a:p>
          <a:p>
            <a:pPr indent="-342900" lvl="0" marL="342900" rtl="0" algn="l">
              <a:spcBef>
                <a:spcPts val="1000"/>
              </a:spcBef>
              <a:spcAft>
                <a:spcPts val="0"/>
              </a:spcAft>
              <a:buSzPts val="1800"/>
              <a:buChar char="🠶"/>
            </a:pPr>
            <a:r>
              <a:rPr lang="en-US"/>
              <a:t>If detection algorithm is invoked arbitrarily, there may be many cycles in the resource graph and so we would not be able to tell which of the many deadlocked processes “caused” the deadlock.</a:t>
            </a:r>
            <a:endParaRPr/>
          </a:p>
          <a:p>
            <a:pPr indent="-342900" lvl="0" marL="342900" rtl="0" algn="l">
              <a:spcBef>
                <a:spcPts val="1000"/>
              </a:spcBef>
              <a:spcAft>
                <a:spcPts val="0"/>
              </a:spcAft>
              <a:buSzPts val="1800"/>
              <a:buChar char="🠶"/>
            </a:pPr>
            <a:r>
              <a:rPr lang="en-US"/>
              <a:t>  we can invoke the deadlock-detection algorithm every time a request for allocation cannot be granted immediately.</a:t>
            </a:r>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2" name="Shape 1302"/>
        <p:cNvGrpSpPr/>
        <p:nvPr/>
      </p:nvGrpSpPr>
      <p:grpSpPr>
        <a:xfrm>
          <a:off x="0" y="0"/>
          <a:ext cx="0" cy="0"/>
          <a:chOff x="0" y="0"/>
          <a:chExt cx="0" cy="0"/>
        </a:xfrm>
      </p:grpSpPr>
      <p:sp>
        <p:nvSpPr>
          <p:cNvPr id="1303" name="Google Shape;1303;p136"/>
          <p:cNvSpPr txBox="1"/>
          <p:nvPr>
            <p:ph type="title"/>
          </p:nvPr>
        </p:nvSpPr>
        <p:spPr>
          <a:xfrm>
            <a:off x="823913" y="228600"/>
            <a:ext cx="8588375" cy="457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400"/>
              <a:buFont typeface="Century Gothic"/>
              <a:buNone/>
            </a:pPr>
            <a:r>
              <a:rPr lang="en-US" sz="2400"/>
              <a:t>Recovery from Deadlock:  Process Termination</a:t>
            </a:r>
            <a:endParaRPr/>
          </a:p>
        </p:txBody>
      </p:sp>
      <p:sp>
        <p:nvSpPr>
          <p:cNvPr id="1304" name="Google Shape;1304;p136"/>
          <p:cNvSpPr txBox="1"/>
          <p:nvPr>
            <p:ph idx="1" type="body"/>
          </p:nvPr>
        </p:nvSpPr>
        <p:spPr>
          <a:xfrm>
            <a:off x="637953" y="1108075"/>
            <a:ext cx="8020272"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Abort all deadlocked processes</a:t>
            </a:r>
            <a:br>
              <a:rPr lang="en-US"/>
            </a:br>
            <a:endParaRPr/>
          </a:p>
          <a:p>
            <a:pPr indent="-342900" lvl="0" marL="342900" rtl="0" algn="l">
              <a:spcBef>
                <a:spcPts val="1000"/>
              </a:spcBef>
              <a:spcAft>
                <a:spcPts val="0"/>
              </a:spcAft>
              <a:buSzPts val="1800"/>
              <a:buChar char="🠶"/>
            </a:pPr>
            <a:r>
              <a:rPr lang="en-US"/>
              <a:t>Abort one process at a time until the deadlock cycle is eliminated</a:t>
            </a:r>
            <a:br>
              <a:rPr lang="en-US"/>
            </a:br>
            <a:endParaRPr/>
          </a:p>
          <a:p>
            <a:pPr indent="-342900" lvl="0" marL="342900" rtl="0" algn="l">
              <a:spcBef>
                <a:spcPts val="1000"/>
              </a:spcBef>
              <a:spcAft>
                <a:spcPts val="0"/>
              </a:spcAft>
              <a:buSzPts val="1800"/>
              <a:buChar char="🠶"/>
            </a:pPr>
            <a:r>
              <a:rPr lang="en-US"/>
              <a:t>In which order should we choose to abort?</a:t>
            </a:r>
            <a:endParaRPr/>
          </a:p>
          <a:p>
            <a:pPr indent="-342900" lvl="1" marL="800100" rtl="0" algn="l">
              <a:spcBef>
                <a:spcPts val="1000"/>
              </a:spcBef>
              <a:spcAft>
                <a:spcPts val="0"/>
              </a:spcAft>
              <a:buSzPts val="1600"/>
              <a:buFont typeface="Arial"/>
              <a:buAutoNum type="arabicPeriod"/>
            </a:pPr>
            <a:r>
              <a:rPr lang="en-US"/>
              <a:t>Priority of the process</a:t>
            </a:r>
            <a:endParaRPr/>
          </a:p>
          <a:p>
            <a:pPr indent="-342900" lvl="1" marL="800100" rtl="0" algn="l">
              <a:spcBef>
                <a:spcPts val="1000"/>
              </a:spcBef>
              <a:spcAft>
                <a:spcPts val="0"/>
              </a:spcAft>
              <a:buSzPts val="1600"/>
              <a:buFont typeface="Arial"/>
              <a:buAutoNum type="arabicPeriod"/>
            </a:pPr>
            <a:r>
              <a:rPr lang="en-US"/>
              <a:t>How long process has computed, and how much longer to completion</a:t>
            </a:r>
            <a:endParaRPr/>
          </a:p>
          <a:p>
            <a:pPr indent="-342900" lvl="1" marL="800100" rtl="0" algn="l">
              <a:spcBef>
                <a:spcPts val="1000"/>
              </a:spcBef>
              <a:spcAft>
                <a:spcPts val="0"/>
              </a:spcAft>
              <a:buSzPts val="1600"/>
              <a:buFont typeface="Arial"/>
              <a:buAutoNum type="arabicPeriod"/>
            </a:pPr>
            <a:r>
              <a:rPr lang="en-US"/>
              <a:t>Resources the process has used</a:t>
            </a:r>
            <a:endParaRPr/>
          </a:p>
          <a:p>
            <a:pPr indent="-342900" lvl="1" marL="800100" rtl="0" algn="l">
              <a:spcBef>
                <a:spcPts val="1000"/>
              </a:spcBef>
              <a:spcAft>
                <a:spcPts val="0"/>
              </a:spcAft>
              <a:buSzPts val="1600"/>
              <a:buFont typeface="Arial"/>
              <a:buAutoNum type="arabicPeriod"/>
            </a:pPr>
            <a:r>
              <a:rPr lang="en-US"/>
              <a:t>Resources process needs to complete</a:t>
            </a:r>
            <a:endParaRPr/>
          </a:p>
          <a:p>
            <a:pPr indent="-342900" lvl="1" marL="800100" rtl="0" algn="l">
              <a:spcBef>
                <a:spcPts val="1000"/>
              </a:spcBef>
              <a:spcAft>
                <a:spcPts val="0"/>
              </a:spcAft>
              <a:buSzPts val="1600"/>
              <a:buFont typeface="Arial"/>
              <a:buAutoNum type="arabicPeriod"/>
            </a:pPr>
            <a:r>
              <a:rPr lang="en-US"/>
              <a:t>How many processes will need to be terminated</a:t>
            </a:r>
            <a:endParaRPr/>
          </a:p>
          <a:p>
            <a:pPr indent="-342900" lvl="1" marL="800100" rtl="0" algn="l">
              <a:spcBef>
                <a:spcPts val="1000"/>
              </a:spcBef>
              <a:spcAft>
                <a:spcPts val="0"/>
              </a:spcAft>
              <a:buSzPts val="1600"/>
              <a:buFont typeface="Arial"/>
              <a:buAutoNum type="arabicPeriod"/>
            </a:pPr>
            <a:r>
              <a:rPr lang="en-US"/>
              <a:t>Is process interactive or batch?</a:t>
            </a:r>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sp>
        <p:nvSpPr>
          <p:cNvPr id="1310" name="Google Shape;1310;p137"/>
          <p:cNvSpPr txBox="1"/>
          <p:nvPr>
            <p:ph type="title"/>
          </p:nvPr>
        </p:nvSpPr>
        <p:spPr>
          <a:xfrm>
            <a:off x="1147763" y="255588"/>
            <a:ext cx="8020050" cy="457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400"/>
              <a:buFont typeface="Century Gothic"/>
              <a:buNone/>
            </a:pPr>
            <a:r>
              <a:rPr lang="en-US" sz="2400"/>
              <a:t>Recovery from Deadlock:  Resource Preemption</a:t>
            </a:r>
            <a:endParaRPr/>
          </a:p>
        </p:txBody>
      </p:sp>
      <p:sp>
        <p:nvSpPr>
          <p:cNvPr id="1311" name="Google Shape;1311;p137"/>
          <p:cNvSpPr txBox="1"/>
          <p:nvPr>
            <p:ph idx="1" type="body"/>
          </p:nvPr>
        </p:nvSpPr>
        <p:spPr>
          <a:xfrm>
            <a:off x="858838" y="1150938"/>
            <a:ext cx="7498353" cy="44831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b="1" lang="en-US"/>
              <a:t>Selecting a victim </a:t>
            </a:r>
            <a:r>
              <a:rPr lang="en-US"/>
              <a:t>– minimize cost</a:t>
            </a:r>
            <a:br>
              <a:rPr lang="en-US"/>
            </a:br>
            <a:endParaRPr/>
          </a:p>
          <a:p>
            <a:pPr indent="-342900" lvl="0" marL="342900" rtl="0" algn="l">
              <a:spcBef>
                <a:spcPts val="1000"/>
              </a:spcBef>
              <a:spcAft>
                <a:spcPts val="0"/>
              </a:spcAft>
              <a:buSzPts val="1800"/>
              <a:buChar char="🠶"/>
            </a:pPr>
            <a:r>
              <a:rPr b="1" lang="en-US"/>
              <a:t>Rollback</a:t>
            </a:r>
            <a:r>
              <a:rPr lang="en-US"/>
              <a:t> – return to some safe state, restart process for that state</a:t>
            </a:r>
            <a:br>
              <a:rPr lang="en-US"/>
            </a:br>
            <a:endParaRPr/>
          </a:p>
          <a:p>
            <a:pPr indent="-342900" lvl="0" marL="342900" rtl="0" algn="l">
              <a:spcBef>
                <a:spcPts val="1000"/>
              </a:spcBef>
              <a:spcAft>
                <a:spcPts val="0"/>
              </a:spcAft>
              <a:buSzPts val="1800"/>
              <a:buChar char="🠶"/>
            </a:pPr>
            <a:r>
              <a:rPr b="1" lang="en-US"/>
              <a:t>Starvation</a:t>
            </a:r>
            <a:r>
              <a:rPr lang="en-US"/>
              <a:t> –  same process may always be picked as victim, include number of rollback in cost factor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4"/>
          <p:cNvSpPr txBox="1"/>
          <p:nvPr>
            <p:ph type="title"/>
          </p:nvPr>
        </p:nvSpPr>
        <p:spPr>
          <a:xfrm>
            <a:off x="1019175" y="163513"/>
            <a:ext cx="82296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Single and Multithreaded Processes</a:t>
            </a:r>
            <a:endParaRPr/>
          </a:p>
        </p:txBody>
      </p:sp>
      <p:pic>
        <p:nvPicPr>
          <p:cNvPr descr="4_01.pdf" id="287" name="Google Shape;287;p14"/>
          <p:cNvPicPr preferRelativeResize="0"/>
          <p:nvPr/>
        </p:nvPicPr>
        <p:blipFill rotWithShape="1">
          <a:blip r:embed="rId3">
            <a:alphaModFix/>
          </a:blip>
          <a:srcRect b="0" l="0" r="0" t="0"/>
          <a:stretch/>
        </p:blipFill>
        <p:spPr>
          <a:xfrm>
            <a:off x="1809750" y="1295400"/>
            <a:ext cx="6884988" cy="44688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5"/>
          <p:cNvSpPr txBox="1"/>
          <p:nvPr>
            <p:ph type="title"/>
          </p:nvPr>
        </p:nvSpPr>
        <p:spPr>
          <a:xfrm>
            <a:off x="457200" y="201613"/>
            <a:ext cx="82296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Amdahl’s Law</a:t>
            </a:r>
            <a:endParaRPr/>
          </a:p>
        </p:txBody>
      </p:sp>
      <p:sp>
        <p:nvSpPr>
          <p:cNvPr id="294" name="Google Shape;294;p15"/>
          <p:cNvSpPr txBox="1"/>
          <p:nvPr>
            <p:ph idx="1" type="body"/>
          </p:nvPr>
        </p:nvSpPr>
        <p:spPr>
          <a:xfrm>
            <a:off x="621504" y="1306286"/>
            <a:ext cx="8065295" cy="4330926"/>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SzPts val="2000"/>
              <a:buFont typeface="Arial"/>
              <a:buChar char="●"/>
            </a:pPr>
            <a:r>
              <a:rPr lang="en-US" sz="2000">
                <a:latin typeface="Times New Roman"/>
                <a:ea typeface="Times New Roman"/>
                <a:cs typeface="Times New Roman"/>
                <a:sym typeface="Times New Roman"/>
              </a:rPr>
              <a:t>Identifies performance gains from adding additional cores to an application that has both serial and parallel components</a:t>
            </a:r>
            <a:endParaRPr/>
          </a:p>
          <a:p>
            <a:pPr indent="-342900" lvl="0" marL="342900" rtl="0" algn="just">
              <a:spcBef>
                <a:spcPts val="1000"/>
              </a:spcBef>
              <a:spcAft>
                <a:spcPts val="0"/>
              </a:spcAft>
              <a:buSzPts val="2000"/>
              <a:buFont typeface="Arial"/>
              <a:buChar char="●"/>
            </a:pPr>
            <a:r>
              <a:rPr i="1" lang="en-US" sz="2000">
                <a:latin typeface="Times New Roman"/>
                <a:ea typeface="Times New Roman"/>
                <a:cs typeface="Times New Roman"/>
                <a:sym typeface="Times New Roman"/>
              </a:rPr>
              <a:t>S</a:t>
            </a:r>
            <a:r>
              <a:rPr lang="en-US" sz="2000">
                <a:latin typeface="Times New Roman"/>
                <a:ea typeface="Times New Roman"/>
                <a:cs typeface="Times New Roman"/>
                <a:sym typeface="Times New Roman"/>
              </a:rPr>
              <a:t> is serial portion</a:t>
            </a:r>
            <a:endParaRPr/>
          </a:p>
          <a:p>
            <a:pPr indent="-342900" lvl="0" marL="342900" rtl="0" algn="just">
              <a:spcBef>
                <a:spcPts val="1000"/>
              </a:spcBef>
              <a:spcAft>
                <a:spcPts val="0"/>
              </a:spcAft>
              <a:buSzPts val="2000"/>
              <a:buFont typeface="Arial"/>
              <a:buChar char="●"/>
            </a:pPr>
            <a:r>
              <a:rPr i="1" lang="en-US" sz="2000">
                <a:latin typeface="Times New Roman"/>
                <a:ea typeface="Times New Roman"/>
                <a:cs typeface="Times New Roman"/>
                <a:sym typeface="Times New Roman"/>
              </a:rPr>
              <a:t>N</a:t>
            </a:r>
            <a:r>
              <a:rPr lang="en-US" sz="2000">
                <a:latin typeface="Times New Roman"/>
                <a:ea typeface="Times New Roman"/>
                <a:cs typeface="Times New Roman"/>
                <a:sym typeface="Times New Roman"/>
              </a:rPr>
              <a:t> processing cores</a:t>
            </a:r>
            <a:endParaRPr/>
          </a:p>
          <a:p>
            <a:pPr indent="-215900" lvl="0" marL="342900" rtl="0" algn="just">
              <a:spcBef>
                <a:spcPts val="1000"/>
              </a:spcBef>
              <a:spcAft>
                <a:spcPts val="0"/>
              </a:spcAft>
              <a:buSzPts val="2000"/>
              <a:buFont typeface="Arial"/>
              <a:buNone/>
            </a:pPr>
            <a:r>
              <a:t/>
            </a:r>
            <a:endParaRPr sz="2000">
              <a:latin typeface="Times New Roman"/>
              <a:ea typeface="Times New Roman"/>
              <a:cs typeface="Times New Roman"/>
              <a:sym typeface="Times New Roman"/>
            </a:endParaRPr>
          </a:p>
          <a:p>
            <a:pPr indent="-342900" lvl="0" marL="342900" rtl="0" algn="just">
              <a:spcBef>
                <a:spcPts val="1000"/>
              </a:spcBef>
              <a:spcAft>
                <a:spcPts val="0"/>
              </a:spcAft>
              <a:buSzPts val="2000"/>
              <a:buFont typeface="Arial"/>
              <a:buChar char="●"/>
            </a:pPr>
            <a:r>
              <a:rPr lang="en-US" sz="2000">
                <a:latin typeface="Times New Roman"/>
                <a:ea typeface="Times New Roman"/>
                <a:cs typeface="Times New Roman"/>
                <a:sym typeface="Times New Roman"/>
              </a:rPr>
              <a:t>That is, if application is 75% parallel / 25% serial, moving from 1 to 2 cores results in speedup of 1.6 times</a:t>
            </a:r>
            <a:endParaRPr/>
          </a:p>
          <a:p>
            <a:pPr indent="-342900" lvl="0" marL="342900" rtl="0" algn="just">
              <a:spcBef>
                <a:spcPts val="1000"/>
              </a:spcBef>
              <a:spcAft>
                <a:spcPts val="0"/>
              </a:spcAft>
              <a:buSzPts val="2000"/>
              <a:buFont typeface="Arial"/>
              <a:buChar char="●"/>
            </a:pPr>
            <a:r>
              <a:rPr lang="en-US" sz="2000">
                <a:latin typeface="Times New Roman"/>
                <a:ea typeface="Times New Roman"/>
                <a:cs typeface="Times New Roman"/>
                <a:sym typeface="Times New Roman"/>
              </a:rPr>
              <a:t>As </a:t>
            </a:r>
            <a:r>
              <a:rPr i="1" lang="en-US" sz="2000">
                <a:latin typeface="Times New Roman"/>
                <a:ea typeface="Times New Roman"/>
                <a:cs typeface="Times New Roman"/>
                <a:sym typeface="Times New Roman"/>
              </a:rPr>
              <a:t>N</a:t>
            </a:r>
            <a:r>
              <a:rPr lang="en-US" sz="2000">
                <a:latin typeface="Times New Roman"/>
                <a:ea typeface="Times New Roman"/>
                <a:cs typeface="Times New Roman"/>
                <a:sym typeface="Times New Roman"/>
              </a:rPr>
              <a:t> approaches infinity, speedup approaches 1 / </a:t>
            </a:r>
            <a:r>
              <a:rPr i="1" lang="en-US" sz="2000">
                <a:latin typeface="Times New Roman"/>
                <a:ea typeface="Times New Roman"/>
                <a:cs typeface="Times New Roman"/>
                <a:sym typeface="Times New Roman"/>
              </a:rPr>
              <a:t>S</a:t>
            </a:r>
            <a:endParaRPr/>
          </a:p>
          <a:p>
            <a:pPr indent="-342900" lvl="0" marL="342900" rtl="0" algn="just">
              <a:spcBef>
                <a:spcPts val="1000"/>
              </a:spcBef>
              <a:spcAft>
                <a:spcPts val="0"/>
              </a:spcAft>
              <a:buSzPts val="2000"/>
              <a:buFont typeface="Arial"/>
              <a:buNone/>
            </a:pPr>
            <a:br>
              <a:rPr b="1" lang="en-US" sz="2000">
                <a:latin typeface="Times New Roman"/>
                <a:ea typeface="Times New Roman"/>
                <a:cs typeface="Times New Roman"/>
                <a:sym typeface="Times New Roman"/>
              </a:rPr>
            </a:br>
            <a:r>
              <a:rPr b="1" lang="en-US" sz="2000">
                <a:latin typeface="Times New Roman"/>
                <a:ea typeface="Times New Roman"/>
                <a:cs typeface="Times New Roman"/>
                <a:sym typeface="Times New Roman"/>
              </a:rPr>
              <a:t>Serial portion of an application has disproportionate  effect on performance gained by adding additional cores</a:t>
            </a:r>
            <a:endParaRPr/>
          </a:p>
          <a:p>
            <a:pPr indent="-342900" lvl="0" marL="342900" rtl="0" algn="just">
              <a:spcBef>
                <a:spcPts val="1000"/>
              </a:spcBef>
              <a:spcAft>
                <a:spcPts val="0"/>
              </a:spcAft>
              <a:buSzPts val="2000"/>
              <a:buFont typeface="Arial"/>
              <a:buNone/>
            </a:pPr>
            <a:r>
              <a:t/>
            </a:r>
            <a:endParaRPr b="1" sz="2000">
              <a:latin typeface="Times New Roman"/>
              <a:ea typeface="Times New Roman"/>
              <a:cs typeface="Times New Roman"/>
              <a:sym typeface="Times New Roman"/>
            </a:endParaRPr>
          </a:p>
          <a:p>
            <a:pPr indent="-342900" lvl="0" marL="342900" rtl="0" algn="just">
              <a:spcBef>
                <a:spcPts val="1000"/>
              </a:spcBef>
              <a:spcAft>
                <a:spcPts val="0"/>
              </a:spcAft>
              <a:buSzPts val="2000"/>
              <a:buFont typeface="Arial"/>
              <a:buChar char="●"/>
            </a:pPr>
            <a:r>
              <a:rPr lang="en-US" sz="2000">
                <a:latin typeface="Times New Roman"/>
                <a:ea typeface="Times New Roman"/>
                <a:cs typeface="Times New Roman"/>
                <a:sym typeface="Times New Roman"/>
              </a:rPr>
              <a:t>But does the law take into account contemporary multicore systems?</a:t>
            </a:r>
            <a:endParaRPr/>
          </a:p>
        </p:txBody>
      </p:sp>
      <p:pic>
        <p:nvPicPr>
          <p:cNvPr descr="Screen Shot 2012-12-04 at 7.54.07 PM.png" id="295" name="Google Shape;295;p15"/>
          <p:cNvPicPr preferRelativeResize="0"/>
          <p:nvPr/>
        </p:nvPicPr>
        <p:blipFill rotWithShape="1">
          <a:blip r:embed="rId3">
            <a:alphaModFix/>
          </a:blip>
          <a:srcRect b="0" l="0" r="0" t="0"/>
          <a:stretch/>
        </p:blipFill>
        <p:spPr>
          <a:xfrm>
            <a:off x="3242468" y="2285773"/>
            <a:ext cx="2430463" cy="9064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6"/>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Thread Execution States</a:t>
            </a:r>
            <a:endParaRPr/>
          </a:p>
        </p:txBody>
      </p:sp>
      <p:sp>
        <p:nvSpPr>
          <p:cNvPr id="301" name="Google Shape;301;p16"/>
          <p:cNvSpPr txBox="1"/>
          <p:nvPr>
            <p:ph idx="1" type="body"/>
          </p:nvPr>
        </p:nvSpPr>
        <p:spPr>
          <a:xfrm>
            <a:off x="533400" y="1163637"/>
            <a:ext cx="4038600"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000"/>
              <a:buChar char="🠶"/>
            </a:pPr>
            <a:r>
              <a:rPr lang="en-US" sz="2000">
                <a:latin typeface="Times New Roman"/>
                <a:ea typeface="Times New Roman"/>
                <a:cs typeface="Times New Roman"/>
                <a:sym typeface="Times New Roman"/>
              </a:rPr>
              <a:t>The key states for a thread are:</a:t>
            </a:r>
            <a:endParaRPr/>
          </a:p>
          <a:p>
            <a:pPr indent="-285750" lvl="1" marL="742950" rtl="0" algn="l">
              <a:spcBef>
                <a:spcPts val="1000"/>
              </a:spcBef>
              <a:spcAft>
                <a:spcPts val="0"/>
              </a:spcAft>
              <a:buSzPts val="2000"/>
              <a:buChar char="🠶"/>
            </a:pPr>
            <a:r>
              <a:rPr lang="en-US" sz="2000">
                <a:latin typeface="Times New Roman"/>
                <a:ea typeface="Times New Roman"/>
                <a:cs typeface="Times New Roman"/>
                <a:sym typeface="Times New Roman"/>
              </a:rPr>
              <a:t>Running</a:t>
            </a:r>
            <a:endParaRPr/>
          </a:p>
          <a:p>
            <a:pPr indent="-285750" lvl="1" marL="742950" rtl="0" algn="l">
              <a:spcBef>
                <a:spcPts val="1000"/>
              </a:spcBef>
              <a:spcAft>
                <a:spcPts val="0"/>
              </a:spcAft>
              <a:buSzPts val="2000"/>
              <a:buChar char="🠶"/>
            </a:pPr>
            <a:r>
              <a:rPr lang="en-US" sz="2000">
                <a:latin typeface="Times New Roman"/>
                <a:ea typeface="Times New Roman"/>
                <a:cs typeface="Times New Roman"/>
                <a:sym typeface="Times New Roman"/>
              </a:rPr>
              <a:t>Ready</a:t>
            </a:r>
            <a:endParaRPr/>
          </a:p>
          <a:p>
            <a:pPr indent="-285750" lvl="1" marL="742950" rtl="0" algn="l">
              <a:spcBef>
                <a:spcPts val="1000"/>
              </a:spcBef>
              <a:spcAft>
                <a:spcPts val="0"/>
              </a:spcAft>
              <a:buSzPts val="2000"/>
              <a:buChar char="🠶"/>
            </a:pPr>
            <a:r>
              <a:rPr lang="en-US" sz="2000">
                <a:latin typeface="Times New Roman"/>
                <a:ea typeface="Times New Roman"/>
                <a:cs typeface="Times New Roman"/>
                <a:sym typeface="Times New Roman"/>
              </a:rPr>
              <a:t>Blocked</a:t>
            </a:r>
            <a:endParaRPr sz="2000">
              <a:latin typeface="Times New Roman"/>
              <a:ea typeface="Times New Roman"/>
              <a:cs typeface="Times New Roman"/>
              <a:sym typeface="Times New Roman"/>
            </a:endParaRPr>
          </a:p>
        </p:txBody>
      </p:sp>
      <p:sp>
        <p:nvSpPr>
          <p:cNvPr id="302" name="Google Shape;302;p16"/>
          <p:cNvSpPr txBox="1"/>
          <p:nvPr>
            <p:ph idx="2" type="body"/>
          </p:nvPr>
        </p:nvSpPr>
        <p:spPr>
          <a:xfrm>
            <a:off x="4648200" y="1163637"/>
            <a:ext cx="4038600"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000"/>
              <a:buChar char="🠶"/>
            </a:pPr>
            <a:r>
              <a:rPr lang="en-US" sz="2000">
                <a:latin typeface="Times New Roman"/>
                <a:ea typeface="Times New Roman"/>
                <a:cs typeface="Times New Roman"/>
                <a:sym typeface="Times New Roman"/>
              </a:rPr>
              <a:t>Thread operations associated with a change in thread state are:</a:t>
            </a:r>
            <a:endParaRPr/>
          </a:p>
          <a:p>
            <a:pPr indent="-285750" lvl="1" marL="742950" rtl="0" algn="l">
              <a:spcBef>
                <a:spcPts val="1000"/>
              </a:spcBef>
              <a:spcAft>
                <a:spcPts val="0"/>
              </a:spcAft>
              <a:buSzPts val="2000"/>
              <a:buChar char="🠶"/>
            </a:pPr>
            <a:r>
              <a:rPr lang="en-US" sz="2000">
                <a:latin typeface="Times New Roman"/>
                <a:ea typeface="Times New Roman"/>
                <a:cs typeface="Times New Roman"/>
                <a:sym typeface="Times New Roman"/>
              </a:rPr>
              <a:t>Spawn</a:t>
            </a:r>
            <a:endParaRPr/>
          </a:p>
          <a:p>
            <a:pPr indent="-285750" lvl="1" marL="742950" rtl="0" algn="l">
              <a:spcBef>
                <a:spcPts val="1000"/>
              </a:spcBef>
              <a:spcAft>
                <a:spcPts val="0"/>
              </a:spcAft>
              <a:buSzPts val="2000"/>
              <a:buChar char="🠶"/>
            </a:pPr>
            <a:r>
              <a:rPr lang="en-US" sz="2000">
                <a:latin typeface="Times New Roman"/>
                <a:ea typeface="Times New Roman"/>
                <a:cs typeface="Times New Roman"/>
                <a:sym typeface="Times New Roman"/>
              </a:rPr>
              <a:t>Block</a:t>
            </a:r>
            <a:endParaRPr/>
          </a:p>
          <a:p>
            <a:pPr indent="-285750" lvl="1" marL="742950" rtl="0" algn="l">
              <a:spcBef>
                <a:spcPts val="1000"/>
              </a:spcBef>
              <a:spcAft>
                <a:spcPts val="0"/>
              </a:spcAft>
              <a:buSzPts val="2000"/>
              <a:buChar char="🠶"/>
            </a:pPr>
            <a:r>
              <a:rPr lang="en-US" sz="2000">
                <a:latin typeface="Times New Roman"/>
                <a:ea typeface="Times New Roman"/>
                <a:cs typeface="Times New Roman"/>
                <a:sym typeface="Times New Roman"/>
              </a:rPr>
              <a:t>Unblock</a:t>
            </a:r>
            <a:endParaRPr/>
          </a:p>
          <a:p>
            <a:pPr indent="-285750" lvl="1" marL="742950" rtl="0" algn="l">
              <a:spcBef>
                <a:spcPts val="1000"/>
              </a:spcBef>
              <a:spcAft>
                <a:spcPts val="0"/>
              </a:spcAft>
              <a:buSzPts val="2000"/>
              <a:buChar char="🠶"/>
            </a:pPr>
            <a:r>
              <a:rPr lang="en-US" sz="2000">
                <a:latin typeface="Times New Roman"/>
                <a:ea typeface="Times New Roman"/>
                <a:cs typeface="Times New Roman"/>
                <a:sym typeface="Times New Roman"/>
              </a:rPr>
              <a:t>Finish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7"/>
          <p:cNvSpPr txBox="1"/>
          <p:nvPr>
            <p:ph type="title"/>
          </p:nvPr>
        </p:nvSpPr>
        <p:spPr>
          <a:xfrm>
            <a:off x="1371600" y="316724"/>
            <a:ext cx="766445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Remote Procedure Call Using Thread</a:t>
            </a:r>
            <a:endParaRPr/>
          </a:p>
        </p:txBody>
      </p:sp>
      <p:sp>
        <p:nvSpPr>
          <p:cNvPr id="308" name="Google Shape;308;p17"/>
          <p:cNvSpPr/>
          <p:nvPr/>
        </p:nvSpPr>
        <p:spPr>
          <a:xfrm>
            <a:off x="2062264" y="2003899"/>
            <a:ext cx="972766" cy="214008"/>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09" name="Google Shape;309;p17"/>
          <p:cNvSpPr/>
          <p:nvPr/>
        </p:nvSpPr>
        <p:spPr>
          <a:xfrm>
            <a:off x="3035030" y="2003899"/>
            <a:ext cx="1712068" cy="214008"/>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10" name="Google Shape;310;p17"/>
          <p:cNvSpPr/>
          <p:nvPr/>
        </p:nvSpPr>
        <p:spPr>
          <a:xfrm>
            <a:off x="4747098" y="2003899"/>
            <a:ext cx="369651" cy="214008"/>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11" name="Google Shape;311;p17"/>
          <p:cNvSpPr/>
          <p:nvPr/>
        </p:nvSpPr>
        <p:spPr>
          <a:xfrm>
            <a:off x="5116749" y="2003899"/>
            <a:ext cx="1712068" cy="214008"/>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12" name="Google Shape;312;p17"/>
          <p:cNvSpPr/>
          <p:nvPr/>
        </p:nvSpPr>
        <p:spPr>
          <a:xfrm>
            <a:off x="6828816" y="2003899"/>
            <a:ext cx="1361873" cy="214008"/>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13" name="Google Shape;313;p17"/>
          <p:cNvSpPr txBox="1"/>
          <p:nvPr/>
        </p:nvSpPr>
        <p:spPr>
          <a:xfrm>
            <a:off x="614945" y="1926237"/>
            <a:ext cx="12891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Process 1</a:t>
            </a:r>
            <a:endParaRPr/>
          </a:p>
        </p:txBody>
      </p:sp>
      <p:sp>
        <p:nvSpPr>
          <p:cNvPr id="314" name="Google Shape;314;p17"/>
          <p:cNvSpPr txBox="1"/>
          <p:nvPr/>
        </p:nvSpPr>
        <p:spPr>
          <a:xfrm>
            <a:off x="2632002" y="892986"/>
            <a:ext cx="80605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RPC </a:t>
            </a:r>
            <a:endParaRPr/>
          </a:p>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Request</a:t>
            </a:r>
            <a:endParaRPr/>
          </a:p>
        </p:txBody>
      </p:sp>
      <p:cxnSp>
        <p:nvCxnSpPr>
          <p:cNvPr id="315" name="Google Shape;315;p17"/>
          <p:cNvCxnSpPr>
            <a:stCxn id="314" idx="2"/>
          </p:cNvCxnSpPr>
          <p:nvPr/>
        </p:nvCxnSpPr>
        <p:spPr>
          <a:xfrm>
            <a:off x="3035029" y="1354651"/>
            <a:ext cx="0" cy="571500"/>
          </a:xfrm>
          <a:prstGeom prst="straightConnector1">
            <a:avLst/>
          </a:prstGeom>
          <a:solidFill>
            <a:schemeClr val="accent1"/>
          </a:solidFill>
          <a:ln cap="flat" cmpd="sng" w="9525">
            <a:solidFill>
              <a:schemeClr val="dk1"/>
            </a:solidFill>
            <a:prstDash val="solid"/>
            <a:round/>
            <a:headEnd len="sm" w="sm" type="none"/>
            <a:tailEnd len="med" w="med" type="triangle"/>
          </a:ln>
        </p:spPr>
      </p:cxnSp>
      <p:sp>
        <p:nvSpPr>
          <p:cNvPr id="316" name="Google Shape;316;p17"/>
          <p:cNvSpPr/>
          <p:nvPr/>
        </p:nvSpPr>
        <p:spPr>
          <a:xfrm>
            <a:off x="3438056" y="2487777"/>
            <a:ext cx="919935" cy="379378"/>
          </a:xfrm>
          <a:prstGeom prst="ellipse">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Verdana"/>
              <a:buNone/>
            </a:pPr>
            <a:r>
              <a:rPr b="0" i="0" lang="en-US" sz="1200" u="none" cap="none" strike="noStrike">
                <a:solidFill>
                  <a:schemeClr val="dk1"/>
                </a:solidFill>
                <a:latin typeface="Verdana"/>
                <a:ea typeface="Verdana"/>
                <a:cs typeface="Verdana"/>
                <a:sym typeface="Verdana"/>
              </a:rPr>
              <a:t>Server</a:t>
            </a:r>
            <a:endParaRPr b="0" i="0" sz="1800" u="none" cap="none" strike="noStrike">
              <a:solidFill>
                <a:schemeClr val="dk1"/>
              </a:solidFill>
              <a:latin typeface="Verdana"/>
              <a:ea typeface="Verdana"/>
              <a:cs typeface="Verdana"/>
              <a:sym typeface="Verdana"/>
            </a:endParaRPr>
          </a:p>
        </p:txBody>
      </p:sp>
      <p:cxnSp>
        <p:nvCxnSpPr>
          <p:cNvPr id="317" name="Google Shape;317;p17"/>
          <p:cNvCxnSpPr>
            <a:endCxn id="316" idx="2"/>
          </p:cNvCxnSpPr>
          <p:nvPr/>
        </p:nvCxnSpPr>
        <p:spPr>
          <a:xfrm flipH="1" rot="-5400000">
            <a:off x="2988356" y="2227766"/>
            <a:ext cx="496500" cy="402900"/>
          </a:xfrm>
          <a:prstGeom prst="curvedConnector2">
            <a:avLst/>
          </a:prstGeom>
          <a:solidFill>
            <a:schemeClr val="accent1"/>
          </a:solidFill>
          <a:ln cap="flat" cmpd="sng" w="9525">
            <a:solidFill>
              <a:schemeClr val="dk1"/>
            </a:solidFill>
            <a:prstDash val="solid"/>
            <a:round/>
            <a:headEnd len="sm" w="sm" type="none"/>
            <a:tailEnd len="med" w="med" type="triangle"/>
          </a:ln>
        </p:spPr>
      </p:cxnSp>
      <p:cxnSp>
        <p:nvCxnSpPr>
          <p:cNvPr id="318" name="Google Shape;318;p17"/>
          <p:cNvCxnSpPr>
            <a:stCxn id="316" idx="6"/>
          </p:cNvCxnSpPr>
          <p:nvPr/>
        </p:nvCxnSpPr>
        <p:spPr>
          <a:xfrm flipH="1" rot="10800000">
            <a:off x="4357991" y="2217866"/>
            <a:ext cx="389100" cy="459600"/>
          </a:xfrm>
          <a:prstGeom prst="curvedConnector2">
            <a:avLst/>
          </a:prstGeom>
          <a:solidFill>
            <a:schemeClr val="accent1"/>
          </a:solidFill>
          <a:ln cap="flat" cmpd="sng" w="9525">
            <a:solidFill>
              <a:schemeClr val="dk1"/>
            </a:solidFill>
            <a:prstDash val="solid"/>
            <a:round/>
            <a:headEnd len="sm" w="sm" type="none"/>
            <a:tailEnd len="med" w="med" type="triangle"/>
          </a:ln>
        </p:spPr>
      </p:cxnSp>
      <p:sp>
        <p:nvSpPr>
          <p:cNvPr id="319" name="Google Shape;319;p17"/>
          <p:cNvSpPr/>
          <p:nvPr/>
        </p:nvSpPr>
        <p:spPr>
          <a:xfrm>
            <a:off x="5539231" y="2487776"/>
            <a:ext cx="919935" cy="379378"/>
          </a:xfrm>
          <a:prstGeom prst="ellipse">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Verdana"/>
              <a:buNone/>
            </a:pPr>
            <a:r>
              <a:rPr b="0" i="0" lang="en-US" sz="1200" u="none" cap="none" strike="noStrike">
                <a:solidFill>
                  <a:schemeClr val="dk1"/>
                </a:solidFill>
                <a:latin typeface="Verdana"/>
                <a:ea typeface="Verdana"/>
                <a:cs typeface="Verdana"/>
                <a:sym typeface="Verdana"/>
              </a:rPr>
              <a:t>Server</a:t>
            </a:r>
            <a:endParaRPr b="0" i="0" sz="1800" u="none" cap="none" strike="noStrike">
              <a:solidFill>
                <a:schemeClr val="dk1"/>
              </a:solidFill>
              <a:latin typeface="Verdana"/>
              <a:ea typeface="Verdana"/>
              <a:cs typeface="Verdana"/>
              <a:sym typeface="Verdana"/>
            </a:endParaRPr>
          </a:p>
        </p:txBody>
      </p:sp>
      <p:cxnSp>
        <p:nvCxnSpPr>
          <p:cNvPr id="320" name="Google Shape;320;p17"/>
          <p:cNvCxnSpPr>
            <a:endCxn id="319" idx="2"/>
          </p:cNvCxnSpPr>
          <p:nvPr/>
        </p:nvCxnSpPr>
        <p:spPr>
          <a:xfrm flipH="1" rot="-5400000">
            <a:off x="5089531" y="2227765"/>
            <a:ext cx="496500" cy="402900"/>
          </a:xfrm>
          <a:prstGeom prst="curvedConnector2">
            <a:avLst/>
          </a:prstGeom>
          <a:solidFill>
            <a:schemeClr val="accent1"/>
          </a:solidFill>
          <a:ln cap="flat" cmpd="sng" w="9525">
            <a:solidFill>
              <a:schemeClr val="dk1"/>
            </a:solidFill>
            <a:prstDash val="solid"/>
            <a:round/>
            <a:headEnd len="sm" w="sm" type="none"/>
            <a:tailEnd len="med" w="med" type="triangle"/>
          </a:ln>
        </p:spPr>
      </p:cxnSp>
      <p:cxnSp>
        <p:nvCxnSpPr>
          <p:cNvPr id="321" name="Google Shape;321;p17"/>
          <p:cNvCxnSpPr>
            <a:stCxn id="319" idx="6"/>
          </p:cNvCxnSpPr>
          <p:nvPr/>
        </p:nvCxnSpPr>
        <p:spPr>
          <a:xfrm flipH="1" rot="10800000">
            <a:off x="6459166" y="2217865"/>
            <a:ext cx="389100" cy="459600"/>
          </a:xfrm>
          <a:prstGeom prst="curvedConnector2">
            <a:avLst/>
          </a:prstGeom>
          <a:solidFill>
            <a:schemeClr val="accent1"/>
          </a:solidFill>
          <a:ln cap="flat" cmpd="sng" w="9525">
            <a:solidFill>
              <a:schemeClr val="dk1"/>
            </a:solidFill>
            <a:prstDash val="solid"/>
            <a:round/>
            <a:headEnd len="sm" w="sm" type="none"/>
            <a:tailEnd len="med" w="med" type="triangle"/>
          </a:ln>
        </p:spPr>
      </p:cxnSp>
      <p:sp>
        <p:nvSpPr>
          <p:cNvPr id="322" name="Google Shape;322;p17"/>
          <p:cNvSpPr txBox="1"/>
          <p:nvPr/>
        </p:nvSpPr>
        <p:spPr>
          <a:xfrm>
            <a:off x="4733176" y="891933"/>
            <a:ext cx="80605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RPC </a:t>
            </a:r>
            <a:endParaRPr/>
          </a:p>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Request</a:t>
            </a:r>
            <a:endParaRPr/>
          </a:p>
        </p:txBody>
      </p:sp>
      <p:cxnSp>
        <p:nvCxnSpPr>
          <p:cNvPr id="323" name="Google Shape;323;p17"/>
          <p:cNvCxnSpPr>
            <a:stCxn id="322" idx="2"/>
          </p:cNvCxnSpPr>
          <p:nvPr/>
        </p:nvCxnSpPr>
        <p:spPr>
          <a:xfrm>
            <a:off x="5136203" y="1353598"/>
            <a:ext cx="0" cy="571500"/>
          </a:xfrm>
          <a:prstGeom prst="straightConnector1">
            <a:avLst/>
          </a:prstGeom>
          <a:solidFill>
            <a:schemeClr val="accent1"/>
          </a:solidFill>
          <a:ln cap="flat" cmpd="sng" w="9525">
            <a:solidFill>
              <a:schemeClr val="dk1"/>
            </a:solidFill>
            <a:prstDash val="solid"/>
            <a:round/>
            <a:headEnd len="sm" w="sm" type="none"/>
            <a:tailEnd len="med" w="med" type="triangle"/>
          </a:ln>
        </p:spPr>
      </p:cxnSp>
      <p:sp>
        <p:nvSpPr>
          <p:cNvPr id="324" name="Google Shape;324;p17"/>
          <p:cNvSpPr txBox="1"/>
          <p:nvPr/>
        </p:nvSpPr>
        <p:spPr>
          <a:xfrm>
            <a:off x="5465600" y="1399764"/>
            <a:ext cx="319906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(a) RPC Request Using Single Thread</a:t>
            </a:r>
            <a:endParaRPr/>
          </a:p>
        </p:txBody>
      </p:sp>
      <p:sp>
        <p:nvSpPr>
          <p:cNvPr id="325" name="Google Shape;325;p17"/>
          <p:cNvSpPr/>
          <p:nvPr/>
        </p:nvSpPr>
        <p:spPr>
          <a:xfrm>
            <a:off x="3453317" y="3943622"/>
            <a:ext cx="972766" cy="214008"/>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26" name="Google Shape;326;p17"/>
          <p:cNvSpPr/>
          <p:nvPr/>
        </p:nvSpPr>
        <p:spPr>
          <a:xfrm>
            <a:off x="4395559" y="3943622"/>
            <a:ext cx="1712068" cy="214008"/>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27" name="Google Shape;327;p17"/>
          <p:cNvSpPr/>
          <p:nvPr/>
        </p:nvSpPr>
        <p:spPr>
          <a:xfrm>
            <a:off x="6118697" y="3943621"/>
            <a:ext cx="405874" cy="225899"/>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28" name="Google Shape;328;p17"/>
          <p:cNvSpPr/>
          <p:nvPr/>
        </p:nvSpPr>
        <p:spPr>
          <a:xfrm>
            <a:off x="4812503" y="4529919"/>
            <a:ext cx="1712068" cy="214008"/>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29" name="Google Shape;329;p17"/>
          <p:cNvSpPr/>
          <p:nvPr/>
        </p:nvSpPr>
        <p:spPr>
          <a:xfrm>
            <a:off x="6855312" y="3940658"/>
            <a:ext cx="1361873" cy="214008"/>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30" name="Google Shape;330;p17"/>
          <p:cNvSpPr txBox="1"/>
          <p:nvPr/>
        </p:nvSpPr>
        <p:spPr>
          <a:xfrm>
            <a:off x="617384" y="3869261"/>
            <a:ext cx="26244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Thread A (Process 1)</a:t>
            </a:r>
            <a:endParaRPr/>
          </a:p>
        </p:txBody>
      </p:sp>
      <p:sp>
        <p:nvSpPr>
          <p:cNvPr id="331" name="Google Shape;331;p17"/>
          <p:cNvSpPr/>
          <p:nvPr/>
        </p:nvSpPr>
        <p:spPr>
          <a:xfrm>
            <a:off x="4831920" y="3281343"/>
            <a:ext cx="919935" cy="379378"/>
          </a:xfrm>
          <a:prstGeom prst="ellipse">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Verdana"/>
              <a:buNone/>
            </a:pPr>
            <a:r>
              <a:rPr b="0" i="0" lang="en-US" sz="1200" u="none" cap="none" strike="noStrike">
                <a:solidFill>
                  <a:schemeClr val="dk1"/>
                </a:solidFill>
                <a:latin typeface="Verdana"/>
                <a:ea typeface="Verdana"/>
                <a:cs typeface="Verdana"/>
                <a:sym typeface="Verdana"/>
              </a:rPr>
              <a:t>Server</a:t>
            </a:r>
            <a:endParaRPr b="0" i="0" sz="1800" u="none" cap="none" strike="noStrike">
              <a:solidFill>
                <a:schemeClr val="dk1"/>
              </a:solidFill>
              <a:latin typeface="Verdana"/>
              <a:ea typeface="Verdana"/>
              <a:cs typeface="Verdana"/>
              <a:sym typeface="Verdana"/>
            </a:endParaRPr>
          </a:p>
        </p:txBody>
      </p:sp>
      <p:cxnSp>
        <p:nvCxnSpPr>
          <p:cNvPr id="332" name="Google Shape;332;p17"/>
          <p:cNvCxnSpPr>
            <a:endCxn id="331" idx="2"/>
          </p:cNvCxnSpPr>
          <p:nvPr/>
        </p:nvCxnSpPr>
        <p:spPr>
          <a:xfrm rot="-5400000">
            <a:off x="4392720" y="3504332"/>
            <a:ext cx="472500" cy="405900"/>
          </a:xfrm>
          <a:prstGeom prst="curvedConnector2">
            <a:avLst/>
          </a:prstGeom>
          <a:solidFill>
            <a:schemeClr val="accent1"/>
          </a:solidFill>
          <a:ln cap="flat" cmpd="sng" w="9525">
            <a:solidFill>
              <a:schemeClr val="dk1"/>
            </a:solidFill>
            <a:prstDash val="solid"/>
            <a:round/>
            <a:headEnd len="sm" w="sm" type="none"/>
            <a:tailEnd len="med" w="med" type="triangle"/>
          </a:ln>
        </p:spPr>
      </p:cxnSp>
      <p:cxnSp>
        <p:nvCxnSpPr>
          <p:cNvPr id="333" name="Google Shape;333;p17"/>
          <p:cNvCxnSpPr/>
          <p:nvPr/>
        </p:nvCxnSpPr>
        <p:spPr>
          <a:xfrm flipH="1" rot="-5400000">
            <a:off x="5699955" y="3536163"/>
            <a:ext cx="459600" cy="355800"/>
          </a:xfrm>
          <a:prstGeom prst="curvedConnector2">
            <a:avLst/>
          </a:prstGeom>
          <a:solidFill>
            <a:schemeClr val="accent1"/>
          </a:solidFill>
          <a:ln cap="flat" cmpd="sng" w="9525">
            <a:solidFill>
              <a:schemeClr val="dk1"/>
            </a:solidFill>
            <a:prstDash val="solid"/>
            <a:round/>
            <a:headEnd len="sm" w="sm" type="none"/>
            <a:tailEnd len="med" w="med" type="triangle"/>
          </a:ln>
        </p:spPr>
      </p:cxnSp>
      <p:sp>
        <p:nvSpPr>
          <p:cNvPr id="334" name="Google Shape;334;p17"/>
          <p:cNvSpPr/>
          <p:nvPr/>
        </p:nvSpPr>
        <p:spPr>
          <a:xfrm>
            <a:off x="5213432" y="5034548"/>
            <a:ext cx="919935" cy="379378"/>
          </a:xfrm>
          <a:prstGeom prst="ellipse">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Verdana"/>
              <a:buNone/>
            </a:pPr>
            <a:r>
              <a:rPr b="0" i="0" lang="en-US" sz="1200" u="none" cap="none" strike="noStrike">
                <a:solidFill>
                  <a:schemeClr val="dk1"/>
                </a:solidFill>
                <a:latin typeface="Verdana"/>
                <a:ea typeface="Verdana"/>
                <a:cs typeface="Verdana"/>
                <a:sym typeface="Verdana"/>
              </a:rPr>
              <a:t>Server</a:t>
            </a:r>
            <a:endParaRPr b="0" i="0" sz="1800" u="none" cap="none" strike="noStrike">
              <a:solidFill>
                <a:schemeClr val="dk1"/>
              </a:solidFill>
              <a:latin typeface="Verdana"/>
              <a:ea typeface="Verdana"/>
              <a:cs typeface="Verdana"/>
              <a:sym typeface="Verdana"/>
            </a:endParaRPr>
          </a:p>
        </p:txBody>
      </p:sp>
      <p:cxnSp>
        <p:nvCxnSpPr>
          <p:cNvPr id="335" name="Google Shape;335;p17"/>
          <p:cNvCxnSpPr>
            <a:endCxn id="334" idx="2"/>
          </p:cNvCxnSpPr>
          <p:nvPr/>
        </p:nvCxnSpPr>
        <p:spPr>
          <a:xfrm flipH="1" rot="-5400000">
            <a:off x="4763732" y="4774537"/>
            <a:ext cx="496500" cy="402900"/>
          </a:xfrm>
          <a:prstGeom prst="curvedConnector2">
            <a:avLst/>
          </a:prstGeom>
          <a:solidFill>
            <a:schemeClr val="accent1"/>
          </a:solidFill>
          <a:ln cap="flat" cmpd="sng" w="9525">
            <a:solidFill>
              <a:schemeClr val="dk1"/>
            </a:solidFill>
            <a:prstDash val="solid"/>
            <a:round/>
            <a:headEnd len="sm" w="sm" type="none"/>
            <a:tailEnd len="med" w="med" type="triangle"/>
          </a:ln>
        </p:spPr>
      </p:cxnSp>
      <p:cxnSp>
        <p:nvCxnSpPr>
          <p:cNvPr id="336" name="Google Shape;336;p17"/>
          <p:cNvCxnSpPr>
            <a:stCxn id="334" idx="6"/>
          </p:cNvCxnSpPr>
          <p:nvPr/>
        </p:nvCxnSpPr>
        <p:spPr>
          <a:xfrm flipH="1" rot="10800000">
            <a:off x="6133367" y="4764637"/>
            <a:ext cx="389100" cy="459600"/>
          </a:xfrm>
          <a:prstGeom prst="curvedConnector2">
            <a:avLst/>
          </a:prstGeom>
          <a:solidFill>
            <a:schemeClr val="accent1"/>
          </a:solidFill>
          <a:ln cap="flat" cmpd="sng" w="9525">
            <a:solidFill>
              <a:schemeClr val="dk1"/>
            </a:solidFill>
            <a:prstDash val="solid"/>
            <a:round/>
            <a:headEnd len="sm" w="sm" type="none"/>
            <a:tailEnd len="med" w="med" type="triangle"/>
          </a:ln>
        </p:spPr>
      </p:cxnSp>
      <p:sp>
        <p:nvSpPr>
          <p:cNvPr id="337" name="Google Shape;337;p17"/>
          <p:cNvSpPr txBox="1"/>
          <p:nvPr/>
        </p:nvSpPr>
        <p:spPr>
          <a:xfrm>
            <a:off x="3362980" y="3338232"/>
            <a:ext cx="80605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RPC </a:t>
            </a:r>
            <a:endParaRPr/>
          </a:p>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Request</a:t>
            </a:r>
            <a:endParaRPr/>
          </a:p>
        </p:txBody>
      </p:sp>
      <p:sp>
        <p:nvSpPr>
          <p:cNvPr id="338" name="Google Shape;338;p17"/>
          <p:cNvSpPr txBox="1"/>
          <p:nvPr/>
        </p:nvSpPr>
        <p:spPr>
          <a:xfrm>
            <a:off x="5840117" y="3399514"/>
            <a:ext cx="31865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(b) RPC Using One Thread </a:t>
            </a:r>
            <a:endParaRPr/>
          </a:p>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per Server (on a uniprocessor)</a:t>
            </a:r>
            <a:endParaRPr/>
          </a:p>
        </p:txBody>
      </p:sp>
      <p:sp>
        <p:nvSpPr>
          <p:cNvPr id="339" name="Google Shape;339;p17"/>
          <p:cNvSpPr txBox="1"/>
          <p:nvPr/>
        </p:nvSpPr>
        <p:spPr>
          <a:xfrm>
            <a:off x="612106" y="4393176"/>
            <a:ext cx="26244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Thread B (Process 1)</a:t>
            </a:r>
            <a:endParaRPr/>
          </a:p>
        </p:txBody>
      </p:sp>
      <p:sp>
        <p:nvSpPr>
          <p:cNvPr id="340" name="Google Shape;340;p17"/>
          <p:cNvSpPr/>
          <p:nvPr/>
        </p:nvSpPr>
        <p:spPr>
          <a:xfrm>
            <a:off x="4442852" y="4525296"/>
            <a:ext cx="369651" cy="214008"/>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41" name="Google Shape;341;p17"/>
          <p:cNvSpPr/>
          <p:nvPr/>
        </p:nvSpPr>
        <p:spPr>
          <a:xfrm>
            <a:off x="6534298" y="4525296"/>
            <a:ext cx="369651" cy="214008"/>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42" name="Google Shape;342;p17"/>
          <p:cNvSpPr/>
          <p:nvPr/>
        </p:nvSpPr>
        <p:spPr>
          <a:xfrm>
            <a:off x="6524571" y="3940658"/>
            <a:ext cx="369651" cy="214008"/>
          </a:xfrm>
          <a:prstGeom prst="rect">
            <a:avLst/>
          </a:prstGeom>
          <a:solidFill>
            <a:srgbClr val="77623C"/>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43" name="Google Shape;343;p17"/>
          <p:cNvSpPr txBox="1"/>
          <p:nvPr/>
        </p:nvSpPr>
        <p:spPr>
          <a:xfrm>
            <a:off x="3795184" y="4830149"/>
            <a:ext cx="80605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RPC </a:t>
            </a:r>
            <a:endParaRPr/>
          </a:p>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Request</a:t>
            </a:r>
            <a:endParaRPr/>
          </a:p>
        </p:txBody>
      </p:sp>
      <p:cxnSp>
        <p:nvCxnSpPr>
          <p:cNvPr id="344" name="Google Shape;344;p17"/>
          <p:cNvCxnSpPr/>
          <p:nvPr/>
        </p:nvCxnSpPr>
        <p:spPr>
          <a:xfrm>
            <a:off x="4147451" y="3714042"/>
            <a:ext cx="248108" cy="226616"/>
          </a:xfrm>
          <a:prstGeom prst="straightConnector1">
            <a:avLst/>
          </a:prstGeom>
          <a:solidFill>
            <a:schemeClr val="accent1"/>
          </a:solidFill>
          <a:ln cap="flat" cmpd="sng" w="9525">
            <a:solidFill>
              <a:schemeClr val="dk1"/>
            </a:solidFill>
            <a:prstDash val="solid"/>
            <a:round/>
            <a:headEnd len="sm" w="sm" type="none"/>
            <a:tailEnd len="med" w="med" type="triangle"/>
          </a:ln>
        </p:spPr>
      </p:cxnSp>
      <p:cxnSp>
        <p:nvCxnSpPr>
          <p:cNvPr id="345" name="Google Shape;345;p17"/>
          <p:cNvCxnSpPr/>
          <p:nvPr/>
        </p:nvCxnSpPr>
        <p:spPr>
          <a:xfrm flipH="1" rot="10800000">
            <a:off x="4562270" y="4764679"/>
            <a:ext cx="279376" cy="353605"/>
          </a:xfrm>
          <a:prstGeom prst="straightConnector1">
            <a:avLst/>
          </a:prstGeom>
          <a:solidFill>
            <a:schemeClr val="accent1"/>
          </a:solidFill>
          <a:ln cap="flat" cmpd="sng" w="9525">
            <a:solidFill>
              <a:schemeClr val="dk1"/>
            </a:solidFill>
            <a:prstDash val="solid"/>
            <a:round/>
            <a:headEnd len="sm" w="sm" type="none"/>
            <a:tailEnd len="med" w="med" type="triangle"/>
          </a:ln>
        </p:spPr>
      </p:cxnSp>
      <p:sp>
        <p:nvSpPr>
          <p:cNvPr id="346" name="Google Shape;346;p17"/>
          <p:cNvSpPr/>
          <p:nvPr/>
        </p:nvSpPr>
        <p:spPr>
          <a:xfrm>
            <a:off x="392655" y="5430388"/>
            <a:ext cx="633034" cy="201998"/>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47" name="Google Shape;347;p17"/>
          <p:cNvSpPr txBox="1"/>
          <p:nvPr/>
        </p:nvSpPr>
        <p:spPr>
          <a:xfrm>
            <a:off x="1061359" y="5377498"/>
            <a:ext cx="351064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entury Gothic"/>
                <a:ea typeface="Century Gothic"/>
                <a:cs typeface="Century Gothic"/>
                <a:sym typeface="Century Gothic"/>
              </a:rPr>
              <a:t>Blocked, waiting for response to RPC</a:t>
            </a:r>
            <a:endParaRPr/>
          </a:p>
        </p:txBody>
      </p:sp>
      <p:sp>
        <p:nvSpPr>
          <p:cNvPr id="348" name="Google Shape;348;p17"/>
          <p:cNvSpPr/>
          <p:nvPr/>
        </p:nvSpPr>
        <p:spPr>
          <a:xfrm>
            <a:off x="392655" y="5782943"/>
            <a:ext cx="633034" cy="201998"/>
          </a:xfrm>
          <a:prstGeom prst="rect">
            <a:avLst/>
          </a:prstGeom>
          <a:solidFill>
            <a:srgbClr val="77623C"/>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49" name="Google Shape;349;p17"/>
          <p:cNvSpPr txBox="1"/>
          <p:nvPr/>
        </p:nvSpPr>
        <p:spPr>
          <a:xfrm>
            <a:off x="1097785" y="5771496"/>
            <a:ext cx="549015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entury Gothic"/>
                <a:ea typeface="Century Gothic"/>
                <a:cs typeface="Century Gothic"/>
                <a:sym typeface="Century Gothic"/>
              </a:rPr>
              <a:t>Blocked, waiting for processor, which is in use by Thread B</a:t>
            </a:r>
            <a:endParaRPr/>
          </a:p>
        </p:txBody>
      </p:sp>
      <p:sp>
        <p:nvSpPr>
          <p:cNvPr id="350" name="Google Shape;350;p17"/>
          <p:cNvSpPr/>
          <p:nvPr/>
        </p:nvSpPr>
        <p:spPr>
          <a:xfrm>
            <a:off x="388067" y="6135499"/>
            <a:ext cx="633033" cy="200702"/>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51" name="Google Shape;351;p17"/>
          <p:cNvSpPr txBox="1"/>
          <p:nvPr/>
        </p:nvSpPr>
        <p:spPr>
          <a:xfrm>
            <a:off x="1097785" y="6101348"/>
            <a:ext cx="92512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entury Gothic"/>
                <a:ea typeface="Century Gothic"/>
                <a:cs typeface="Century Gothic"/>
                <a:sym typeface="Century Gothic"/>
              </a:rPr>
              <a:t>Running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8"/>
          <p:cNvSpPr txBox="1"/>
          <p:nvPr>
            <p:ph type="title"/>
          </p:nvPr>
        </p:nvSpPr>
        <p:spPr>
          <a:xfrm>
            <a:off x="1479705" y="46585"/>
            <a:ext cx="82296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Multithreading Example on a Uniprocessor</a:t>
            </a:r>
            <a:endParaRPr/>
          </a:p>
        </p:txBody>
      </p:sp>
      <p:sp>
        <p:nvSpPr>
          <p:cNvPr id="357" name="Google Shape;357;p18"/>
          <p:cNvSpPr/>
          <p:nvPr/>
        </p:nvSpPr>
        <p:spPr>
          <a:xfrm>
            <a:off x="3003420" y="2874561"/>
            <a:ext cx="972766" cy="214008"/>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58" name="Google Shape;358;p18"/>
          <p:cNvSpPr/>
          <p:nvPr/>
        </p:nvSpPr>
        <p:spPr>
          <a:xfrm>
            <a:off x="4939281" y="2871596"/>
            <a:ext cx="744189" cy="214007"/>
          </a:xfrm>
          <a:prstGeom prst="rect">
            <a:avLst/>
          </a:prstGeom>
          <a:solidFill>
            <a:srgbClr val="77623C"/>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59" name="Google Shape;359;p18"/>
          <p:cNvSpPr txBox="1"/>
          <p:nvPr/>
        </p:nvSpPr>
        <p:spPr>
          <a:xfrm>
            <a:off x="167487" y="2800200"/>
            <a:ext cx="26244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Thread A (Process 1)</a:t>
            </a:r>
            <a:endParaRPr/>
          </a:p>
        </p:txBody>
      </p:sp>
      <p:sp>
        <p:nvSpPr>
          <p:cNvPr id="360" name="Google Shape;360;p18"/>
          <p:cNvSpPr txBox="1"/>
          <p:nvPr/>
        </p:nvSpPr>
        <p:spPr>
          <a:xfrm>
            <a:off x="167487" y="3575083"/>
            <a:ext cx="26244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Thread B (Process 1)</a:t>
            </a:r>
            <a:endParaRPr/>
          </a:p>
        </p:txBody>
      </p:sp>
      <p:sp>
        <p:nvSpPr>
          <p:cNvPr id="361" name="Google Shape;361;p18"/>
          <p:cNvSpPr/>
          <p:nvPr/>
        </p:nvSpPr>
        <p:spPr>
          <a:xfrm>
            <a:off x="3966515" y="2871597"/>
            <a:ext cx="972766" cy="214007"/>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62" name="Google Shape;362;p18"/>
          <p:cNvSpPr/>
          <p:nvPr/>
        </p:nvSpPr>
        <p:spPr>
          <a:xfrm>
            <a:off x="811001" y="5919534"/>
            <a:ext cx="633034" cy="201998"/>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3" name="Google Shape;363;p18"/>
          <p:cNvSpPr txBox="1"/>
          <p:nvPr/>
        </p:nvSpPr>
        <p:spPr>
          <a:xfrm>
            <a:off x="1479705" y="5866644"/>
            <a:ext cx="88344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entury Gothic"/>
                <a:ea typeface="Century Gothic"/>
                <a:cs typeface="Century Gothic"/>
                <a:sym typeface="Century Gothic"/>
              </a:rPr>
              <a:t>Blocked</a:t>
            </a:r>
            <a:endParaRPr/>
          </a:p>
        </p:txBody>
      </p:sp>
      <p:sp>
        <p:nvSpPr>
          <p:cNvPr id="364" name="Google Shape;364;p18"/>
          <p:cNvSpPr/>
          <p:nvPr/>
        </p:nvSpPr>
        <p:spPr>
          <a:xfrm>
            <a:off x="3646643" y="5878091"/>
            <a:ext cx="633034" cy="201998"/>
          </a:xfrm>
          <a:prstGeom prst="rect">
            <a:avLst/>
          </a:prstGeom>
          <a:solidFill>
            <a:srgbClr val="77623C"/>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65" name="Google Shape;365;p18"/>
          <p:cNvSpPr txBox="1"/>
          <p:nvPr/>
        </p:nvSpPr>
        <p:spPr>
          <a:xfrm>
            <a:off x="4410139" y="5847257"/>
            <a:ext cx="73815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entury Gothic"/>
                <a:ea typeface="Century Gothic"/>
                <a:cs typeface="Century Gothic"/>
                <a:sym typeface="Century Gothic"/>
              </a:rPr>
              <a:t>Ready</a:t>
            </a:r>
            <a:endParaRPr/>
          </a:p>
        </p:txBody>
      </p:sp>
      <p:sp>
        <p:nvSpPr>
          <p:cNvPr id="366" name="Google Shape;366;p18"/>
          <p:cNvSpPr/>
          <p:nvPr/>
        </p:nvSpPr>
        <p:spPr>
          <a:xfrm>
            <a:off x="6752507" y="5900795"/>
            <a:ext cx="633033" cy="200702"/>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367" name="Google Shape;367;p18"/>
          <p:cNvSpPr txBox="1"/>
          <p:nvPr/>
        </p:nvSpPr>
        <p:spPr>
          <a:xfrm>
            <a:off x="7462225" y="5866644"/>
            <a:ext cx="92512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entury Gothic"/>
                <a:ea typeface="Century Gothic"/>
                <a:cs typeface="Century Gothic"/>
                <a:sym typeface="Century Gothic"/>
              </a:rPr>
              <a:t>Running</a:t>
            </a:r>
            <a:endParaRPr/>
          </a:p>
        </p:txBody>
      </p:sp>
      <p:sp>
        <p:nvSpPr>
          <p:cNvPr id="368" name="Google Shape;368;p18"/>
          <p:cNvSpPr/>
          <p:nvPr/>
        </p:nvSpPr>
        <p:spPr>
          <a:xfrm>
            <a:off x="5683470" y="2871596"/>
            <a:ext cx="1403169" cy="214007"/>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69" name="Google Shape;369;p18"/>
          <p:cNvSpPr/>
          <p:nvPr/>
        </p:nvSpPr>
        <p:spPr>
          <a:xfrm>
            <a:off x="7086639" y="2871596"/>
            <a:ext cx="1403169" cy="214007"/>
          </a:xfrm>
          <a:prstGeom prst="rect">
            <a:avLst/>
          </a:prstGeom>
          <a:solidFill>
            <a:srgbClr val="77623C"/>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70" name="Google Shape;370;p18"/>
          <p:cNvSpPr/>
          <p:nvPr/>
        </p:nvSpPr>
        <p:spPr>
          <a:xfrm>
            <a:off x="3003420" y="3655711"/>
            <a:ext cx="972766" cy="214008"/>
          </a:xfrm>
          <a:prstGeom prst="rect">
            <a:avLst/>
          </a:prstGeom>
          <a:solidFill>
            <a:srgbClr val="77623C"/>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71" name="Google Shape;371;p18"/>
          <p:cNvSpPr/>
          <p:nvPr/>
        </p:nvSpPr>
        <p:spPr>
          <a:xfrm>
            <a:off x="3966514" y="3652748"/>
            <a:ext cx="1716955" cy="214006"/>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72" name="Google Shape;372;p18"/>
          <p:cNvSpPr/>
          <p:nvPr/>
        </p:nvSpPr>
        <p:spPr>
          <a:xfrm>
            <a:off x="5683469" y="3652746"/>
            <a:ext cx="2806339" cy="214007"/>
          </a:xfrm>
          <a:prstGeom prst="rect">
            <a:avLst/>
          </a:prstGeom>
          <a:solidFill>
            <a:srgbClr val="77623C"/>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73" name="Google Shape;373;p18"/>
          <p:cNvSpPr/>
          <p:nvPr/>
        </p:nvSpPr>
        <p:spPr>
          <a:xfrm>
            <a:off x="6346282" y="4425167"/>
            <a:ext cx="740356" cy="214006"/>
          </a:xfrm>
          <a:prstGeom prst="rect">
            <a:avLst/>
          </a:prstGeom>
          <a:solidFill>
            <a:srgbClr val="77623C"/>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74" name="Google Shape;374;p18"/>
          <p:cNvSpPr/>
          <p:nvPr/>
        </p:nvSpPr>
        <p:spPr>
          <a:xfrm>
            <a:off x="7086639" y="4425167"/>
            <a:ext cx="1403169" cy="214006"/>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375" name="Google Shape;375;p18"/>
          <p:cNvSpPr txBox="1"/>
          <p:nvPr/>
        </p:nvSpPr>
        <p:spPr>
          <a:xfrm>
            <a:off x="2686253" y="1285022"/>
            <a:ext cx="7537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Time</a:t>
            </a:r>
            <a:endParaRPr/>
          </a:p>
        </p:txBody>
      </p:sp>
      <p:cxnSp>
        <p:nvCxnSpPr>
          <p:cNvPr id="376" name="Google Shape;376;p18"/>
          <p:cNvCxnSpPr/>
          <p:nvPr/>
        </p:nvCxnSpPr>
        <p:spPr>
          <a:xfrm>
            <a:off x="3740603" y="1469688"/>
            <a:ext cx="3035556" cy="0"/>
          </a:xfrm>
          <a:prstGeom prst="straightConnector1">
            <a:avLst/>
          </a:prstGeom>
          <a:solidFill>
            <a:schemeClr val="accent1"/>
          </a:solidFill>
          <a:ln cap="flat" cmpd="sng" w="9525">
            <a:solidFill>
              <a:schemeClr val="dk1"/>
            </a:solidFill>
            <a:prstDash val="solid"/>
            <a:round/>
            <a:headEnd len="sm" w="sm" type="none"/>
            <a:tailEnd len="med" w="med" type="triangle"/>
          </a:ln>
        </p:spPr>
      </p:cxnSp>
      <p:sp>
        <p:nvSpPr>
          <p:cNvPr id="377" name="Google Shape;377;p18"/>
          <p:cNvSpPr txBox="1"/>
          <p:nvPr/>
        </p:nvSpPr>
        <p:spPr>
          <a:xfrm>
            <a:off x="3582434" y="1750721"/>
            <a:ext cx="76815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I/O</a:t>
            </a:r>
            <a:endParaRPr/>
          </a:p>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request</a:t>
            </a:r>
            <a:endParaRPr/>
          </a:p>
        </p:txBody>
      </p:sp>
      <p:cxnSp>
        <p:nvCxnSpPr>
          <p:cNvPr id="378" name="Google Shape;378;p18"/>
          <p:cNvCxnSpPr>
            <a:stCxn id="377" idx="2"/>
          </p:cNvCxnSpPr>
          <p:nvPr/>
        </p:nvCxnSpPr>
        <p:spPr>
          <a:xfrm>
            <a:off x="3966514" y="2212386"/>
            <a:ext cx="9600" cy="587700"/>
          </a:xfrm>
          <a:prstGeom prst="straightConnector1">
            <a:avLst/>
          </a:prstGeom>
          <a:solidFill>
            <a:schemeClr val="accent1"/>
          </a:solidFill>
          <a:ln cap="flat" cmpd="sng" w="9525">
            <a:solidFill>
              <a:schemeClr val="dk1"/>
            </a:solidFill>
            <a:prstDash val="solid"/>
            <a:round/>
            <a:headEnd len="sm" w="sm" type="none"/>
            <a:tailEnd len="med" w="med" type="triangle"/>
          </a:ln>
        </p:spPr>
      </p:cxnSp>
      <p:sp>
        <p:nvSpPr>
          <p:cNvPr id="379" name="Google Shape;379;p18"/>
          <p:cNvSpPr txBox="1"/>
          <p:nvPr/>
        </p:nvSpPr>
        <p:spPr>
          <a:xfrm>
            <a:off x="4438859" y="1750721"/>
            <a:ext cx="91563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Request</a:t>
            </a:r>
            <a:endParaRPr/>
          </a:p>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Complete</a:t>
            </a:r>
            <a:endParaRPr/>
          </a:p>
        </p:txBody>
      </p:sp>
      <p:cxnSp>
        <p:nvCxnSpPr>
          <p:cNvPr id="380" name="Google Shape;380;p18"/>
          <p:cNvCxnSpPr>
            <a:stCxn id="379" idx="2"/>
          </p:cNvCxnSpPr>
          <p:nvPr/>
        </p:nvCxnSpPr>
        <p:spPr>
          <a:xfrm>
            <a:off x="4896677" y="2212386"/>
            <a:ext cx="9600" cy="587700"/>
          </a:xfrm>
          <a:prstGeom prst="straightConnector1">
            <a:avLst/>
          </a:prstGeom>
          <a:solidFill>
            <a:schemeClr val="accent1"/>
          </a:solidFill>
          <a:ln cap="flat" cmpd="sng" w="9525">
            <a:solidFill>
              <a:schemeClr val="dk1"/>
            </a:solidFill>
            <a:prstDash val="solid"/>
            <a:round/>
            <a:headEnd len="sm" w="sm" type="none"/>
            <a:tailEnd len="med" w="med" type="triangle"/>
          </a:ln>
        </p:spPr>
      </p:cxnSp>
      <p:sp>
        <p:nvSpPr>
          <p:cNvPr id="381" name="Google Shape;381;p18"/>
          <p:cNvSpPr txBox="1"/>
          <p:nvPr/>
        </p:nvSpPr>
        <p:spPr>
          <a:xfrm>
            <a:off x="6375997" y="1750721"/>
            <a:ext cx="130837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Time quantum</a:t>
            </a:r>
            <a:endParaRPr/>
          </a:p>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Expires</a:t>
            </a:r>
            <a:endParaRPr/>
          </a:p>
        </p:txBody>
      </p:sp>
      <p:cxnSp>
        <p:nvCxnSpPr>
          <p:cNvPr id="382" name="Google Shape;382;p18"/>
          <p:cNvCxnSpPr>
            <a:stCxn id="381" idx="2"/>
          </p:cNvCxnSpPr>
          <p:nvPr/>
        </p:nvCxnSpPr>
        <p:spPr>
          <a:xfrm>
            <a:off x="7030182" y="2212386"/>
            <a:ext cx="9600" cy="587700"/>
          </a:xfrm>
          <a:prstGeom prst="straightConnector1">
            <a:avLst/>
          </a:prstGeom>
          <a:solidFill>
            <a:schemeClr val="accent1"/>
          </a:solidFill>
          <a:ln cap="flat" cmpd="sng" w="9525">
            <a:solidFill>
              <a:schemeClr val="dk1"/>
            </a:solidFill>
            <a:prstDash val="solid"/>
            <a:round/>
            <a:headEnd len="sm" w="sm" type="none"/>
            <a:tailEnd len="med" w="med" type="triangle"/>
          </a:ln>
        </p:spPr>
      </p:cxnSp>
      <p:sp>
        <p:nvSpPr>
          <p:cNvPr id="383" name="Google Shape;383;p18"/>
          <p:cNvSpPr txBox="1"/>
          <p:nvPr/>
        </p:nvSpPr>
        <p:spPr>
          <a:xfrm>
            <a:off x="3982559" y="4328578"/>
            <a:ext cx="130837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Time quantum</a:t>
            </a:r>
            <a:endParaRPr/>
          </a:p>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Expires</a:t>
            </a:r>
            <a:endParaRPr/>
          </a:p>
        </p:txBody>
      </p:sp>
      <p:cxnSp>
        <p:nvCxnSpPr>
          <p:cNvPr id="384" name="Google Shape;384;p18"/>
          <p:cNvCxnSpPr/>
          <p:nvPr/>
        </p:nvCxnSpPr>
        <p:spPr>
          <a:xfrm flipH="1" rot="10800000">
            <a:off x="5258381" y="3961493"/>
            <a:ext cx="425088" cy="330527"/>
          </a:xfrm>
          <a:prstGeom prst="straightConnector1">
            <a:avLst/>
          </a:prstGeom>
          <a:solidFill>
            <a:schemeClr val="accent1"/>
          </a:solidFill>
          <a:ln cap="flat" cmpd="sng" w="9525">
            <a:solidFill>
              <a:schemeClr val="dk1"/>
            </a:solidFill>
            <a:prstDash val="solid"/>
            <a:round/>
            <a:headEnd len="sm" w="sm" type="none"/>
            <a:tailEnd len="med" w="med" type="triangle"/>
          </a:ln>
        </p:spPr>
      </p:cxnSp>
      <p:sp>
        <p:nvSpPr>
          <p:cNvPr id="385" name="Google Shape;385;p18"/>
          <p:cNvSpPr txBox="1"/>
          <p:nvPr/>
        </p:nvSpPr>
        <p:spPr>
          <a:xfrm>
            <a:off x="4550077" y="5067692"/>
            <a:ext cx="140134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entury Gothic"/>
                <a:ea typeface="Century Gothic"/>
                <a:cs typeface="Century Gothic"/>
                <a:sym typeface="Century Gothic"/>
              </a:rPr>
              <a:t>Process created</a:t>
            </a:r>
            <a:endParaRPr/>
          </a:p>
          <a:p>
            <a:pPr indent="0" lvl="0" marL="0" marR="0" rtl="0" algn="ctr">
              <a:spcBef>
                <a:spcPts val="0"/>
              </a:spcBef>
              <a:spcAft>
                <a:spcPts val="0"/>
              </a:spcAft>
              <a:buNone/>
            </a:pPr>
            <a:r>
              <a:t/>
            </a:r>
            <a:endParaRPr sz="1200">
              <a:solidFill>
                <a:schemeClr val="dk1"/>
              </a:solidFill>
              <a:latin typeface="Century Gothic"/>
              <a:ea typeface="Century Gothic"/>
              <a:cs typeface="Century Gothic"/>
              <a:sym typeface="Century Gothic"/>
            </a:endParaRPr>
          </a:p>
        </p:txBody>
      </p:sp>
      <p:cxnSp>
        <p:nvCxnSpPr>
          <p:cNvPr id="386" name="Google Shape;386;p18"/>
          <p:cNvCxnSpPr/>
          <p:nvPr/>
        </p:nvCxnSpPr>
        <p:spPr>
          <a:xfrm flipH="1" rot="10800000">
            <a:off x="5872385" y="4700607"/>
            <a:ext cx="425088" cy="330527"/>
          </a:xfrm>
          <a:prstGeom prst="straightConnector1">
            <a:avLst/>
          </a:prstGeom>
          <a:solidFill>
            <a:schemeClr val="accent1"/>
          </a:solidFill>
          <a:ln cap="flat" cmpd="sng" w="9525">
            <a:solidFill>
              <a:schemeClr val="dk1"/>
            </a:solidFill>
            <a:prstDash val="solid"/>
            <a:round/>
            <a:headEnd len="sm" w="sm"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19"/>
          <p:cNvSpPr txBox="1"/>
          <p:nvPr>
            <p:ph type="title"/>
          </p:nvPr>
        </p:nvSpPr>
        <p:spPr>
          <a:xfrm>
            <a:off x="1945201" y="624110"/>
            <a:ext cx="6589199"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Thread Synchronization</a:t>
            </a:r>
            <a:endParaRPr/>
          </a:p>
        </p:txBody>
      </p:sp>
      <p:sp>
        <p:nvSpPr>
          <p:cNvPr id="392" name="Google Shape;392;p19"/>
          <p:cNvSpPr txBox="1"/>
          <p:nvPr>
            <p:ph idx="1" type="body"/>
          </p:nvPr>
        </p:nvSpPr>
        <p:spPr>
          <a:xfrm>
            <a:off x="457199" y="1163637"/>
            <a:ext cx="8229599" cy="4530725"/>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2000"/>
              <a:buChar char="🠶"/>
            </a:pPr>
            <a:r>
              <a:rPr lang="en-US" sz="2000">
                <a:latin typeface="Times New Roman"/>
                <a:ea typeface="Times New Roman"/>
                <a:cs typeface="Times New Roman"/>
                <a:sym typeface="Times New Roman"/>
              </a:rPr>
              <a:t>It is necessary to synchronize the activities of the various threads </a:t>
            </a:r>
            <a:endParaRPr sz="2000">
              <a:latin typeface="Times New Roman"/>
              <a:ea typeface="Times New Roman"/>
              <a:cs typeface="Times New Roman"/>
              <a:sym typeface="Times New Roman"/>
            </a:endParaRPr>
          </a:p>
          <a:p>
            <a:pPr indent="-285750" lvl="1" marL="742950" rtl="0" algn="just">
              <a:spcBef>
                <a:spcPts val="1000"/>
              </a:spcBef>
              <a:spcAft>
                <a:spcPts val="0"/>
              </a:spcAft>
              <a:buSzPts val="2000"/>
              <a:buChar char="🠶"/>
            </a:pPr>
            <a:r>
              <a:rPr lang="en-US" sz="2000">
                <a:latin typeface="Times New Roman"/>
                <a:ea typeface="Times New Roman"/>
                <a:cs typeface="Times New Roman"/>
                <a:sym typeface="Times New Roman"/>
              </a:rPr>
              <a:t>All threads of a process share the same address space and other resources </a:t>
            </a:r>
            <a:endParaRPr sz="2000">
              <a:latin typeface="Times New Roman"/>
              <a:ea typeface="Times New Roman"/>
              <a:cs typeface="Times New Roman"/>
              <a:sym typeface="Times New Roman"/>
            </a:endParaRPr>
          </a:p>
          <a:p>
            <a:pPr indent="-285750" lvl="1" marL="742950" rtl="0" algn="just">
              <a:spcBef>
                <a:spcPts val="1000"/>
              </a:spcBef>
              <a:spcAft>
                <a:spcPts val="0"/>
              </a:spcAft>
              <a:buSzPts val="2000"/>
              <a:buChar char="🠶"/>
            </a:pPr>
            <a:r>
              <a:rPr lang="en-US" sz="2000">
                <a:latin typeface="Times New Roman"/>
                <a:ea typeface="Times New Roman"/>
                <a:cs typeface="Times New Roman"/>
                <a:sym typeface="Times New Roman"/>
              </a:rPr>
              <a:t>Any alteration of a resource by one thread affects the other threads in the same process </a:t>
            </a:r>
            <a:endParaRPr sz="20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
          <p:cNvSpPr txBox="1"/>
          <p:nvPr>
            <p:ph type="title"/>
          </p:nvPr>
        </p:nvSpPr>
        <p:spPr>
          <a:xfrm>
            <a:off x="1945201" y="624110"/>
            <a:ext cx="6589199"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Process</a:t>
            </a:r>
            <a:endParaRPr/>
          </a:p>
        </p:txBody>
      </p:sp>
      <p:sp>
        <p:nvSpPr>
          <p:cNvPr id="180" name="Google Shape;180;p2"/>
          <p:cNvSpPr txBox="1"/>
          <p:nvPr>
            <p:ph idx="1" type="body"/>
          </p:nvPr>
        </p:nvSpPr>
        <p:spPr>
          <a:xfrm>
            <a:off x="296087" y="1163637"/>
            <a:ext cx="8229600"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000"/>
              <a:buChar char="🠶"/>
            </a:pPr>
            <a:r>
              <a:rPr lang="en-US" sz="2000">
                <a:latin typeface="Times New Roman"/>
                <a:ea typeface="Times New Roman"/>
                <a:cs typeface="Times New Roman"/>
                <a:sym typeface="Times New Roman"/>
              </a:rPr>
              <a:t>The unit or resource allocation and a unit of protection. </a:t>
            </a:r>
            <a:endParaRPr sz="2000">
              <a:latin typeface="Times New Roman"/>
              <a:ea typeface="Times New Roman"/>
              <a:cs typeface="Times New Roman"/>
              <a:sym typeface="Times New Roman"/>
            </a:endParaRPr>
          </a:p>
          <a:p>
            <a:pPr indent="-342900" lvl="0" marL="342900" rtl="0" algn="l">
              <a:spcBef>
                <a:spcPts val="1000"/>
              </a:spcBef>
              <a:spcAft>
                <a:spcPts val="0"/>
              </a:spcAft>
              <a:buSzPts val="2000"/>
              <a:buChar char="🠶"/>
            </a:pPr>
            <a:r>
              <a:rPr lang="en-US" sz="2000">
                <a:latin typeface="Times New Roman"/>
                <a:ea typeface="Times New Roman"/>
                <a:cs typeface="Times New Roman"/>
                <a:sym typeface="Times New Roman"/>
              </a:rPr>
              <a:t>A virtual address space that holds the process image.</a:t>
            </a:r>
            <a:endParaRPr sz="2000">
              <a:latin typeface="Times New Roman"/>
              <a:ea typeface="Times New Roman"/>
              <a:cs typeface="Times New Roman"/>
              <a:sym typeface="Times New Roman"/>
            </a:endParaRPr>
          </a:p>
          <a:p>
            <a:pPr indent="-342900" lvl="0" marL="342900" rtl="0" algn="l">
              <a:spcBef>
                <a:spcPts val="1000"/>
              </a:spcBef>
              <a:spcAft>
                <a:spcPts val="0"/>
              </a:spcAft>
              <a:buSzPts val="2000"/>
              <a:buChar char="🠶"/>
            </a:pPr>
            <a:r>
              <a:rPr lang="en-US" sz="2000">
                <a:latin typeface="Times New Roman"/>
                <a:ea typeface="Times New Roman"/>
                <a:cs typeface="Times New Roman"/>
                <a:sym typeface="Times New Roman"/>
              </a:rPr>
              <a:t>Protected access to: </a:t>
            </a:r>
            <a:endParaRPr sz="2000">
              <a:latin typeface="Times New Roman"/>
              <a:ea typeface="Times New Roman"/>
              <a:cs typeface="Times New Roman"/>
              <a:sym typeface="Times New Roman"/>
            </a:endParaRPr>
          </a:p>
          <a:p>
            <a:pPr indent="-285750" lvl="1" marL="742950" rtl="0" algn="l">
              <a:spcBef>
                <a:spcPts val="1000"/>
              </a:spcBef>
              <a:spcAft>
                <a:spcPts val="0"/>
              </a:spcAft>
              <a:buSzPts val="2000"/>
              <a:buChar char="🠶"/>
            </a:pPr>
            <a:r>
              <a:rPr lang="en-US" sz="2000">
                <a:latin typeface="Times New Roman"/>
                <a:ea typeface="Times New Roman"/>
                <a:cs typeface="Times New Roman"/>
                <a:sym typeface="Times New Roman"/>
              </a:rPr>
              <a:t>processors </a:t>
            </a:r>
            <a:endParaRPr sz="2000">
              <a:latin typeface="Times New Roman"/>
              <a:ea typeface="Times New Roman"/>
              <a:cs typeface="Times New Roman"/>
              <a:sym typeface="Times New Roman"/>
            </a:endParaRPr>
          </a:p>
          <a:p>
            <a:pPr indent="-285750" lvl="1" marL="742950" rtl="0" algn="l">
              <a:spcBef>
                <a:spcPts val="1000"/>
              </a:spcBef>
              <a:spcAft>
                <a:spcPts val="0"/>
              </a:spcAft>
              <a:buSzPts val="2000"/>
              <a:buChar char="🠶"/>
            </a:pPr>
            <a:r>
              <a:rPr lang="en-US" sz="2000">
                <a:latin typeface="Times New Roman"/>
                <a:ea typeface="Times New Roman"/>
                <a:cs typeface="Times New Roman"/>
                <a:sym typeface="Times New Roman"/>
              </a:rPr>
              <a:t>other processes  </a:t>
            </a:r>
            <a:endParaRPr sz="2000">
              <a:latin typeface="Times New Roman"/>
              <a:ea typeface="Times New Roman"/>
              <a:cs typeface="Times New Roman"/>
              <a:sym typeface="Times New Roman"/>
            </a:endParaRPr>
          </a:p>
          <a:p>
            <a:pPr indent="-285750" lvl="1" marL="742950" rtl="0" algn="l">
              <a:spcBef>
                <a:spcPts val="1000"/>
              </a:spcBef>
              <a:spcAft>
                <a:spcPts val="0"/>
              </a:spcAft>
              <a:buSzPts val="2000"/>
              <a:buChar char="🠶"/>
            </a:pPr>
            <a:r>
              <a:rPr lang="en-US" sz="2000">
                <a:latin typeface="Times New Roman"/>
                <a:ea typeface="Times New Roman"/>
                <a:cs typeface="Times New Roman"/>
                <a:sym typeface="Times New Roman"/>
              </a:rPr>
              <a:t>files </a:t>
            </a:r>
            <a:endParaRPr sz="2000">
              <a:latin typeface="Times New Roman"/>
              <a:ea typeface="Times New Roman"/>
              <a:cs typeface="Times New Roman"/>
              <a:sym typeface="Times New Roman"/>
            </a:endParaRPr>
          </a:p>
          <a:p>
            <a:pPr indent="-285750" lvl="1" marL="742950" rtl="0" algn="l">
              <a:spcBef>
                <a:spcPts val="1000"/>
              </a:spcBef>
              <a:spcAft>
                <a:spcPts val="0"/>
              </a:spcAft>
              <a:buSzPts val="2000"/>
              <a:buChar char="🠶"/>
            </a:pPr>
            <a:r>
              <a:rPr lang="en-US" sz="2000">
                <a:latin typeface="Times New Roman"/>
                <a:ea typeface="Times New Roman"/>
                <a:cs typeface="Times New Roman"/>
                <a:sym typeface="Times New Roman"/>
              </a:rPr>
              <a:t>I/O resources </a:t>
            </a:r>
            <a:endParaRPr sz="2000">
              <a:latin typeface="Times New Roman"/>
              <a:ea typeface="Times New Roman"/>
              <a:cs typeface="Times New Roman"/>
              <a:sym typeface="Times New Roman"/>
            </a:endParaRPr>
          </a:p>
          <a:p>
            <a:pPr indent="-228600" lvl="0" marL="342900" rtl="0" algn="l">
              <a:spcBef>
                <a:spcPts val="1000"/>
              </a:spcBef>
              <a:spcAft>
                <a:spcPts val="0"/>
              </a:spcAft>
              <a:buSzPts val="1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0"/>
          <p:cNvSpPr txBox="1"/>
          <p:nvPr>
            <p:ph type="title"/>
          </p:nvPr>
        </p:nvSpPr>
        <p:spPr>
          <a:xfrm>
            <a:off x="1945201" y="624110"/>
            <a:ext cx="6589199"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Types of Threads</a:t>
            </a:r>
            <a:endParaRPr/>
          </a:p>
        </p:txBody>
      </p:sp>
      <p:sp>
        <p:nvSpPr>
          <p:cNvPr id="398" name="Google Shape;398;p20"/>
          <p:cNvSpPr txBox="1"/>
          <p:nvPr>
            <p:ph idx="1" type="body"/>
          </p:nvPr>
        </p:nvSpPr>
        <p:spPr>
          <a:xfrm>
            <a:off x="457200" y="1163637"/>
            <a:ext cx="8229600"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000"/>
              <a:buChar char="🠶"/>
            </a:pPr>
            <a:r>
              <a:rPr lang="en-US" sz="2000">
                <a:solidFill>
                  <a:schemeClr val="dk1"/>
                </a:solidFill>
                <a:latin typeface="Times New Roman"/>
                <a:ea typeface="Times New Roman"/>
                <a:cs typeface="Times New Roman"/>
                <a:sym typeface="Times New Roman"/>
              </a:rPr>
              <a:t>User Level Thread (ULT):</a:t>
            </a:r>
            <a:endParaRPr/>
          </a:p>
          <a:p>
            <a:pPr indent="-285750" lvl="1" marL="742950" rtl="0" algn="l">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All threads are management is done by the application. </a:t>
            </a:r>
            <a:endParaRPr/>
          </a:p>
          <a:p>
            <a:pPr indent="-285750" lvl="1" marL="742950" rtl="0" algn="l">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The kernel is not aware of the existence of threads.</a:t>
            </a:r>
            <a:endParaRPr/>
          </a:p>
          <a:p>
            <a:pPr indent="0" lvl="1" marL="457200" rtl="0" algn="l">
              <a:spcBef>
                <a:spcPts val="1000"/>
              </a:spcBef>
              <a:spcAft>
                <a:spcPts val="0"/>
              </a:spcAft>
              <a:buSzPts val="2000"/>
              <a:buNone/>
            </a:pPr>
            <a:r>
              <a:t/>
            </a:r>
            <a:endParaRPr sz="2000">
              <a:solidFill>
                <a:schemeClr val="dk1"/>
              </a:solidFill>
              <a:latin typeface="Times New Roman"/>
              <a:ea typeface="Times New Roman"/>
              <a:cs typeface="Times New Roman"/>
              <a:sym typeface="Times New Roman"/>
            </a:endParaRPr>
          </a:p>
          <a:p>
            <a:pPr indent="-342900" lvl="0" marL="342900" rtl="0" algn="l">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Kernel Level Thread (KLT):</a:t>
            </a:r>
            <a:endParaRPr/>
          </a:p>
          <a:p>
            <a:pPr indent="-285750" lvl="1" marL="742950" rtl="0" algn="l">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Thread management is done by the kernel</a:t>
            </a:r>
            <a:endParaRPr/>
          </a:p>
          <a:p>
            <a:pPr indent="-228600" lvl="2" marL="1143000" rtl="0" algn="l">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No thread management is done by the application</a:t>
            </a:r>
            <a:endParaRPr/>
          </a:p>
          <a:p>
            <a:pPr indent="-228600" lvl="2" marL="1143000" rtl="0" algn="l">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Windows is an example of this approach.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21"/>
          <p:cNvSpPr/>
          <p:nvPr/>
        </p:nvSpPr>
        <p:spPr>
          <a:xfrm>
            <a:off x="6255245" y="3509524"/>
            <a:ext cx="456640" cy="733029"/>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404" name="Google Shape;404;p21"/>
          <p:cNvSpPr/>
          <p:nvPr/>
        </p:nvSpPr>
        <p:spPr>
          <a:xfrm>
            <a:off x="6776167" y="3523923"/>
            <a:ext cx="456640" cy="733029"/>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405" name="Google Shape;405;p21"/>
          <p:cNvSpPr/>
          <p:nvPr/>
        </p:nvSpPr>
        <p:spPr>
          <a:xfrm>
            <a:off x="5727367" y="3515222"/>
            <a:ext cx="456640" cy="733029"/>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406" name="Google Shape;406;p21"/>
          <p:cNvSpPr/>
          <p:nvPr/>
        </p:nvSpPr>
        <p:spPr>
          <a:xfrm>
            <a:off x="280390" y="3077845"/>
            <a:ext cx="3579779" cy="96143"/>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407" name="Google Shape;407;p21"/>
          <p:cNvSpPr/>
          <p:nvPr/>
        </p:nvSpPr>
        <p:spPr>
          <a:xfrm>
            <a:off x="520150" y="2354826"/>
            <a:ext cx="2256817" cy="722391"/>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408" name="Google Shape;408;p21"/>
          <p:cNvSpPr txBox="1"/>
          <p:nvPr>
            <p:ph type="title"/>
          </p:nvPr>
        </p:nvSpPr>
        <p:spPr>
          <a:xfrm>
            <a:off x="1945201" y="624110"/>
            <a:ext cx="6589199"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Types of Threads</a:t>
            </a:r>
            <a:endParaRPr/>
          </a:p>
        </p:txBody>
      </p:sp>
      <p:grpSp>
        <p:nvGrpSpPr>
          <p:cNvPr id="409" name="Google Shape;409;p21"/>
          <p:cNvGrpSpPr/>
          <p:nvPr/>
        </p:nvGrpSpPr>
        <p:grpSpPr>
          <a:xfrm>
            <a:off x="1436172" y="1084388"/>
            <a:ext cx="48260" cy="389890"/>
            <a:chOff x="1454474" y="1619459"/>
            <a:chExt cx="48260" cy="389890"/>
          </a:xfrm>
        </p:grpSpPr>
        <p:sp>
          <p:nvSpPr>
            <p:cNvPr id="410" name="Google Shape;410;p21"/>
            <p:cNvSpPr/>
            <p:nvPr/>
          </p:nvSpPr>
          <p:spPr>
            <a:xfrm>
              <a:off x="1454474" y="1619459"/>
              <a:ext cx="48260" cy="194945"/>
            </a:xfrm>
            <a:custGeom>
              <a:rect b="b" l="l" r="r" t="t"/>
              <a:pathLst>
                <a:path extrusionOk="0" h="194952" w="48735">
                  <a:moveTo>
                    <a:pt x="28942" y="194952"/>
                  </a:moveTo>
                  <a:lnTo>
                    <a:pt x="28942" y="194952"/>
                  </a:lnTo>
                  <a:cubicBezTo>
                    <a:pt x="28942" y="194952"/>
                    <a:pt x="0" y="178817"/>
                    <a:pt x="1164" y="143719"/>
                  </a:cubicBezTo>
                  <a:cubicBezTo>
                    <a:pt x="2495" y="107457"/>
                    <a:pt x="48735" y="88826"/>
                    <a:pt x="48735" y="51233"/>
                  </a:cubicBezTo>
                  <a:cubicBezTo>
                    <a:pt x="48735" y="12476"/>
                    <a:pt x="22621" y="0"/>
                    <a:pt x="22621" y="0"/>
                  </a:cubicBezTo>
                </a:path>
              </a:pathLst>
            </a:custGeom>
            <a:noFill/>
            <a:ln cap="flat" cmpd="sng" w="16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11" name="Google Shape;411;p21"/>
            <p:cNvSpPr/>
            <p:nvPr/>
          </p:nvSpPr>
          <p:spPr>
            <a:xfrm>
              <a:off x="1454474" y="1814404"/>
              <a:ext cx="48260" cy="194945"/>
            </a:xfrm>
            <a:custGeom>
              <a:rect b="b" l="l" r="r" t="t"/>
              <a:pathLst>
                <a:path extrusionOk="0" h="194952" w="48735">
                  <a:moveTo>
                    <a:pt x="28942" y="194952"/>
                  </a:moveTo>
                  <a:lnTo>
                    <a:pt x="28942" y="194952"/>
                  </a:lnTo>
                  <a:cubicBezTo>
                    <a:pt x="28942" y="194952"/>
                    <a:pt x="0" y="178484"/>
                    <a:pt x="1164" y="143719"/>
                  </a:cubicBezTo>
                  <a:cubicBezTo>
                    <a:pt x="2495" y="107457"/>
                    <a:pt x="48735" y="88826"/>
                    <a:pt x="48735" y="51233"/>
                  </a:cubicBezTo>
                  <a:cubicBezTo>
                    <a:pt x="48735" y="12476"/>
                    <a:pt x="22621" y="0"/>
                    <a:pt x="22621" y="0"/>
                  </a:cubicBezTo>
                </a:path>
              </a:pathLst>
            </a:custGeom>
            <a:noFill/>
            <a:ln cap="flat" cmpd="sng" w="16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412" name="Google Shape;412;p21"/>
          <p:cNvGrpSpPr/>
          <p:nvPr/>
        </p:nvGrpSpPr>
        <p:grpSpPr>
          <a:xfrm>
            <a:off x="1860946" y="1084388"/>
            <a:ext cx="48260" cy="389890"/>
            <a:chOff x="1454474" y="1619459"/>
            <a:chExt cx="48260" cy="389890"/>
          </a:xfrm>
        </p:grpSpPr>
        <p:sp>
          <p:nvSpPr>
            <p:cNvPr id="413" name="Google Shape;413;p21"/>
            <p:cNvSpPr/>
            <p:nvPr/>
          </p:nvSpPr>
          <p:spPr>
            <a:xfrm>
              <a:off x="1454474" y="1619459"/>
              <a:ext cx="48260" cy="194945"/>
            </a:xfrm>
            <a:custGeom>
              <a:rect b="b" l="l" r="r" t="t"/>
              <a:pathLst>
                <a:path extrusionOk="0" h="194952" w="48735">
                  <a:moveTo>
                    <a:pt x="28942" y="194952"/>
                  </a:moveTo>
                  <a:lnTo>
                    <a:pt x="28942" y="194952"/>
                  </a:lnTo>
                  <a:cubicBezTo>
                    <a:pt x="28942" y="194952"/>
                    <a:pt x="0" y="178817"/>
                    <a:pt x="1164" y="143719"/>
                  </a:cubicBezTo>
                  <a:cubicBezTo>
                    <a:pt x="2495" y="107457"/>
                    <a:pt x="48735" y="88826"/>
                    <a:pt x="48735" y="51233"/>
                  </a:cubicBezTo>
                  <a:cubicBezTo>
                    <a:pt x="48735" y="12476"/>
                    <a:pt x="22621" y="0"/>
                    <a:pt x="22621" y="0"/>
                  </a:cubicBezTo>
                </a:path>
              </a:pathLst>
            </a:custGeom>
            <a:noFill/>
            <a:ln cap="flat" cmpd="sng" w="16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14" name="Google Shape;414;p21"/>
            <p:cNvSpPr/>
            <p:nvPr/>
          </p:nvSpPr>
          <p:spPr>
            <a:xfrm>
              <a:off x="1454474" y="1814404"/>
              <a:ext cx="48260" cy="194945"/>
            </a:xfrm>
            <a:custGeom>
              <a:rect b="b" l="l" r="r" t="t"/>
              <a:pathLst>
                <a:path extrusionOk="0" h="194952" w="48735">
                  <a:moveTo>
                    <a:pt x="28942" y="194952"/>
                  </a:moveTo>
                  <a:lnTo>
                    <a:pt x="28942" y="194952"/>
                  </a:lnTo>
                  <a:cubicBezTo>
                    <a:pt x="28942" y="194952"/>
                    <a:pt x="0" y="178484"/>
                    <a:pt x="1164" y="143719"/>
                  </a:cubicBezTo>
                  <a:cubicBezTo>
                    <a:pt x="2495" y="107457"/>
                    <a:pt x="48735" y="88826"/>
                    <a:pt x="48735" y="51233"/>
                  </a:cubicBezTo>
                  <a:cubicBezTo>
                    <a:pt x="48735" y="12476"/>
                    <a:pt x="22621" y="0"/>
                    <a:pt x="22621" y="0"/>
                  </a:cubicBezTo>
                </a:path>
              </a:pathLst>
            </a:custGeom>
            <a:noFill/>
            <a:ln cap="flat" cmpd="sng" w="16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415" name="Google Shape;415;p21"/>
          <p:cNvGrpSpPr/>
          <p:nvPr/>
        </p:nvGrpSpPr>
        <p:grpSpPr>
          <a:xfrm>
            <a:off x="2285720" y="1084388"/>
            <a:ext cx="48260" cy="389890"/>
            <a:chOff x="1454474" y="1619459"/>
            <a:chExt cx="48260" cy="389890"/>
          </a:xfrm>
        </p:grpSpPr>
        <p:sp>
          <p:nvSpPr>
            <p:cNvPr id="416" name="Google Shape;416;p21"/>
            <p:cNvSpPr/>
            <p:nvPr/>
          </p:nvSpPr>
          <p:spPr>
            <a:xfrm>
              <a:off x="1454474" y="1619459"/>
              <a:ext cx="48260" cy="194945"/>
            </a:xfrm>
            <a:custGeom>
              <a:rect b="b" l="l" r="r" t="t"/>
              <a:pathLst>
                <a:path extrusionOk="0" h="194952" w="48735">
                  <a:moveTo>
                    <a:pt x="28942" y="194952"/>
                  </a:moveTo>
                  <a:lnTo>
                    <a:pt x="28942" y="194952"/>
                  </a:lnTo>
                  <a:cubicBezTo>
                    <a:pt x="28942" y="194952"/>
                    <a:pt x="0" y="178817"/>
                    <a:pt x="1164" y="143719"/>
                  </a:cubicBezTo>
                  <a:cubicBezTo>
                    <a:pt x="2495" y="107457"/>
                    <a:pt x="48735" y="88826"/>
                    <a:pt x="48735" y="51233"/>
                  </a:cubicBezTo>
                  <a:cubicBezTo>
                    <a:pt x="48735" y="12476"/>
                    <a:pt x="22621" y="0"/>
                    <a:pt x="22621" y="0"/>
                  </a:cubicBezTo>
                </a:path>
              </a:pathLst>
            </a:custGeom>
            <a:noFill/>
            <a:ln cap="flat" cmpd="sng" w="16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17" name="Google Shape;417;p21"/>
            <p:cNvSpPr/>
            <p:nvPr/>
          </p:nvSpPr>
          <p:spPr>
            <a:xfrm>
              <a:off x="1454474" y="1814404"/>
              <a:ext cx="48260" cy="194945"/>
            </a:xfrm>
            <a:custGeom>
              <a:rect b="b" l="l" r="r" t="t"/>
              <a:pathLst>
                <a:path extrusionOk="0" h="194952" w="48735">
                  <a:moveTo>
                    <a:pt x="28942" y="194952"/>
                  </a:moveTo>
                  <a:lnTo>
                    <a:pt x="28942" y="194952"/>
                  </a:lnTo>
                  <a:cubicBezTo>
                    <a:pt x="28942" y="194952"/>
                    <a:pt x="0" y="178484"/>
                    <a:pt x="1164" y="143719"/>
                  </a:cubicBezTo>
                  <a:cubicBezTo>
                    <a:pt x="2495" y="107457"/>
                    <a:pt x="48735" y="88826"/>
                    <a:pt x="48735" y="51233"/>
                  </a:cubicBezTo>
                  <a:cubicBezTo>
                    <a:pt x="48735" y="12476"/>
                    <a:pt x="22621" y="0"/>
                    <a:pt x="22621" y="0"/>
                  </a:cubicBezTo>
                </a:path>
              </a:pathLst>
            </a:custGeom>
            <a:noFill/>
            <a:ln cap="flat" cmpd="sng" w="16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cxnSp>
        <p:nvCxnSpPr>
          <p:cNvPr id="418" name="Google Shape;418;p21"/>
          <p:cNvCxnSpPr/>
          <p:nvPr/>
        </p:nvCxnSpPr>
        <p:spPr>
          <a:xfrm>
            <a:off x="1436172" y="1669223"/>
            <a:ext cx="424773" cy="1046797"/>
          </a:xfrm>
          <a:prstGeom prst="straightConnector1">
            <a:avLst/>
          </a:prstGeom>
          <a:solidFill>
            <a:schemeClr val="accent1"/>
          </a:solidFill>
          <a:ln cap="flat" cmpd="sng" w="9525">
            <a:solidFill>
              <a:schemeClr val="dk1"/>
            </a:solidFill>
            <a:prstDash val="solid"/>
            <a:round/>
            <a:headEnd len="sm" w="sm" type="none"/>
            <a:tailEnd len="sm" w="sm" type="none"/>
          </a:ln>
        </p:spPr>
      </p:cxnSp>
      <p:cxnSp>
        <p:nvCxnSpPr>
          <p:cNvPr id="419" name="Google Shape;419;p21"/>
          <p:cNvCxnSpPr/>
          <p:nvPr/>
        </p:nvCxnSpPr>
        <p:spPr>
          <a:xfrm flipH="1">
            <a:off x="1860945" y="1640040"/>
            <a:ext cx="1" cy="3000004"/>
          </a:xfrm>
          <a:prstGeom prst="straightConnector1">
            <a:avLst/>
          </a:prstGeom>
          <a:solidFill>
            <a:schemeClr val="accent1"/>
          </a:solidFill>
          <a:ln cap="flat" cmpd="sng" w="9525">
            <a:solidFill>
              <a:schemeClr val="dk1"/>
            </a:solidFill>
            <a:prstDash val="solid"/>
            <a:round/>
            <a:headEnd len="sm" w="sm" type="none"/>
            <a:tailEnd len="sm" w="sm" type="none"/>
          </a:ln>
        </p:spPr>
      </p:cxnSp>
      <p:cxnSp>
        <p:nvCxnSpPr>
          <p:cNvPr id="420" name="Google Shape;420;p21"/>
          <p:cNvCxnSpPr/>
          <p:nvPr/>
        </p:nvCxnSpPr>
        <p:spPr>
          <a:xfrm flipH="1">
            <a:off x="1860945" y="1669223"/>
            <a:ext cx="424777" cy="1028223"/>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421" name="Google Shape;421;p21"/>
          <p:cNvSpPr txBox="1"/>
          <p:nvPr/>
        </p:nvSpPr>
        <p:spPr>
          <a:xfrm>
            <a:off x="520150" y="2374281"/>
            <a:ext cx="11112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Threads</a:t>
            </a:r>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Library</a:t>
            </a:r>
            <a:endParaRPr/>
          </a:p>
        </p:txBody>
      </p:sp>
      <p:sp>
        <p:nvSpPr>
          <p:cNvPr id="422" name="Google Shape;422;p21"/>
          <p:cNvSpPr txBox="1"/>
          <p:nvPr/>
        </p:nvSpPr>
        <p:spPr>
          <a:xfrm>
            <a:off x="2937911" y="2392855"/>
            <a:ext cx="88197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User </a:t>
            </a:r>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Space</a:t>
            </a:r>
            <a:endParaRPr/>
          </a:p>
        </p:txBody>
      </p:sp>
      <p:sp>
        <p:nvSpPr>
          <p:cNvPr id="423" name="Google Shape;423;p21"/>
          <p:cNvSpPr txBox="1"/>
          <p:nvPr/>
        </p:nvSpPr>
        <p:spPr>
          <a:xfrm>
            <a:off x="2937910" y="3260684"/>
            <a:ext cx="10023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Kernel </a:t>
            </a:r>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Space</a:t>
            </a:r>
            <a:endParaRPr/>
          </a:p>
        </p:txBody>
      </p:sp>
      <p:sp>
        <p:nvSpPr>
          <p:cNvPr id="424" name="Google Shape;424;p21"/>
          <p:cNvSpPr/>
          <p:nvPr/>
        </p:nvSpPr>
        <p:spPr>
          <a:xfrm>
            <a:off x="1648558" y="4640044"/>
            <a:ext cx="421721" cy="427673"/>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Verdana"/>
              <a:buNone/>
            </a:pPr>
            <a:r>
              <a:rPr b="0" i="0" lang="en-US" sz="1800" u="none" cap="none" strike="noStrike">
                <a:solidFill>
                  <a:schemeClr val="dk1"/>
                </a:solidFill>
                <a:latin typeface="Verdana"/>
                <a:ea typeface="Verdana"/>
                <a:cs typeface="Verdana"/>
                <a:sym typeface="Verdana"/>
              </a:rPr>
              <a:t>P</a:t>
            </a:r>
            <a:endParaRPr/>
          </a:p>
        </p:txBody>
      </p:sp>
      <p:sp>
        <p:nvSpPr>
          <p:cNvPr id="425" name="Google Shape;425;p21"/>
          <p:cNvSpPr/>
          <p:nvPr/>
        </p:nvSpPr>
        <p:spPr>
          <a:xfrm>
            <a:off x="4854748" y="2697446"/>
            <a:ext cx="3579779" cy="96143"/>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grpSp>
        <p:nvGrpSpPr>
          <p:cNvPr id="426" name="Google Shape;426;p21"/>
          <p:cNvGrpSpPr/>
          <p:nvPr/>
        </p:nvGrpSpPr>
        <p:grpSpPr>
          <a:xfrm>
            <a:off x="5952166" y="1015762"/>
            <a:ext cx="48260" cy="389890"/>
            <a:chOff x="1454474" y="1619459"/>
            <a:chExt cx="48260" cy="389890"/>
          </a:xfrm>
        </p:grpSpPr>
        <p:sp>
          <p:nvSpPr>
            <p:cNvPr id="427" name="Google Shape;427;p21"/>
            <p:cNvSpPr/>
            <p:nvPr/>
          </p:nvSpPr>
          <p:spPr>
            <a:xfrm>
              <a:off x="1454474" y="1619459"/>
              <a:ext cx="48260" cy="194945"/>
            </a:xfrm>
            <a:custGeom>
              <a:rect b="b" l="l" r="r" t="t"/>
              <a:pathLst>
                <a:path extrusionOk="0" h="194952" w="48735">
                  <a:moveTo>
                    <a:pt x="28942" y="194952"/>
                  </a:moveTo>
                  <a:lnTo>
                    <a:pt x="28942" y="194952"/>
                  </a:lnTo>
                  <a:cubicBezTo>
                    <a:pt x="28942" y="194952"/>
                    <a:pt x="0" y="178817"/>
                    <a:pt x="1164" y="143719"/>
                  </a:cubicBezTo>
                  <a:cubicBezTo>
                    <a:pt x="2495" y="107457"/>
                    <a:pt x="48735" y="88826"/>
                    <a:pt x="48735" y="51233"/>
                  </a:cubicBezTo>
                  <a:cubicBezTo>
                    <a:pt x="48735" y="12476"/>
                    <a:pt x="22621" y="0"/>
                    <a:pt x="22621" y="0"/>
                  </a:cubicBezTo>
                </a:path>
              </a:pathLst>
            </a:custGeom>
            <a:noFill/>
            <a:ln cap="flat" cmpd="sng" w="16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28" name="Google Shape;428;p21"/>
            <p:cNvSpPr/>
            <p:nvPr/>
          </p:nvSpPr>
          <p:spPr>
            <a:xfrm>
              <a:off x="1454474" y="1814404"/>
              <a:ext cx="48260" cy="194945"/>
            </a:xfrm>
            <a:custGeom>
              <a:rect b="b" l="l" r="r" t="t"/>
              <a:pathLst>
                <a:path extrusionOk="0" h="194952" w="48735">
                  <a:moveTo>
                    <a:pt x="28942" y="194952"/>
                  </a:moveTo>
                  <a:lnTo>
                    <a:pt x="28942" y="194952"/>
                  </a:lnTo>
                  <a:cubicBezTo>
                    <a:pt x="28942" y="194952"/>
                    <a:pt x="0" y="178484"/>
                    <a:pt x="1164" y="143719"/>
                  </a:cubicBezTo>
                  <a:cubicBezTo>
                    <a:pt x="2495" y="107457"/>
                    <a:pt x="48735" y="88826"/>
                    <a:pt x="48735" y="51233"/>
                  </a:cubicBezTo>
                  <a:cubicBezTo>
                    <a:pt x="48735" y="12476"/>
                    <a:pt x="22621" y="0"/>
                    <a:pt x="22621" y="0"/>
                  </a:cubicBezTo>
                </a:path>
              </a:pathLst>
            </a:custGeom>
            <a:noFill/>
            <a:ln cap="flat" cmpd="sng" w="16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429" name="Google Shape;429;p21"/>
          <p:cNvGrpSpPr/>
          <p:nvPr/>
        </p:nvGrpSpPr>
        <p:grpSpPr>
          <a:xfrm>
            <a:off x="6435305" y="1015762"/>
            <a:ext cx="48260" cy="389890"/>
            <a:chOff x="1454474" y="1619459"/>
            <a:chExt cx="48260" cy="389890"/>
          </a:xfrm>
        </p:grpSpPr>
        <p:sp>
          <p:nvSpPr>
            <p:cNvPr id="430" name="Google Shape;430;p21"/>
            <p:cNvSpPr/>
            <p:nvPr/>
          </p:nvSpPr>
          <p:spPr>
            <a:xfrm>
              <a:off x="1454474" y="1619459"/>
              <a:ext cx="48260" cy="194945"/>
            </a:xfrm>
            <a:custGeom>
              <a:rect b="b" l="l" r="r" t="t"/>
              <a:pathLst>
                <a:path extrusionOk="0" h="194952" w="48735">
                  <a:moveTo>
                    <a:pt x="28942" y="194952"/>
                  </a:moveTo>
                  <a:lnTo>
                    <a:pt x="28942" y="194952"/>
                  </a:lnTo>
                  <a:cubicBezTo>
                    <a:pt x="28942" y="194952"/>
                    <a:pt x="0" y="178817"/>
                    <a:pt x="1164" y="143719"/>
                  </a:cubicBezTo>
                  <a:cubicBezTo>
                    <a:pt x="2495" y="107457"/>
                    <a:pt x="48735" y="88826"/>
                    <a:pt x="48735" y="51233"/>
                  </a:cubicBezTo>
                  <a:cubicBezTo>
                    <a:pt x="48735" y="12476"/>
                    <a:pt x="22621" y="0"/>
                    <a:pt x="22621" y="0"/>
                  </a:cubicBezTo>
                </a:path>
              </a:pathLst>
            </a:custGeom>
            <a:noFill/>
            <a:ln cap="flat" cmpd="sng" w="16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31" name="Google Shape;431;p21"/>
            <p:cNvSpPr/>
            <p:nvPr/>
          </p:nvSpPr>
          <p:spPr>
            <a:xfrm>
              <a:off x="1454474" y="1814404"/>
              <a:ext cx="48260" cy="194945"/>
            </a:xfrm>
            <a:custGeom>
              <a:rect b="b" l="l" r="r" t="t"/>
              <a:pathLst>
                <a:path extrusionOk="0" h="194952" w="48735">
                  <a:moveTo>
                    <a:pt x="28942" y="194952"/>
                  </a:moveTo>
                  <a:lnTo>
                    <a:pt x="28942" y="194952"/>
                  </a:lnTo>
                  <a:cubicBezTo>
                    <a:pt x="28942" y="194952"/>
                    <a:pt x="0" y="178484"/>
                    <a:pt x="1164" y="143719"/>
                  </a:cubicBezTo>
                  <a:cubicBezTo>
                    <a:pt x="2495" y="107457"/>
                    <a:pt x="48735" y="88826"/>
                    <a:pt x="48735" y="51233"/>
                  </a:cubicBezTo>
                  <a:cubicBezTo>
                    <a:pt x="48735" y="12476"/>
                    <a:pt x="22621" y="0"/>
                    <a:pt x="22621" y="0"/>
                  </a:cubicBezTo>
                </a:path>
              </a:pathLst>
            </a:custGeom>
            <a:noFill/>
            <a:ln cap="flat" cmpd="sng" w="16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432" name="Google Shape;432;p21"/>
          <p:cNvGrpSpPr/>
          <p:nvPr/>
        </p:nvGrpSpPr>
        <p:grpSpPr>
          <a:xfrm>
            <a:off x="6937899" y="1015762"/>
            <a:ext cx="48260" cy="389890"/>
            <a:chOff x="1454474" y="1619459"/>
            <a:chExt cx="48260" cy="389890"/>
          </a:xfrm>
        </p:grpSpPr>
        <p:sp>
          <p:nvSpPr>
            <p:cNvPr id="433" name="Google Shape;433;p21"/>
            <p:cNvSpPr/>
            <p:nvPr/>
          </p:nvSpPr>
          <p:spPr>
            <a:xfrm>
              <a:off x="1454474" y="1619459"/>
              <a:ext cx="48260" cy="194945"/>
            </a:xfrm>
            <a:custGeom>
              <a:rect b="b" l="l" r="r" t="t"/>
              <a:pathLst>
                <a:path extrusionOk="0" h="194952" w="48735">
                  <a:moveTo>
                    <a:pt x="28942" y="194952"/>
                  </a:moveTo>
                  <a:lnTo>
                    <a:pt x="28942" y="194952"/>
                  </a:lnTo>
                  <a:cubicBezTo>
                    <a:pt x="28942" y="194952"/>
                    <a:pt x="0" y="178817"/>
                    <a:pt x="1164" y="143719"/>
                  </a:cubicBezTo>
                  <a:cubicBezTo>
                    <a:pt x="2495" y="107457"/>
                    <a:pt x="48735" y="88826"/>
                    <a:pt x="48735" y="51233"/>
                  </a:cubicBezTo>
                  <a:cubicBezTo>
                    <a:pt x="48735" y="12476"/>
                    <a:pt x="22621" y="0"/>
                    <a:pt x="22621" y="0"/>
                  </a:cubicBezTo>
                </a:path>
              </a:pathLst>
            </a:custGeom>
            <a:noFill/>
            <a:ln cap="flat" cmpd="sng" w="16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34" name="Google Shape;434;p21"/>
            <p:cNvSpPr/>
            <p:nvPr/>
          </p:nvSpPr>
          <p:spPr>
            <a:xfrm>
              <a:off x="1454474" y="1814404"/>
              <a:ext cx="48260" cy="194945"/>
            </a:xfrm>
            <a:custGeom>
              <a:rect b="b" l="l" r="r" t="t"/>
              <a:pathLst>
                <a:path extrusionOk="0" h="194952" w="48735">
                  <a:moveTo>
                    <a:pt x="28942" y="194952"/>
                  </a:moveTo>
                  <a:lnTo>
                    <a:pt x="28942" y="194952"/>
                  </a:lnTo>
                  <a:cubicBezTo>
                    <a:pt x="28942" y="194952"/>
                    <a:pt x="0" y="178484"/>
                    <a:pt x="1164" y="143719"/>
                  </a:cubicBezTo>
                  <a:cubicBezTo>
                    <a:pt x="2495" y="107457"/>
                    <a:pt x="48735" y="88826"/>
                    <a:pt x="48735" y="51233"/>
                  </a:cubicBezTo>
                  <a:cubicBezTo>
                    <a:pt x="48735" y="12476"/>
                    <a:pt x="22621" y="0"/>
                    <a:pt x="22621" y="0"/>
                  </a:cubicBezTo>
                </a:path>
              </a:pathLst>
            </a:custGeom>
            <a:noFill/>
            <a:ln cap="flat" cmpd="sng" w="16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cxnSp>
        <p:nvCxnSpPr>
          <p:cNvPr id="435" name="Google Shape;435;p21"/>
          <p:cNvCxnSpPr/>
          <p:nvPr/>
        </p:nvCxnSpPr>
        <p:spPr>
          <a:xfrm>
            <a:off x="5952166" y="1600597"/>
            <a:ext cx="0" cy="1914625"/>
          </a:xfrm>
          <a:prstGeom prst="straightConnector1">
            <a:avLst/>
          </a:prstGeom>
          <a:solidFill>
            <a:schemeClr val="accent1"/>
          </a:solidFill>
          <a:ln cap="flat" cmpd="sng" w="9525">
            <a:solidFill>
              <a:schemeClr val="dk1"/>
            </a:solidFill>
            <a:prstDash val="solid"/>
            <a:round/>
            <a:headEnd len="sm" w="sm" type="none"/>
            <a:tailEnd len="sm" w="sm" type="none"/>
          </a:ln>
        </p:spPr>
      </p:cxnSp>
      <p:cxnSp>
        <p:nvCxnSpPr>
          <p:cNvPr id="436" name="Google Shape;436;p21"/>
          <p:cNvCxnSpPr/>
          <p:nvPr/>
        </p:nvCxnSpPr>
        <p:spPr>
          <a:xfrm>
            <a:off x="6474216" y="1571414"/>
            <a:ext cx="12062" cy="1943808"/>
          </a:xfrm>
          <a:prstGeom prst="straightConnector1">
            <a:avLst/>
          </a:prstGeom>
          <a:solidFill>
            <a:schemeClr val="accent1"/>
          </a:solidFill>
          <a:ln cap="flat" cmpd="sng" w="9525">
            <a:solidFill>
              <a:schemeClr val="dk1"/>
            </a:solidFill>
            <a:prstDash val="solid"/>
            <a:round/>
            <a:headEnd len="sm" w="sm" type="none"/>
            <a:tailEnd len="sm" w="sm" type="none"/>
          </a:ln>
        </p:spPr>
      </p:cxnSp>
      <p:cxnSp>
        <p:nvCxnSpPr>
          <p:cNvPr id="437" name="Google Shape;437;p21"/>
          <p:cNvCxnSpPr/>
          <p:nvPr/>
        </p:nvCxnSpPr>
        <p:spPr>
          <a:xfrm flipH="1">
            <a:off x="6994010" y="1600597"/>
            <a:ext cx="1" cy="1914625"/>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438" name="Google Shape;438;p21"/>
          <p:cNvSpPr txBox="1"/>
          <p:nvPr/>
        </p:nvSpPr>
        <p:spPr>
          <a:xfrm>
            <a:off x="7621524" y="2087792"/>
            <a:ext cx="88197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User </a:t>
            </a:r>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Space</a:t>
            </a:r>
            <a:endParaRPr/>
          </a:p>
        </p:txBody>
      </p:sp>
      <p:sp>
        <p:nvSpPr>
          <p:cNvPr id="439" name="Google Shape;439;p21"/>
          <p:cNvSpPr txBox="1"/>
          <p:nvPr/>
        </p:nvSpPr>
        <p:spPr>
          <a:xfrm>
            <a:off x="7621524" y="2868891"/>
            <a:ext cx="10023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Kernel </a:t>
            </a:r>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Space</a:t>
            </a:r>
            <a:endParaRPr/>
          </a:p>
        </p:txBody>
      </p:sp>
      <p:sp>
        <p:nvSpPr>
          <p:cNvPr id="440" name="Google Shape;440;p21"/>
          <p:cNvSpPr/>
          <p:nvPr/>
        </p:nvSpPr>
        <p:spPr>
          <a:xfrm>
            <a:off x="6283059" y="5157162"/>
            <a:ext cx="421721" cy="427673"/>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Verdana"/>
              <a:buNone/>
            </a:pPr>
            <a:r>
              <a:rPr b="0" i="0" lang="en-US" sz="1800" u="none" cap="none" strike="noStrike">
                <a:solidFill>
                  <a:schemeClr val="dk1"/>
                </a:solidFill>
                <a:latin typeface="Verdana"/>
                <a:ea typeface="Verdana"/>
                <a:cs typeface="Verdana"/>
                <a:sym typeface="Verdana"/>
              </a:rPr>
              <a:t>P</a:t>
            </a:r>
            <a:endParaRPr/>
          </a:p>
        </p:txBody>
      </p:sp>
      <p:grpSp>
        <p:nvGrpSpPr>
          <p:cNvPr id="441" name="Google Shape;441;p21"/>
          <p:cNvGrpSpPr/>
          <p:nvPr/>
        </p:nvGrpSpPr>
        <p:grpSpPr>
          <a:xfrm>
            <a:off x="5923358" y="3734986"/>
            <a:ext cx="48260" cy="389890"/>
            <a:chOff x="1454474" y="1619459"/>
            <a:chExt cx="48260" cy="389890"/>
          </a:xfrm>
        </p:grpSpPr>
        <p:sp>
          <p:nvSpPr>
            <p:cNvPr id="442" name="Google Shape;442;p21"/>
            <p:cNvSpPr/>
            <p:nvPr/>
          </p:nvSpPr>
          <p:spPr>
            <a:xfrm>
              <a:off x="1454474" y="1619459"/>
              <a:ext cx="48260" cy="194945"/>
            </a:xfrm>
            <a:custGeom>
              <a:rect b="b" l="l" r="r" t="t"/>
              <a:pathLst>
                <a:path extrusionOk="0" h="194952" w="48735">
                  <a:moveTo>
                    <a:pt x="28942" y="194952"/>
                  </a:moveTo>
                  <a:lnTo>
                    <a:pt x="28942" y="194952"/>
                  </a:lnTo>
                  <a:cubicBezTo>
                    <a:pt x="28942" y="194952"/>
                    <a:pt x="0" y="178817"/>
                    <a:pt x="1164" y="143719"/>
                  </a:cubicBezTo>
                  <a:cubicBezTo>
                    <a:pt x="2495" y="107457"/>
                    <a:pt x="48735" y="88826"/>
                    <a:pt x="48735" y="51233"/>
                  </a:cubicBezTo>
                  <a:cubicBezTo>
                    <a:pt x="48735" y="12476"/>
                    <a:pt x="22621" y="0"/>
                    <a:pt x="22621" y="0"/>
                  </a:cubicBezTo>
                </a:path>
              </a:pathLst>
            </a:custGeom>
            <a:noFill/>
            <a:ln cap="flat" cmpd="sng" w="16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3" name="Google Shape;443;p21"/>
            <p:cNvSpPr/>
            <p:nvPr/>
          </p:nvSpPr>
          <p:spPr>
            <a:xfrm>
              <a:off x="1454474" y="1814404"/>
              <a:ext cx="48260" cy="194945"/>
            </a:xfrm>
            <a:custGeom>
              <a:rect b="b" l="l" r="r" t="t"/>
              <a:pathLst>
                <a:path extrusionOk="0" h="194952" w="48735">
                  <a:moveTo>
                    <a:pt x="28942" y="194952"/>
                  </a:moveTo>
                  <a:lnTo>
                    <a:pt x="28942" y="194952"/>
                  </a:lnTo>
                  <a:cubicBezTo>
                    <a:pt x="28942" y="194952"/>
                    <a:pt x="0" y="178484"/>
                    <a:pt x="1164" y="143719"/>
                  </a:cubicBezTo>
                  <a:cubicBezTo>
                    <a:pt x="2495" y="107457"/>
                    <a:pt x="48735" y="88826"/>
                    <a:pt x="48735" y="51233"/>
                  </a:cubicBezTo>
                  <a:cubicBezTo>
                    <a:pt x="48735" y="12476"/>
                    <a:pt x="22621" y="0"/>
                    <a:pt x="22621" y="0"/>
                  </a:cubicBezTo>
                </a:path>
              </a:pathLst>
            </a:custGeom>
            <a:noFill/>
            <a:ln cap="flat" cmpd="sng" w="16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444" name="Google Shape;444;p21"/>
          <p:cNvGrpSpPr/>
          <p:nvPr/>
        </p:nvGrpSpPr>
        <p:grpSpPr>
          <a:xfrm>
            <a:off x="6980357" y="3681093"/>
            <a:ext cx="48260" cy="389890"/>
            <a:chOff x="1454474" y="1619459"/>
            <a:chExt cx="48260" cy="389890"/>
          </a:xfrm>
        </p:grpSpPr>
        <p:sp>
          <p:nvSpPr>
            <p:cNvPr id="445" name="Google Shape;445;p21"/>
            <p:cNvSpPr/>
            <p:nvPr/>
          </p:nvSpPr>
          <p:spPr>
            <a:xfrm>
              <a:off x="1454474" y="1619459"/>
              <a:ext cx="48260" cy="194945"/>
            </a:xfrm>
            <a:custGeom>
              <a:rect b="b" l="l" r="r" t="t"/>
              <a:pathLst>
                <a:path extrusionOk="0" h="194952" w="48735">
                  <a:moveTo>
                    <a:pt x="28942" y="194952"/>
                  </a:moveTo>
                  <a:lnTo>
                    <a:pt x="28942" y="194952"/>
                  </a:lnTo>
                  <a:cubicBezTo>
                    <a:pt x="28942" y="194952"/>
                    <a:pt x="0" y="178817"/>
                    <a:pt x="1164" y="143719"/>
                  </a:cubicBezTo>
                  <a:cubicBezTo>
                    <a:pt x="2495" y="107457"/>
                    <a:pt x="48735" y="88826"/>
                    <a:pt x="48735" y="51233"/>
                  </a:cubicBezTo>
                  <a:cubicBezTo>
                    <a:pt x="48735" y="12476"/>
                    <a:pt x="22621" y="0"/>
                    <a:pt x="22621" y="0"/>
                  </a:cubicBezTo>
                </a:path>
              </a:pathLst>
            </a:custGeom>
            <a:noFill/>
            <a:ln cap="flat" cmpd="sng" w="16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6" name="Google Shape;446;p21"/>
            <p:cNvSpPr/>
            <p:nvPr/>
          </p:nvSpPr>
          <p:spPr>
            <a:xfrm>
              <a:off x="1454474" y="1814404"/>
              <a:ext cx="48260" cy="194945"/>
            </a:xfrm>
            <a:custGeom>
              <a:rect b="b" l="l" r="r" t="t"/>
              <a:pathLst>
                <a:path extrusionOk="0" h="194952" w="48735">
                  <a:moveTo>
                    <a:pt x="28942" y="194952"/>
                  </a:moveTo>
                  <a:lnTo>
                    <a:pt x="28942" y="194952"/>
                  </a:lnTo>
                  <a:cubicBezTo>
                    <a:pt x="28942" y="194952"/>
                    <a:pt x="0" y="178484"/>
                    <a:pt x="1164" y="143719"/>
                  </a:cubicBezTo>
                  <a:cubicBezTo>
                    <a:pt x="2495" y="107457"/>
                    <a:pt x="48735" y="88826"/>
                    <a:pt x="48735" y="51233"/>
                  </a:cubicBezTo>
                  <a:cubicBezTo>
                    <a:pt x="48735" y="12476"/>
                    <a:pt x="22621" y="0"/>
                    <a:pt x="22621" y="0"/>
                  </a:cubicBezTo>
                </a:path>
              </a:pathLst>
            </a:custGeom>
            <a:noFill/>
            <a:ln cap="flat" cmpd="sng" w="16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447" name="Google Shape;447;p21"/>
          <p:cNvGrpSpPr/>
          <p:nvPr/>
        </p:nvGrpSpPr>
        <p:grpSpPr>
          <a:xfrm>
            <a:off x="6435305" y="3734986"/>
            <a:ext cx="48260" cy="389890"/>
            <a:chOff x="1454474" y="1619459"/>
            <a:chExt cx="48260" cy="389890"/>
          </a:xfrm>
        </p:grpSpPr>
        <p:sp>
          <p:nvSpPr>
            <p:cNvPr id="448" name="Google Shape;448;p21"/>
            <p:cNvSpPr/>
            <p:nvPr/>
          </p:nvSpPr>
          <p:spPr>
            <a:xfrm>
              <a:off x="1454474" y="1619459"/>
              <a:ext cx="48260" cy="194945"/>
            </a:xfrm>
            <a:custGeom>
              <a:rect b="b" l="l" r="r" t="t"/>
              <a:pathLst>
                <a:path extrusionOk="0" h="194952" w="48735">
                  <a:moveTo>
                    <a:pt x="28942" y="194952"/>
                  </a:moveTo>
                  <a:lnTo>
                    <a:pt x="28942" y="194952"/>
                  </a:lnTo>
                  <a:cubicBezTo>
                    <a:pt x="28942" y="194952"/>
                    <a:pt x="0" y="178817"/>
                    <a:pt x="1164" y="143719"/>
                  </a:cubicBezTo>
                  <a:cubicBezTo>
                    <a:pt x="2495" y="107457"/>
                    <a:pt x="48735" y="88826"/>
                    <a:pt x="48735" y="51233"/>
                  </a:cubicBezTo>
                  <a:cubicBezTo>
                    <a:pt x="48735" y="12476"/>
                    <a:pt x="22621" y="0"/>
                    <a:pt x="22621" y="0"/>
                  </a:cubicBezTo>
                </a:path>
              </a:pathLst>
            </a:custGeom>
            <a:noFill/>
            <a:ln cap="flat" cmpd="sng" w="16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9" name="Google Shape;449;p21"/>
            <p:cNvSpPr/>
            <p:nvPr/>
          </p:nvSpPr>
          <p:spPr>
            <a:xfrm>
              <a:off x="1454474" y="1814404"/>
              <a:ext cx="48260" cy="194945"/>
            </a:xfrm>
            <a:custGeom>
              <a:rect b="b" l="l" r="r" t="t"/>
              <a:pathLst>
                <a:path extrusionOk="0" h="194952" w="48735">
                  <a:moveTo>
                    <a:pt x="28942" y="194952"/>
                  </a:moveTo>
                  <a:lnTo>
                    <a:pt x="28942" y="194952"/>
                  </a:lnTo>
                  <a:cubicBezTo>
                    <a:pt x="28942" y="194952"/>
                    <a:pt x="0" y="178484"/>
                    <a:pt x="1164" y="143719"/>
                  </a:cubicBezTo>
                  <a:cubicBezTo>
                    <a:pt x="2495" y="107457"/>
                    <a:pt x="48735" y="88826"/>
                    <a:pt x="48735" y="51233"/>
                  </a:cubicBezTo>
                  <a:cubicBezTo>
                    <a:pt x="48735" y="12476"/>
                    <a:pt x="22621" y="0"/>
                    <a:pt x="22621" y="0"/>
                  </a:cubicBezTo>
                </a:path>
              </a:pathLst>
            </a:custGeom>
            <a:noFill/>
            <a:ln cap="flat" cmpd="sng" w="16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cxnSp>
        <p:nvCxnSpPr>
          <p:cNvPr id="450" name="Google Shape;450;p21"/>
          <p:cNvCxnSpPr>
            <a:stCxn id="405" idx="4"/>
            <a:endCxn id="440" idx="1"/>
          </p:cNvCxnSpPr>
          <p:nvPr/>
        </p:nvCxnSpPr>
        <p:spPr>
          <a:xfrm>
            <a:off x="5955687" y="4248251"/>
            <a:ext cx="389100" cy="971400"/>
          </a:xfrm>
          <a:prstGeom prst="straightConnector1">
            <a:avLst/>
          </a:prstGeom>
          <a:solidFill>
            <a:schemeClr val="accent1"/>
          </a:solidFill>
          <a:ln cap="flat" cmpd="sng" w="9525">
            <a:solidFill>
              <a:schemeClr val="dk1"/>
            </a:solidFill>
            <a:prstDash val="solid"/>
            <a:round/>
            <a:headEnd len="sm" w="sm" type="none"/>
            <a:tailEnd len="sm" w="sm" type="none"/>
          </a:ln>
        </p:spPr>
      </p:cxnSp>
      <p:cxnSp>
        <p:nvCxnSpPr>
          <p:cNvPr id="451" name="Google Shape;451;p21"/>
          <p:cNvCxnSpPr>
            <a:stCxn id="403" idx="4"/>
            <a:endCxn id="440" idx="0"/>
          </p:cNvCxnSpPr>
          <p:nvPr/>
        </p:nvCxnSpPr>
        <p:spPr>
          <a:xfrm>
            <a:off x="6483565" y="4242553"/>
            <a:ext cx="10500" cy="914700"/>
          </a:xfrm>
          <a:prstGeom prst="straightConnector1">
            <a:avLst/>
          </a:prstGeom>
          <a:solidFill>
            <a:schemeClr val="accent1"/>
          </a:solidFill>
          <a:ln cap="flat" cmpd="sng" w="9525">
            <a:solidFill>
              <a:schemeClr val="dk1"/>
            </a:solidFill>
            <a:prstDash val="solid"/>
            <a:round/>
            <a:headEnd len="sm" w="sm" type="none"/>
            <a:tailEnd len="sm" w="sm" type="none"/>
          </a:ln>
        </p:spPr>
      </p:cxnSp>
      <p:cxnSp>
        <p:nvCxnSpPr>
          <p:cNvPr id="452" name="Google Shape;452;p21"/>
          <p:cNvCxnSpPr>
            <a:stCxn id="404" idx="4"/>
            <a:endCxn id="440" idx="7"/>
          </p:cNvCxnSpPr>
          <p:nvPr/>
        </p:nvCxnSpPr>
        <p:spPr>
          <a:xfrm flipH="1">
            <a:off x="6642987" y="4256952"/>
            <a:ext cx="361500" cy="962700"/>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453" name="Google Shape;453;p21"/>
          <p:cNvSpPr txBox="1"/>
          <p:nvPr/>
        </p:nvSpPr>
        <p:spPr>
          <a:xfrm>
            <a:off x="280390" y="5584835"/>
            <a:ext cx="35394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(a) Pure User Level Threads</a:t>
            </a:r>
            <a:endParaRPr/>
          </a:p>
        </p:txBody>
      </p:sp>
      <p:sp>
        <p:nvSpPr>
          <p:cNvPr id="454" name="Google Shape;454;p21"/>
          <p:cNvSpPr txBox="1"/>
          <p:nvPr/>
        </p:nvSpPr>
        <p:spPr>
          <a:xfrm>
            <a:off x="4942138" y="5697215"/>
            <a:ext cx="36817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(b) Pure Kernel Level Threads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22"/>
          <p:cNvSpPr txBox="1"/>
          <p:nvPr>
            <p:ph type="title"/>
          </p:nvPr>
        </p:nvSpPr>
        <p:spPr>
          <a:xfrm>
            <a:off x="936625" y="201613"/>
            <a:ext cx="7826375"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User Threads and Kernel Threads</a:t>
            </a:r>
            <a:endParaRPr/>
          </a:p>
        </p:txBody>
      </p:sp>
      <p:sp>
        <p:nvSpPr>
          <p:cNvPr id="461" name="Google Shape;461;p22"/>
          <p:cNvSpPr txBox="1"/>
          <p:nvPr>
            <p:ph idx="1" type="body"/>
          </p:nvPr>
        </p:nvSpPr>
        <p:spPr>
          <a:xfrm>
            <a:off x="636815" y="1322614"/>
            <a:ext cx="7897586" cy="4588608"/>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800"/>
              <a:buChar char="🠶"/>
            </a:pPr>
            <a:r>
              <a:rPr b="1" lang="en-US">
                <a:solidFill>
                  <a:srgbClr val="3366FF"/>
                </a:solidFill>
              </a:rPr>
              <a:t>User threads</a:t>
            </a:r>
            <a:r>
              <a:rPr lang="en-US"/>
              <a:t> - management done by user-level threads library</a:t>
            </a:r>
            <a:endParaRPr/>
          </a:p>
          <a:p>
            <a:pPr indent="-342900" lvl="0" marL="342900" rtl="0" algn="l">
              <a:spcBef>
                <a:spcPts val="1000"/>
              </a:spcBef>
              <a:spcAft>
                <a:spcPts val="0"/>
              </a:spcAft>
              <a:buSzPts val="1800"/>
              <a:buChar char="🠶"/>
            </a:pPr>
            <a:r>
              <a:rPr lang="en-US"/>
              <a:t>Three primary thread libraries:</a:t>
            </a:r>
            <a:endParaRPr/>
          </a:p>
          <a:p>
            <a:pPr indent="-285750" lvl="1" marL="742950" rtl="0" algn="l">
              <a:spcBef>
                <a:spcPts val="1000"/>
              </a:spcBef>
              <a:spcAft>
                <a:spcPts val="0"/>
              </a:spcAft>
              <a:buSzPts val="1600"/>
              <a:buChar char="🠶"/>
            </a:pPr>
            <a:r>
              <a:rPr lang="en-US"/>
              <a:t> POSIX </a:t>
            </a:r>
            <a:r>
              <a:rPr b="1" lang="en-US">
                <a:solidFill>
                  <a:srgbClr val="3366FF"/>
                </a:solidFill>
              </a:rPr>
              <a:t>Pthreads</a:t>
            </a:r>
            <a:endParaRPr b="1" i="1">
              <a:solidFill>
                <a:srgbClr val="3366FF"/>
              </a:solidFill>
            </a:endParaRPr>
          </a:p>
          <a:p>
            <a:pPr indent="-285750" lvl="1" marL="742950" rtl="0" algn="l">
              <a:spcBef>
                <a:spcPts val="1000"/>
              </a:spcBef>
              <a:spcAft>
                <a:spcPts val="0"/>
              </a:spcAft>
              <a:buSzPts val="1600"/>
              <a:buChar char="🠶"/>
            </a:pPr>
            <a:r>
              <a:rPr lang="en-US"/>
              <a:t> Windows threads</a:t>
            </a:r>
            <a:endParaRPr/>
          </a:p>
          <a:p>
            <a:pPr indent="-285750" lvl="1" marL="742950" rtl="0" algn="l">
              <a:spcBef>
                <a:spcPts val="1000"/>
              </a:spcBef>
              <a:spcAft>
                <a:spcPts val="0"/>
              </a:spcAft>
              <a:buSzPts val="1600"/>
              <a:buChar char="🠶"/>
            </a:pPr>
            <a:r>
              <a:rPr lang="en-US"/>
              <a:t> Java threads</a:t>
            </a:r>
            <a:endParaRPr/>
          </a:p>
          <a:p>
            <a:pPr indent="-342900" lvl="0" marL="342900" rtl="0" algn="l">
              <a:spcBef>
                <a:spcPts val="1000"/>
              </a:spcBef>
              <a:spcAft>
                <a:spcPts val="0"/>
              </a:spcAft>
              <a:buSzPts val="1800"/>
              <a:buChar char="🠶"/>
            </a:pPr>
            <a:r>
              <a:rPr b="1" lang="en-US">
                <a:solidFill>
                  <a:srgbClr val="3366FF"/>
                </a:solidFill>
              </a:rPr>
              <a:t>Kernel threads </a:t>
            </a:r>
            <a:r>
              <a:rPr lang="en-US"/>
              <a:t>- Supported by the Kernel</a:t>
            </a:r>
            <a:endParaRPr/>
          </a:p>
          <a:p>
            <a:pPr indent="-342900" lvl="0" marL="342900" rtl="0" algn="l">
              <a:spcBef>
                <a:spcPts val="1000"/>
              </a:spcBef>
              <a:spcAft>
                <a:spcPts val="0"/>
              </a:spcAft>
              <a:buSzPts val="1800"/>
              <a:buChar char="🠶"/>
            </a:pPr>
            <a:r>
              <a:rPr lang="en-US"/>
              <a:t>Examples – virtually all general purpose operating systems, including:</a:t>
            </a:r>
            <a:endParaRPr/>
          </a:p>
          <a:p>
            <a:pPr indent="-285750" lvl="1" marL="742950" rtl="0" algn="l">
              <a:spcBef>
                <a:spcPts val="1000"/>
              </a:spcBef>
              <a:spcAft>
                <a:spcPts val="0"/>
              </a:spcAft>
              <a:buSzPts val="1600"/>
              <a:buChar char="🠶"/>
            </a:pPr>
            <a:r>
              <a:rPr lang="en-US"/>
              <a:t>Windows </a:t>
            </a:r>
            <a:endParaRPr/>
          </a:p>
          <a:p>
            <a:pPr indent="-285750" lvl="1" marL="742950" rtl="0" algn="l">
              <a:spcBef>
                <a:spcPts val="1000"/>
              </a:spcBef>
              <a:spcAft>
                <a:spcPts val="0"/>
              </a:spcAft>
              <a:buSzPts val="1600"/>
              <a:buChar char="🠶"/>
            </a:pPr>
            <a:r>
              <a:rPr lang="en-US"/>
              <a:t>Solaris</a:t>
            </a:r>
            <a:endParaRPr/>
          </a:p>
          <a:p>
            <a:pPr indent="-285750" lvl="1" marL="742950" rtl="0" algn="l">
              <a:spcBef>
                <a:spcPts val="1000"/>
              </a:spcBef>
              <a:spcAft>
                <a:spcPts val="0"/>
              </a:spcAft>
              <a:buSzPts val="1600"/>
              <a:buChar char="🠶"/>
            </a:pPr>
            <a:r>
              <a:rPr lang="en-US"/>
              <a:t>Linux</a:t>
            </a:r>
            <a:endParaRPr/>
          </a:p>
          <a:p>
            <a:pPr indent="-285750" lvl="1" marL="742950" rtl="0" algn="l">
              <a:spcBef>
                <a:spcPts val="1000"/>
              </a:spcBef>
              <a:spcAft>
                <a:spcPts val="0"/>
              </a:spcAft>
              <a:buSzPts val="1600"/>
              <a:buChar char="🠶"/>
            </a:pPr>
            <a:r>
              <a:rPr lang="en-US"/>
              <a:t>Tru64 UNIX</a:t>
            </a:r>
            <a:endParaRPr/>
          </a:p>
          <a:p>
            <a:pPr indent="-285750" lvl="1" marL="742950" rtl="0" algn="l">
              <a:spcBef>
                <a:spcPts val="1000"/>
              </a:spcBef>
              <a:spcAft>
                <a:spcPts val="0"/>
              </a:spcAft>
              <a:buSzPts val="1600"/>
              <a:buChar char="🠶"/>
            </a:pPr>
            <a:r>
              <a:rPr lang="en-US"/>
              <a:t>Mac OS X</a:t>
            </a:r>
            <a:endParaRPr/>
          </a:p>
          <a:p>
            <a:pPr indent="-184150" lvl="1" marL="742950" rtl="0" algn="l">
              <a:spcBef>
                <a:spcPts val="1000"/>
              </a:spcBef>
              <a:spcAft>
                <a:spcPts val="0"/>
              </a:spcAft>
              <a:buSzPts val="16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23"/>
          <p:cNvSpPr txBox="1"/>
          <p:nvPr>
            <p:ph type="title"/>
          </p:nvPr>
        </p:nvSpPr>
        <p:spPr>
          <a:xfrm>
            <a:off x="914400" y="277814"/>
            <a:ext cx="82296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sz="2800"/>
              <a:t>Relationships Between User-Level Thread States and Process States </a:t>
            </a:r>
            <a:endParaRPr sz="2800"/>
          </a:p>
        </p:txBody>
      </p:sp>
      <p:pic>
        <p:nvPicPr>
          <p:cNvPr id="467" name="Google Shape;467;p23"/>
          <p:cNvPicPr preferRelativeResize="0"/>
          <p:nvPr/>
        </p:nvPicPr>
        <p:blipFill rotWithShape="1">
          <a:blip r:embed="rId3">
            <a:alphaModFix/>
          </a:blip>
          <a:srcRect b="0" l="0" r="0" t="0"/>
          <a:stretch/>
        </p:blipFill>
        <p:spPr>
          <a:xfrm>
            <a:off x="502504" y="1318137"/>
            <a:ext cx="3916127" cy="1625713"/>
          </a:xfrm>
          <a:prstGeom prst="rect">
            <a:avLst/>
          </a:prstGeom>
          <a:noFill/>
          <a:ln>
            <a:noFill/>
          </a:ln>
        </p:spPr>
      </p:pic>
      <p:pic>
        <p:nvPicPr>
          <p:cNvPr id="468" name="Google Shape;468;p23"/>
          <p:cNvPicPr preferRelativeResize="0"/>
          <p:nvPr/>
        </p:nvPicPr>
        <p:blipFill rotWithShape="1">
          <a:blip r:embed="rId4">
            <a:alphaModFix/>
          </a:blip>
          <a:srcRect b="0" l="0" r="0" t="0"/>
          <a:stretch/>
        </p:blipFill>
        <p:spPr>
          <a:xfrm>
            <a:off x="4782514" y="1318137"/>
            <a:ext cx="4062128" cy="1686323"/>
          </a:xfrm>
          <a:prstGeom prst="rect">
            <a:avLst/>
          </a:prstGeom>
          <a:noFill/>
          <a:ln>
            <a:noFill/>
          </a:ln>
        </p:spPr>
      </p:pic>
      <p:pic>
        <p:nvPicPr>
          <p:cNvPr id="469" name="Google Shape;469;p23"/>
          <p:cNvPicPr preferRelativeResize="0"/>
          <p:nvPr/>
        </p:nvPicPr>
        <p:blipFill rotWithShape="1">
          <a:blip r:embed="rId5">
            <a:alphaModFix/>
          </a:blip>
          <a:srcRect b="0" l="0" r="0" t="0"/>
          <a:stretch/>
        </p:blipFill>
        <p:spPr>
          <a:xfrm>
            <a:off x="356506" y="3918858"/>
            <a:ext cx="4062129" cy="1686323"/>
          </a:xfrm>
          <a:prstGeom prst="rect">
            <a:avLst/>
          </a:prstGeom>
          <a:noFill/>
          <a:ln>
            <a:noFill/>
          </a:ln>
        </p:spPr>
      </p:pic>
      <p:pic>
        <p:nvPicPr>
          <p:cNvPr id="470" name="Google Shape;470;p23"/>
          <p:cNvPicPr preferRelativeResize="0"/>
          <p:nvPr/>
        </p:nvPicPr>
        <p:blipFill rotWithShape="1">
          <a:blip r:embed="rId6">
            <a:alphaModFix/>
          </a:blip>
          <a:srcRect b="0" l="0" r="0" t="0"/>
          <a:stretch/>
        </p:blipFill>
        <p:spPr>
          <a:xfrm>
            <a:off x="4782514" y="3918857"/>
            <a:ext cx="4062128" cy="1686323"/>
          </a:xfrm>
          <a:prstGeom prst="rect">
            <a:avLst/>
          </a:prstGeom>
          <a:noFill/>
          <a:ln>
            <a:noFill/>
          </a:ln>
        </p:spPr>
      </p:pic>
      <p:cxnSp>
        <p:nvCxnSpPr>
          <p:cNvPr id="471" name="Google Shape;471;p23"/>
          <p:cNvCxnSpPr/>
          <p:nvPr/>
        </p:nvCxnSpPr>
        <p:spPr>
          <a:xfrm>
            <a:off x="4572000" y="886733"/>
            <a:ext cx="0" cy="5666468"/>
          </a:xfrm>
          <a:prstGeom prst="straightConnector1">
            <a:avLst/>
          </a:prstGeom>
          <a:solidFill>
            <a:schemeClr val="accent1"/>
          </a:solidFill>
          <a:ln cap="flat" cmpd="sng" w="9525">
            <a:solidFill>
              <a:schemeClr val="dk1"/>
            </a:solidFill>
            <a:prstDash val="solid"/>
            <a:round/>
            <a:headEnd len="sm" w="sm" type="none"/>
            <a:tailEnd len="sm" w="sm" type="none"/>
          </a:ln>
        </p:spPr>
      </p:cxnSp>
      <p:cxnSp>
        <p:nvCxnSpPr>
          <p:cNvPr id="472" name="Google Shape;472;p23"/>
          <p:cNvCxnSpPr/>
          <p:nvPr/>
        </p:nvCxnSpPr>
        <p:spPr>
          <a:xfrm>
            <a:off x="21772" y="3363684"/>
            <a:ext cx="9035143" cy="0"/>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473" name="Google Shape;473;p23"/>
          <p:cNvSpPr txBox="1"/>
          <p:nvPr/>
        </p:nvSpPr>
        <p:spPr>
          <a:xfrm>
            <a:off x="255815" y="974599"/>
            <a:ext cx="5309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(a)</a:t>
            </a:r>
            <a:endParaRPr/>
          </a:p>
        </p:txBody>
      </p:sp>
      <p:sp>
        <p:nvSpPr>
          <p:cNvPr id="474" name="Google Shape;474;p23"/>
          <p:cNvSpPr txBox="1"/>
          <p:nvPr/>
        </p:nvSpPr>
        <p:spPr>
          <a:xfrm>
            <a:off x="4636072" y="974599"/>
            <a:ext cx="5373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(b)</a:t>
            </a:r>
            <a:endParaRPr/>
          </a:p>
        </p:txBody>
      </p:sp>
      <p:sp>
        <p:nvSpPr>
          <p:cNvPr id="475" name="Google Shape;475;p23"/>
          <p:cNvSpPr txBox="1"/>
          <p:nvPr/>
        </p:nvSpPr>
        <p:spPr>
          <a:xfrm>
            <a:off x="191013" y="3549524"/>
            <a:ext cx="5309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(c)</a:t>
            </a:r>
            <a:endParaRPr/>
          </a:p>
        </p:txBody>
      </p:sp>
      <p:sp>
        <p:nvSpPr>
          <p:cNvPr id="476" name="Google Shape;476;p23"/>
          <p:cNvSpPr txBox="1"/>
          <p:nvPr/>
        </p:nvSpPr>
        <p:spPr>
          <a:xfrm>
            <a:off x="4629148" y="3549524"/>
            <a:ext cx="5373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(d)</a:t>
            </a:r>
            <a:endParaRPr/>
          </a:p>
        </p:txBody>
      </p:sp>
      <p:sp>
        <p:nvSpPr>
          <p:cNvPr id="477" name="Google Shape;477;p23"/>
          <p:cNvSpPr txBox="1"/>
          <p:nvPr/>
        </p:nvSpPr>
        <p:spPr>
          <a:xfrm>
            <a:off x="108858" y="6210855"/>
            <a:ext cx="274947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entury Gothic"/>
                <a:ea typeface="Century Gothic"/>
                <a:cs typeface="Century Gothic"/>
                <a:sym typeface="Century Gothic"/>
              </a:rPr>
              <a:t>Colored state is the current state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24"/>
          <p:cNvSpPr txBox="1"/>
          <p:nvPr>
            <p:ph type="title"/>
          </p:nvPr>
        </p:nvSpPr>
        <p:spPr>
          <a:xfrm>
            <a:off x="1945201" y="624110"/>
            <a:ext cx="6589199"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Advantages of ULTs</a:t>
            </a:r>
            <a:endParaRPr/>
          </a:p>
        </p:txBody>
      </p:sp>
      <p:sp>
        <p:nvSpPr>
          <p:cNvPr id="483" name="Google Shape;483;p24"/>
          <p:cNvSpPr txBox="1"/>
          <p:nvPr>
            <p:ph idx="1" type="body"/>
          </p:nvPr>
        </p:nvSpPr>
        <p:spPr>
          <a:xfrm>
            <a:off x="717772" y="1562099"/>
            <a:ext cx="8083328" cy="4642757"/>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2000"/>
              <a:buChar char="🠶"/>
            </a:pPr>
            <a:r>
              <a:rPr lang="en-US" sz="2000">
                <a:latin typeface="Times New Roman"/>
                <a:ea typeface="Times New Roman"/>
                <a:cs typeface="Times New Roman"/>
                <a:sym typeface="Times New Roman"/>
              </a:rPr>
              <a:t>ULTs can run on any OS</a:t>
            </a:r>
            <a:endParaRPr/>
          </a:p>
          <a:p>
            <a:pPr indent="-342900" lvl="0" marL="342900" rtl="0" algn="l">
              <a:spcBef>
                <a:spcPts val="1000"/>
              </a:spcBef>
              <a:spcAft>
                <a:spcPts val="0"/>
              </a:spcAft>
              <a:buSzPts val="2000"/>
              <a:buChar char="🠶"/>
            </a:pPr>
            <a:r>
              <a:rPr lang="en-US" sz="2000">
                <a:latin typeface="Times New Roman"/>
                <a:ea typeface="Times New Roman"/>
                <a:cs typeface="Times New Roman"/>
                <a:sym typeface="Times New Roman"/>
              </a:rPr>
              <a:t>Scheduling can be application specific</a:t>
            </a:r>
            <a:endParaRPr/>
          </a:p>
          <a:p>
            <a:pPr indent="-342900" lvl="0" marL="342900" rtl="0" algn="l">
              <a:spcBef>
                <a:spcPts val="1000"/>
              </a:spcBef>
              <a:spcAft>
                <a:spcPts val="0"/>
              </a:spcAft>
              <a:buSzPts val="2000"/>
              <a:buChar char="🠶"/>
            </a:pPr>
            <a:r>
              <a:rPr lang="en-US" sz="2000">
                <a:latin typeface="Times New Roman"/>
                <a:ea typeface="Times New Roman"/>
                <a:cs typeface="Times New Roman"/>
                <a:sym typeface="Times New Roman"/>
              </a:rPr>
              <a:t>Thread switching doesnot require kernel mode privileges.</a:t>
            </a:r>
            <a:endParaRPr sz="2000">
              <a:latin typeface="Times New Roman"/>
              <a:ea typeface="Times New Roman"/>
              <a:cs typeface="Times New Roman"/>
              <a:sym typeface="Times New Roman"/>
            </a:endParaRPr>
          </a:p>
          <a:p>
            <a:pPr indent="-215900" lvl="0" marL="342900" rtl="0" algn="l">
              <a:spcBef>
                <a:spcPts val="1000"/>
              </a:spcBef>
              <a:spcAft>
                <a:spcPts val="0"/>
              </a:spcAft>
              <a:buSzPts val="2000"/>
              <a:buNone/>
            </a:pPr>
            <a:r>
              <a:t/>
            </a:r>
            <a:endParaRPr sz="2000">
              <a:latin typeface="Times New Roman"/>
              <a:ea typeface="Times New Roman"/>
              <a:cs typeface="Times New Roman"/>
              <a:sym typeface="Times New Roman"/>
            </a:endParaRPr>
          </a:p>
          <a:p>
            <a:pPr indent="0" lvl="0" marL="0" rtl="0" algn="l">
              <a:spcBef>
                <a:spcPts val="0"/>
              </a:spcBef>
              <a:spcAft>
                <a:spcPts val="0"/>
              </a:spcAft>
              <a:buSzPts val="3600"/>
              <a:buNone/>
            </a:pPr>
            <a:r>
              <a:t/>
            </a:r>
            <a:endParaRPr sz="3600">
              <a:solidFill>
                <a:srgbClr val="262626"/>
              </a:solidFill>
              <a:latin typeface="Century Gothic"/>
              <a:ea typeface="Century Gothic"/>
              <a:cs typeface="Century Gothic"/>
              <a:sym typeface="Century Gothic"/>
            </a:endParaRPr>
          </a:p>
          <a:p>
            <a:pPr indent="0" lvl="0" marL="0" rtl="0" algn="l">
              <a:spcBef>
                <a:spcPts val="0"/>
              </a:spcBef>
              <a:spcAft>
                <a:spcPts val="0"/>
              </a:spcAft>
              <a:buSzPts val="3600"/>
              <a:buNone/>
            </a:pPr>
            <a:r>
              <a:rPr lang="en-US" sz="3600">
                <a:solidFill>
                  <a:srgbClr val="262626"/>
                </a:solidFill>
                <a:latin typeface="Century Gothic"/>
                <a:ea typeface="Century Gothic"/>
                <a:cs typeface="Century Gothic"/>
                <a:sym typeface="Century Gothic"/>
              </a:rPr>
              <a:t>		Disadvantages of ULTs</a:t>
            </a:r>
            <a:endParaRPr sz="3600">
              <a:solidFill>
                <a:srgbClr val="262626"/>
              </a:solidFill>
              <a:latin typeface="Century Gothic"/>
              <a:ea typeface="Century Gothic"/>
              <a:cs typeface="Century Gothic"/>
              <a:sym typeface="Century Gothic"/>
            </a:endParaRPr>
          </a:p>
          <a:p>
            <a:pPr indent="-342900" lvl="0" marL="342900" rtl="0" algn="l">
              <a:spcBef>
                <a:spcPts val="1000"/>
              </a:spcBef>
              <a:spcAft>
                <a:spcPts val="0"/>
              </a:spcAft>
              <a:buClr>
                <a:srgbClr val="A53010"/>
              </a:buClr>
              <a:buSzPts val="2000"/>
              <a:buChar char="🠶"/>
            </a:pPr>
            <a:r>
              <a:rPr lang="en-US" sz="2000">
                <a:solidFill>
                  <a:srgbClr val="3F3F3F"/>
                </a:solidFill>
                <a:latin typeface="Times New Roman"/>
                <a:ea typeface="Times New Roman"/>
                <a:cs typeface="Times New Roman"/>
                <a:sym typeface="Times New Roman"/>
              </a:rPr>
              <a:t>In a typical OS many system calls are blocking  </a:t>
            </a:r>
            <a:endParaRPr sz="2000">
              <a:solidFill>
                <a:srgbClr val="3F3F3F"/>
              </a:solidFill>
              <a:latin typeface="Times New Roman"/>
              <a:ea typeface="Times New Roman"/>
              <a:cs typeface="Times New Roman"/>
              <a:sym typeface="Times New Roman"/>
            </a:endParaRPr>
          </a:p>
          <a:p>
            <a:pPr indent="-285750" lvl="1" marL="742950" rtl="0" algn="l">
              <a:spcBef>
                <a:spcPts val="1000"/>
              </a:spcBef>
              <a:spcAft>
                <a:spcPts val="0"/>
              </a:spcAft>
              <a:buClr>
                <a:srgbClr val="A53010"/>
              </a:buClr>
              <a:buSzPts val="2000"/>
              <a:buChar char="🠶"/>
            </a:pPr>
            <a:r>
              <a:rPr lang="en-US" sz="2000">
                <a:solidFill>
                  <a:srgbClr val="3F3F3F"/>
                </a:solidFill>
                <a:latin typeface="Times New Roman"/>
                <a:ea typeface="Times New Roman"/>
                <a:cs typeface="Times New Roman"/>
                <a:sym typeface="Times New Roman"/>
              </a:rPr>
              <a:t>As a result, when a ULT executes a system call, not only is that thread blocked, but all of the threads within the process are blocked </a:t>
            </a:r>
            <a:endParaRPr sz="2000">
              <a:solidFill>
                <a:srgbClr val="3F3F3F"/>
              </a:solidFill>
              <a:latin typeface="Times New Roman"/>
              <a:ea typeface="Times New Roman"/>
              <a:cs typeface="Times New Roman"/>
              <a:sym typeface="Times New Roman"/>
            </a:endParaRPr>
          </a:p>
          <a:p>
            <a:pPr indent="-342900" lvl="0" marL="342900" rtl="0" algn="l">
              <a:spcBef>
                <a:spcPts val="1000"/>
              </a:spcBef>
              <a:spcAft>
                <a:spcPts val="0"/>
              </a:spcAft>
              <a:buClr>
                <a:srgbClr val="A53010"/>
              </a:buClr>
              <a:buSzPts val="2000"/>
              <a:buChar char="🠶"/>
            </a:pPr>
            <a:r>
              <a:rPr lang="en-US" sz="2000">
                <a:solidFill>
                  <a:srgbClr val="3F3F3F"/>
                </a:solidFill>
                <a:latin typeface="Times New Roman"/>
                <a:ea typeface="Times New Roman"/>
                <a:cs typeface="Times New Roman"/>
                <a:sym typeface="Times New Roman"/>
              </a:rPr>
              <a:t>In a pure ULT strategy, a multithreaded application cannot take advantage of multiprocessing </a:t>
            </a:r>
            <a:endParaRPr sz="2000">
              <a:solidFill>
                <a:srgbClr val="3F3F3F"/>
              </a:solidFill>
              <a:latin typeface="Times New Roman"/>
              <a:ea typeface="Times New Roman"/>
              <a:cs typeface="Times New Roman"/>
              <a:sym typeface="Times New Roman"/>
            </a:endParaRPr>
          </a:p>
          <a:p>
            <a:pPr indent="0" lvl="0" marL="0" rtl="0" algn="l">
              <a:spcBef>
                <a:spcPts val="1000"/>
              </a:spcBef>
              <a:spcAft>
                <a:spcPts val="0"/>
              </a:spcAft>
              <a:buSzPts val="18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25"/>
          <p:cNvSpPr txBox="1"/>
          <p:nvPr>
            <p:ph type="title"/>
          </p:nvPr>
        </p:nvSpPr>
        <p:spPr>
          <a:xfrm>
            <a:off x="914400" y="277813"/>
            <a:ext cx="82296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Overcoming the disadvantages of ULT </a:t>
            </a:r>
            <a:endParaRPr/>
          </a:p>
        </p:txBody>
      </p:sp>
      <p:sp>
        <p:nvSpPr>
          <p:cNvPr id="489" name="Google Shape;489;p25"/>
          <p:cNvSpPr/>
          <p:nvPr/>
        </p:nvSpPr>
        <p:spPr>
          <a:xfrm>
            <a:off x="389106" y="1531248"/>
            <a:ext cx="8346332" cy="894945"/>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Verdana"/>
              <a:buNone/>
            </a:pPr>
            <a:r>
              <a:rPr b="0" i="0" lang="en-US" sz="1800" u="none" cap="none" strike="noStrike">
                <a:solidFill>
                  <a:schemeClr val="dk1"/>
                </a:solidFill>
                <a:latin typeface="Verdana"/>
                <a:ea typeface="Verdana"/>
                <a:cs typeface="Verdana"/>
                <a:sym typeface="Verdana"/>
              </a:rPr>
              <a:t>Jacketing:</a:t>
            </a:r>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Verdana"/>
                <a:ea typeface="Verdana"/>
                <a:cs typeface="Verdana"/>
                <a:sym typeface="Verdana"/>
              </a:rPr>
              <a:t>Converts a blocking system call into a non-blocking system call</a:t>
            </a:r>
            <a:endParaRPr/>
          </a:p>
        </p:txBody>
      </p:sp>
      <p:sp>
        <p:nvSpPr>
          <p:cNvPr id="490" name="Google Shape;490;p25"/>
          <p:cNvSpPr/>
          <p:nvPr/>
        </p:nvSpPr>
        <p:spPr>
          <a:xfrm>
            <a:off x="8015591" y="2836540"/>
            <a:ext cx="428017" cy="1031132"/>
          </a:xfrm>
          <a:prstGeom prst="down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491" name="Google Shape;491;p25"/>
          <p:cNvSpPr/>
          <p:nvPr/>
        </p:nvSpPr>
        <p:spPr>
          <a:xfrm>
            <a:off x="914400" y="4179938"/>
            <a:ext cx="7821038" cy="894945"/>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Verdana"/>
              <a:buNone/>
            </a:pPr>
            <a:r>
              <a:rPr lang="en-US" sz="1800">
                <a:solidFill>
                  <a:schemeClr val="dk1"/>
                </a:solidFill>
                <a:latin typeface="Verdana"/>
                <a:ea typeface="Verdana"/>
                <a:cs typeface="Verdana"/>
                <a:sym typeface="Verdana"/>
              </a:rPr>
              <a:t>Writing an application as multiple processes rather than multiple </a:t>
            </a:r>
            <a:endParaRPr/>
          </a:p>
          <a:p>
            <a:pPr indent="0" lvl="0" marL="0" marR="0" rtl="0" algn="l">
              <a:lnSpc>
                <a:spcPct val="100000"/>
              </a:lnSpc>
              <a:spcBef>
                <a:spcPts val="0"/>
              </a:spcBef>
              <a:spcAft>
                <a:spcPts val="0"/>
              </a:spcAft>
              <a:buClr>
                <a:schemeClr val="dk1"/>
              </a:buClr>
              <a:buSzPts val="1800"/>
              <a:buFont typeface="Verdana"/>
              <a:buNone/>
            </a:pPr>
            <a:r>
              <a:rPr b="0" i="0" lang="en-US" sz="1800" u="none" cap="none" strike="noStrike">
                <a:solidFill>
                  <a:schemeClr val="dk1"/>
                </a:solidFill>
                <a:latin typeface="Verdana"/>
                <a:ea typeface="Verdana"/>
                <a:cs typeface="Verdana"/>
                <a:sym typeface="Verdana"/>
              </a:rPr>
              <a:t>threads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26"/>
          <p:cNvSpPr txBox="1"/>
          <p:nvPr>
            <p:ph type="title"/>
          </p:nvPr>
        </p:nvSpPr>
        <p:spPr>
          <a:xfrm>
            <a:off x="1945201" y="624110"/>
            <a:ext cx="6589199"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Advantages of KLTs</a:t>
            </a:r>
            <a:endParaRPr/>
          </a:p>
        </p:txBody>
      </p:sp>
      <p:sp>
        <p:nvSpPr>
          <p:cNvPr id="497" name="Google Shape;497;p26"/>
          <p:cNvSpPr txBox="1"/>
          <p:nvPr>
            <p:ph idx="1" type="body"/>
          </p:nvPr>
        </p:nvSpPr>
        <p:spPr>
          <a:xfrm>
            <a:off x="107950" y="1163637"/>
            <a:ext cx="8578850" cy="4530725"/>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1800"/>
              <a:buChar char="🠶"/>
            </a:pPr>
            <a:r>
              <a:rPr lang="en-US"/>
              <a:t>The kernel can simultaneously schedule multiple threads from the same process on multiple processors  </a:t>
            </a:r>
            <a:endParaRPr/>
          </a:p>
          <a:p>
            <a:pPr indent="-342900" lvl="0" marL="342900" rtl="0" algn="just">
              <a:spcBef>
                <a:spcPts val="1000"/>
              </a:spcBef>
              <a:spcAft>
                <a:spcPts val="0"/>
              </a:spcAft>
              <a:buSzPts val="1800"/>
              <a:buChar char="🠶"/>
            </a:pPr>
            <a:r>
              <a:rPr lang="en-US"/>
              <a:t>If one thread in a process is blocked, the kernel can schedule another thread of the same process </a:t>
            </a:r>
            <a:endParaRPr/>
          </a:p>
          <a:p>
            <a:pPr indent="-342900" lvl="0" marL="342900" rtl="0" algn="just">
              <a:spcBef>
                <a:spcPts val="1000"/>
              </a:spcBef>
              <a:spcAft>
                <a:spcPts val="0"/>
              </a:spcAft>
              <a:buSzPts val="1800"/>
              <a:buChar char="🠶"/>
            </a:pPr>
            <a:r>
              <a:rPr lang="en-US"/>
              <a:t>Kernel routines can be multithreaded </a:t>
            </a:r>
            <a:endParaRPr/>
          </a:p>
          <a:p>
            <a:pPr indent="0" lvl="0" marL="0" rtl="0" algn="just">
              <a:spcBef>
                <a:spcPts val="1000"/>
              </a:spcBef>
              <a:spcAft>
                <a:spcPts val="0"/>
              </a:spcAft>
              <a:buSzPts val="1800"/>
              <a:buNone/>
            </a:pPr>
            <a:r>
              <a:t/>
            </a:r>
            <a:endParaRPr/>
          </a:p>
          <a:p>
            <a:pPr indent="0" lvl="0" marL="0" rtl="0" algn="just">
              <a:spcBef>
                <a:spcPts val="1000"/>
              </a:spcBef>
              <a:spcAft>
                <a:spcPts val="0"/>
              </a:spcAft>
              <a:buSzPts val="1800"/>
              <a:buNone/>
            </a:pPr>
            <a:r>
              <a:t/>
            </a:r>
            <a:endParaRPr/>
          </a:p>
          <a:p>
            <a:pPr indent="0" lvl="0" marL="0" rtl="0" algn="just">
              <a:spcBef>
                <a:spcPts val="1000"/>
              </a:spcBef>
              <a:spcAft>
                <a:spcPts val="0"/>
              </a:spcAft>
              <a:buSzPts val="1800"/>
              <a:buNone/>
            </a:pPr>
            <a:r>
              <a:rPr lang="en-US"/>
              <a:t>Disadvantages of KLTs:</a:t>
            </a:r>
            <a:endParaRPr/>
          </a:p>
          <a:p>
            <a:pPr indent="-342900" lvl="0" marL="342900" rtl="0" algn="just">
              <a:spcBef>
                <a:spcPts val="1000"/>
              </a:spcBef>
              <a:spcAft>
                <a:spcPts val="0"/>
              </a:spcAft>
              <a:buSzPts val="1800"/>
              <a:buChar char="🠶"/>
            </a:pPr>
            <a:r>
              <a:rPr lang="en-US"/>
              <a:t>The transfer of control from one thread to another within the same process requires a mode switch to the kernel.</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27"/>
          <p:cNvSpPr txBox="1"/>
          <p:nvPr>
            <p:ph type="title"/>
          </p:nvPr>
        </p:nvSpPr>
        <p:spPr>
          <a:xfrm>
            <a:off x="1420586" y="548142"/>
            <a:ext cx="82296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Multithreading Models</a:t>
            </a:r>
            <a:endParaRPr/>
          </a:p>
        </p:txBody>
      </p:sp>
      <p:sp>
        <p:nvSpPr>
          <p:cNvPr id="504" name="Google Shape;504;p27"/>
          <p:cNvSpPr txBox="1"/>
          <p:nvPr>
            <p:ph idx="1" type="body"/>
          </p:nvPr>
        </p:nvSpPr>
        <p:spPr>
          <a:xfrm>
            <a:off x="1942415" y="2133600"/>
            <a:ext cx="6591985"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Many-to-One</a:t>
            </a:r>
            <a:br>
              <a:rPr lang="en-US"/>
            </a:br>
            <a:endParaRPr/>
          </a:p>
          <a:p>
            <a:pPr indent="-342900" lvl="0" marL="342900" rtl="0" algn="l">
              <a:spcBef>
                <a:spcPts val="1000"/>
              </a:spcBef>
              <a:spcAft>
                <a:spcPts val="0"/>
              </a:spcAft>
              <a:buSzPts val="1800"/>
              <a:buChar char="🠶"/>
            </a:pPr>
            <a:r>
              <a:rPr lang="en-US"/>
              <a:t>One-to-One</a:t>
            </a:r>
            <a:br>
              <a:rPr lang="en-US"/>
            </a:br>
            <a:endParaRPr/>
          </a:p>
          <a:p>
            <a:pPr indent="-342900" lvl="0" marL="342900" rtl="0" algn="l">
              <a:spcBef>
                <a:spcPts val="1000"/>
              </a:spcBef>
              <a:spcAft>
                <a:spcPts val="0"/>
              </a:spcAft>
              <a:buSzPts val="1800"/>
              <a:buChar char="🠶"/>
            </a:pPr>
            <a:r>
              <a:rPr lang="en-US"/>
              <a:t>Many-to-Many</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28"/>
          <p:cNvSpPr txBox="1"/>
          <p:nvPr>
            <p:ph type="title"/>
          </p:nvPr>
        </p:nvSpPr>
        <p:spPr>
          <a:xfrm>
            <a:off x="457200" y="176213"/>
            <a:ext cx="82296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Many-to-One</a:t>
            </a:r>
            <a:endParaRPr/>
          </a:p>
        </p:txBody>
      </p:sp>
      <p:sp>
        <p:nvSpPr>
          <p:cNvPr id="511" name="Google Shape;511;p28"/>
          <p:cNvSpPr txBox="1"/>
          <p:nvPr>
            <p:ph idx="1" type="body"/>
          </p:nvPr>
        </p:nvSpPr>
        <p:spPr>
          <a:xfrm>
            <a:off x="806450" y="1233488"/>
            <a:ext cx="4654550"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Many user-level threads mapped to single kernel thread</a:t>
            </a:r>
            <a:endParaRPr/>
          </a:p>
          <a:p>
            <a:pPr indent="-342900" lvl="0" marL="342900" rtl="0" algn="l">
              <a:spcBef>
                <a:spcPts val="1000"/>
              </a:spcBef>
              <a:spcAft>
                <a:spcPts val="0"/>
              </a:spcAft>
              <a:buSzPts val="1800"/>
              <a:buChar char="🠶"/>
            </a:pPr>
            <a:r>
              <a:rPr lang="en-US"/>
              <a:t>One thread blocking causes all to block</a:t>
            </a:r>
            <a:endParaRPr/>
          </a:p>
          <a:p>
            <a:pPr indent="-342900" lvl="0" marL="342900" rtl="0" algn="l">
              <a:spcBef>
                <a:spcPts val="1000"/>
              </a:spcBef>
              <a:spcAft>
                <a:spcPts val="0"/>
              </a:spcAft>
              <a:buSzPts val="1800"/>
              <a:buChar char="🠶"/>
            </a:pPr>
            <a:r>
              <a:rPr lang="en-US"/>
              <a:t>Multiple threads may not run in parallel on muticore system because only one may be in kernel at a time</a:t>
            </a:r>
            <a:endParaRPr/>
          </a:p>
          <a:p>
            <a:pPr indent="-342900" lvl="0" marL="342900" rtl="0" algn="l">
              <a:spcBef>
                <a:spcPts val="1000"/>
              </a:spcBef>
              <a:spcAft>
                <a:spcPts val="0"/>
              </a:spcAft>
              <a:buSzPts val="1800"/>
              <a:buChar char="🠶"/>
            </a:pPr>
            <a:r>
              <a:rPr lang="en-US"/>
              <a:t>Few systems currently use this model</a:t>
            </a:r>
            <a:endParaRPr/>
          </a:p>
          <a:p>
            <a:pPr indent="-342900" lvl="0" marL="342900" rtl="0" algn="l">
              <a:spcBef>
                <a:spcPts val="1000"/>
              </a:spcBef>
              <a:spcAft>
                <a:spcPts val="0"/>
              </a:spcAft>
              <a:buSzPts val="1800"/>
              <a:buChar char="🠶"/>
            </a:pPr>
            <a:r>
              <a:rPr lang="en-US"/>
              <a:t>Examples:</a:t>
            </a:r>
            <a:endParaRPr/>
          </a:p>
          <a:p>
            <a:pPr indent="-285750" lvl="1" marL="742950" rtl="0" algn="l">
              <a:spcBef>
                <a:spcPts val="1000"/>
              </a:spcBef>
              <a:spcAft>
                <a:spcPts val="0"/>
              </a:spcAft>
              <a:buSzPts val="1600"/>
              <a:buChar char="🠶"/>
            </a:pPr>
            <a:r>
              <a:rPr b="1" lang="en-US">
                <a:solidFill>
                  <a:srgbClr val="3366FF"/>
                </a:solidFill>
              </a:rPr>
              <a:t>Solaris Green Threads</a:t>
            </a:r>
            <a:endParaRPr/>
          </a:p>
          <a:p>
            <a:pPr indent="-285750" lvl="1" marL="742950" rtl="0" algn="l">
              <a:spcBef>
                <a:spcPts val="1000"/>
              </a:spcBef>
              <a:spcAft>
                <a:spcPts val="0"/>
              </a:spcAft>
              <a:buSzPts val="1600"/>
              <a:buChar char="🠶"/>
            </a:pPr>
            <a:r>
              <a:rPr b="1" lang="en-US">
                <a:solidFill>
                  <a:srgbClr val="3366FF"/>
                </a:solidFill>
              </a:rPr>
              <a:t>GNU Portable Threads</a:t>
            </a:r>
            <a:endParaRPr/>
          </a:p>
        </p:txBody>
      </p:sp>
      <p:pic>
        <p:nvPicPr>
          <p:cNvPr descr="4_05.pdf" id="512" name="Google Shape;512;p28"/>
          <p:cNvPicPr preferRelativeResize="0"/>
          <p:nvPr/>
        </p:nvPicPr>
        <p:blipFill rotWithShape="1">
          <a:blip r:embed="rId3">
            <a:alphaModFix/>
          </a:blip>
          <a:srcRect b="0" l="0" r="0" t="0"/>
          <a:stretch/>
        </p:blipFill>
        <p:spPr>
          <a:xfrm>
            <a:off x="5778500" y="2339975"/>
            <a:ext cx="2743200" cy="305593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29"/>
          <p:cNvSpPr txBox="1"/>
          <p:nvPr>
            <p:ph type="title"/>
          </p:nvPr>
        </p:nvSpPr>
        <p:spPr>
          <a:xfrm>
            <a:off x="1945201" y="624110"/>
            <a:ext cx="6589199"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One-to-One</a:t>
            </a:r>
            <a:endParaRPr/>
          </a:p>
        </p:txBody>
      </p:sp>
      <p:sp>
        <p:nvSpPr>
          <p:cNvPr id="519" name="Google Shape;519;p29"/>
          <p:cNvSpPr txBox="1"/>
          <p:nvPr>
            <p:ph idx="1" type="body"/>
          </p:nvPr>
        </p:nvSpPr>
        <p:spPr>
          <a:xfrm>
            <a:off x="806450" y="1233488"/>
            <a:ext cx="5772150"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Each user-level thread maps to kernel thread</a:t>
            </a:r>
            <a:endParaRPr/>
          </a:p>
          <a:p>
            <a:pPr indent="-342900" lvl="0" marL="342900" rtl="0" algn="l">
              <a:spcBef>
                <a:spcPts val="1000"/>
              </a:spcBef>
              <a:spcAft>
                <a:spcPts val="0"/>
              </a:spcAft>
              <a:buSzPts val="1800"/>
              <a:buChar char="🠶"/>
            </a:pPr>
            <a:r>
              <a:rPr lang="en-US"/>
              <a:t>Creating a user-level thread creates a kernel thread</a:t>
            </a:r>
            <a:endParaRPr/>
          </a:p>
          <a:p>
            <a:pPr indent="-342900" lvl="0" marL="342900" rtl="0" algn="l">
              <a:spcBef>
                <a:spcPts val="1000"/>
              </a:spcBef>
              <a:spcAft>
                <a:spcPts val="0"/>
              </a:spcAft>
              <a:buSzPts val="1800"/>
              <a:buChar char="🠶"/>
            </a:pPr>
            <a:r>
              <a:rPr lang="en-US"/>
              <a:t>More concurrency than many-to-one</a:t>
            </a:r>
            <a:endParaRPr/>
          </a:p>
          <a:p>
            <a:pPr indent="-342900" lvl="0" marL="342900" rtl="0" algn="l">
              <a:spcBef>
                <a:spcPts val="1000"/>
              </a:spcBef>
              <a:spcAft>
                <a:spcPts val="0"/>
              </a:spcAft>
              <a:buSzPts val="1800"/>
              <a:buChar char="🠶"/>
            </a:pPr>
            <a:r>
              <a:rPr lang="en-US"/>
              <a:t>Number of threads per process sometimes restricted due to overhead</a:t>
            </a:r>
            <a:endParaRPr/>
          </a:p>
          <a:p>
            <a:pPr indent="-342900" lvl="0" marL="342900" rtl="0" algn="l">
              <a:spcBef>
                <a:spcPts val="1000"/>
              </a:spcBef>
              <a:spcAft>
                <a:spcPts val="0"/>
              </a:spcAft>
              <a:buSzPts val="1800"/>
              <a:buChar char="🠶"/>
            </a:pPr>
            <a:r>
              <a:rPr lang="en-US"/>
              <a:t>Examples</a:t>
            </a:r>
            <a:endParaRPr/>
          </a:p>
          <a:p>
            <a:pPr indent="-285750" lvl="1" marL="742950" rtl="0" algn="l">
              <a:spcBef>
                <a:spcPts val="1000"/>
              </a:spcBef>
              <a:spcAft>
                <a:spcPts val="0"/>
              </a:spcAft>
              <a:buSzPts val="1600"/>
              <a:buChar char="🠶"/>
            </a:pPr>
            <a:r>
              <a:rPr lang="en-US"/>
              <a:t>Windows</a:t>
            </a:r>
            <a:endParaRPr/>
          </a:p>
          <a:p>
            <a:pPr indent="-285750" lvl="1" marL="742950" rtl="0" algn="l">
              <a:spcBef>
                <a:spcPts val="1000"/>
              </a:spcBef>
              <a:spcAft>
                <a:spcPts val="0"/>
              </a:spcAft>
              <a:buSzPts val="1600"/>
              <a:buChar char="🠶"/>
            </a:pPr>
            <a:r>
              <a:rPr lang="en-US"/>
              <a:t>Linux</a:t>
            </a:r>
            <a:endParaRPr/>
          </a:p>
          <a:p>
            <a:pPr indent="-285750" lvl="1" marL="742950" rtl="0" algn="l">
              <a:spcBef>
                <a:spcPts val="1000"/>
              </a:spcBef>
              <a:spcAft>
                <a:spcPts val="0"/>
              </a:spcAft>
              <a:buSzPts val="1600"/>
              <a:buChar char="🠶"/>
            </a:pPr>
            <a:r>
              <a:rPr lang="en-US"/>
              <a:t>Solaris 9 and later</a:t>
            </a:r>
            <a:endParaRPr/>
          </a:p>
        </p:txBody>
      </p:sp>
      <p:pic>
        <p:nvPicPr>
          <p:cNvPr descr="4_06.pdf" id="520" name="Google Shape;520;p29"/>
          <p:cNvPicPr preferRelativeResize="0"/>
          <p:nvPr/>
        </p:nvPicPr>
        <p:blipFill rotWithShape="1">
          <a:blip r:embed="rId3">
            <a:alphaModFix/>
          </a:blip>
          <a:srcRect b="0" l="0" r="0" t="0"/>
          <a:stretch/>
        </p:blipFill>
        <p:spPr>
          <a:xfrm>
            <a:off x="4229100" y="3048000"/>
            <a:ext cx="4475163" cy="1911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
          <p:cNvSpPr txBox="1"/>
          <p:nvPr>
            <p:ph type="title"/>
          </p:nvPr>
        </p:nvSpPr>
        <p:spPr>
          <a:xfrm>
            <a:off x="1945201" y="624110"/>
            <a:ext cx="6589199"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Threads</a:t>
            </a:r>
            <a:endParaRPr/>
          </a:p>
        </p:txBody>
      </p:sp>
      <p:sp>
        <p:nvSpPr>
          <p:cNvPr id="187" name="Google Shape;187;p3"/>
          <p:cNvSpPr txBox="1"/>
          <p:nvPr>
            <p:ph idx="1" type="body"/>
          </p:nvPr>
        </p:nvSpPr>
        <p:spPr>
          <a:xfrm>
            <a:off x="146957" y="1338943"/>
            <a:ext cx="9111343" cy="5519057"/>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2200"/>
              <a:buChar char="🠶"/>
            </a:pPr>
            <a:r>
              <a:rPr lang="en-US" sz="2200">
                <a:solidFill>
                  <a:schemeClr val="dk1"/>
                </a:solidFill>
                <a:latin typeface="Times New Roman"/>
                <a:ea typeface="Times New Roman"/>
                <a:cs typeface="Times New Roman"/>
                <a:sym typeface="Times New Roman"/>
              </a:rPr>
              <a:t>A thread is a basic unit of CPU utilization, consisting of a program counter, a stack, and a set of registers, ( and a thread ID. ) </a:t>
            </a:r>
            <a:endParaRPr/>
          </a:p>
          <a:p>
            <a:pPr indent="-342900" lvl="0" marL="34290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Traditional ( heavyweight ) processes have a single thread of control – </a:t>
            </a:r>
            <a:endParaRPr/>
          </a:p>
          <a:p>
            <a:pPr indent="-285750" lvl="1" marL="74295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There is one program counter, and one sequence of instructions that can be carried out at any given time.</a:t>
            </a:r>
            <a:endParaRPr/>
          </a:p>
          <a:p>
            <a:pPr indent="-342900" lvl="0" marL="34290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Single sequence stream within a process</a:t>
            </a:r>
            <a:endParaRPr/>
          </a:p>
          <a:p>
            <a:pPr indent="-342900" lvl="0" marL="34290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A thread is a path of execution within a process. A process can contain multiple threads.</a:t>
            </a:r>
            <a:endParaRPr sz="2200">
              <a:solidFill>
                <a:schemeClr val="dk1"/>
              </a:solidFill>
              <a:latin typeface="Times New Roman"/>
              <a:ea typeface="Times New Roman"/>
              <a:cs typeface="Times New Roman"/>
              <a:sym typeface="Times New Roman"/>
            </a:endParaRPr>
          </a:p>
          <a:p>
            <a:pPr indent="-342900" lvl="0" marL="34290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Process are used to group the resources together and threads are the entities scheduled for execution on the CPU</a:t>
            </a:r>
            <a:endParaRPr/>
          </a:p>
          <a:p>
            <a:pPr indent="-342900" lvl="0" marL="34290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 A thread of execution is the smallest sequence of programmed instructions that can be managed independently by a scheduler</a:t>
            </a:r>
            <a:endParaRPr/>
          </a:p>
          <a:p>
            <a:pPr indent="-342900" lvl="0" marL="342900" rtl="0" algn="l">
              <a:spcBef>
                <a:spcPts val="1000"/>
              </a:spcBef>
              <a:spcAft>
                <a:spcPts val="0"/>
              </a:spcAft>
              <a:buSzPts val="2200"/>
              <a:buChar char="🠶"/>
            </a:pPr>
            <a:r>
              <a:rPr lang="en-US" sz="2200">
                <a:solidFill>
                  <a:schemeClr val="dk1"/>
                </a:solidFill>
                <a:latin typeface="Times New Roman"/>
                <a:ea typeface="Times New Roman"/>
                <a:cs typeface="Times New Roman"/>
                <a:sym typeface="Times New Roman"/>
              </a:rPr>
              <a:t>The threads of a process share its executable code and the values of its dynamically allocated variables and non-thread-local global variables at any given time.</a:t>
            </a:r>
            <a:endParaRPr sz="2200">
              <a:solidFill>
                <a:schemeClr val="dk1"/>
              </a:solidFill>
              <a:latin typeface="Times New Roman"/>
              <a:ea typeface="Times New Roman"/>
              <a:cs typeface="Times New Roman"/>
              <a:sym typeface="Times New Roman"/>
            </a:endParaRPr>
          </a:p>
          <a:p>
            <a:pPr indent="-228600" lvl="0" marL="342900" rtl="0" algn="l">
              <a:spcBef>
                <a:spcPts val="1000"/>
              </a:spcBef>
              <a:spcAft>
                <a:spcPts val="0"/>
              </a:spcAft>
              <a:buSzPts val="1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30"/>
          <p:cNvSpPr txBox="1"/>
          <p:nvPr>
            <p:ph type="title"/>
          </p:nvPr>
        </p:nvSpPr>
        <p:spPr>
          <a:xfrm>
            <a:off x="1945201" y="624110"/>
            <a:ext cx="6589199"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Many-to-Many Model</a:t>
            </a:r>
            <a:endParaRPr/>
          </a:p>
        </p:txBody>
      </p:sp>
      <p:sp>
        <p:nvSpPr>
          <p:cNvPr id="527" name="Google Shape;527;p30"/>
          <p:cNvSpPr txBox="1"/>
          <p:nvPr>
            <p:ph idx="1" type="body"/>
          </p:nvPr>
        </p:nvSpPr>
        <p:spPr>
          <a:xfrm>
            <a:off x="827088" y="1155700"/>
            <a:ext cx="4448175" cy="44450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Allows many user level threads to be mapped to many kernel threads</a:t>
            </a:r>
            <a:endParaRPr/>
          </a:p>
          <a:p>
            <a:pPr indent="-342900" lvl="0" marL="342900" rtl="0" algn="l">
              <a:spcBef>
                <a:spcPts val="1000"/>
              </a:spcBef>
              <a:spcAft>
                <a:spcPts val="0"/>
              </a:spcAft>
              <a:buSzPts val="1800"/>
              <a:buChar char="🠶"/>
            </a:pPr>
            <a:r>
              <a:rPr lang="en-US"/>
              <a:t>Allows the  operating system to create a sufficient number of kernel threads</a:t>
            </a:r>
            <a:endParaRPr/>
          </a:p>
          <a:p>
            <a:pPr indent="-342900" lvl="0" marL="342900" rtl="0" algn="l">
              <a:spcBef>
                <a:spcPts val="1000"/>
              </a:spcBef>
              <a:spcAft>
                <a:spcPts val="0"/>
              </a:spcAft>
              <a:buSzPts val="1800"/>
              <a:buChar char="🠶"/>
            </a:pPr>
            <a:r>
              <a:rPr lang="en-US"/>
              <a:t>Solaris prior to version 9</a:t>
            </a:r>
            <a:endParaRPr/>
          </a:p>
          <a:p>
            <a:pPr indent="-342900" lvl="0" marL="342900" rtl="0" algn="l">
              <a:spcBef>
                <a:spcPts val="1000"/>
              </a:spcBef>
              <a:spcAft>
                <a:spcPts val="0"/>
              </a:spcAft>
              <a:buSzPts val="1800"/>
              <a:buChar char="🠶"/>
            </a:pPr>
            <a:r>
              <a:rPr lang="en-US"/>
              <a:t>Windows  with the </a:t>
            </a:r>
            <a:r>
              <a:rPr i="1" lang="en-US"/>
              <a:t>ThreadFiber</a:t>
            </a:r>
            <a:r>
              <a:rPr lang="en-US"/>
              <a:t> package</a:t>
            </a:r>
            <a:endParaRPr/>
          </a:p>
        </p:txBody>
      </p:sp>
      <p:pic>
        <p:nvPicPr>
          <p:cNvPr descr="4_07.pdf" id="528" name="Google Shape;528;p30"/>
          <p:cNvPicPr preferRelativeResize="0"/>
          <p:nvPr/>
        </p:nvPicPr>
        <p:blipFill rotWithShape="1">
          <a:blip r:embed="rId3">
            <a:alphaModFix/>
          </a:blip>
          <a:srcRect b="0" l="0" r="0" t="0"/>
          <a:stretch/>
        </p:blipFill>
        <p:spPr>
          <a:xfrm>
            <a:off x="5240338" y="2451100"/>
            <a:ext cx="3159125" cy="303371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31"/>
          <p:cNvSpPr txBox="1"/>
          <p:nvPr>
            <p:ph type="title"/>
          </p:nvPr>
        </p:nvSpPr>
        <p:spPr>
          <a:xfrm>
            <a:off x="457200" y="163513"/>
            <a:ext cx="82296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Two-level Model</a:t>
            </a:r>
            <a:endParaRPr/>
          </a:p>
        </p:txBody>
      </p:sp>
      <p:sp>
        <p:nvSpPr>
          <p:cNvPr id="535" name="Google Shape;535;p31"/>
          <p:cNvSpPr txBox="1"/>
          <p:nvPr>
            <p:ph idx="1" type="body"/>
          </p:nvPr>
        </p:nvSpPr>
        <p:spPr>
          <a:xfrm>
            <a:off x="839788" y="1155700"/>
            <a:ext cx="6450012" cy="445611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Similar to M:M, except that it allows a user thread to be </a:t>
            </a:r>
            <a:r>
              <a:rPr b="1" lang="en-US"/>
              <a:t>bound</a:t>
            </a:r>
            <a:r>
              <a:rPr lang="en-US"/>
              <a:t> to kernel thread</a:t>
            </a:r>
            <a:endParaRPr/>
          </a:p>
          <a:p>
            <a:pPr indent="-342900" lvl="0" marL="342900" rtl="0" algn="l">
              <a:spcBef>
                <a:spcPts val="1000"/>
              </a:spcBef>
              <a:spcAft>
                <a:spcPts val="0"/>
              </a:spcAft>
              <a:buSzPts val="1800"/>
              <a:buChar char="🠶"/>
            </a:pPr>
            <a:r>
              <a:rPr lang="en-US"/>
              <a:t>Examples</a:t>
            </a:r>
            <a:endParaRPr/>
          </a:p>
          <a:p>
            <a:pPr indent="-285750" lvl="1" marL="742950" rtl="0" algn="l">
              <a:spcBef>
                <a:spcPts val="1000"/>
              </a:spcBef>
              <a:spcAft>
                <a:spcPts val="0"/>
              </a:spcAft>
              <a:buSzPts val="1600"/>
              <a:buChar char="🠶"/>
            </a:pPr>
            <a:r>
              <a:rPr lang="en-US"/>
              <a:t>IRIX</a:t>
            </a:r>
            <a:endParaRPr/>
          </a:p>
          <a:p>
            <a:pPr indent="-285750" lvl="1" marL="742950" rtl="0" algn="l">
              <a:spcBef>
                <a:spcPts val="1000"/>
              </a:spcBef>
              <a:spcAft>
                <a:spcPts val="0"/>
              </a:spcAft>
              <a:buSzPts val="1600"/>
              <a:buChar char="🠶"/>
            </a:pPr>
            <a:r>
              <a:rPr lang="en-US"/>
              <a:t>HP-UX</a:t>
            </a:r>
            <a:endParaRPr/>
          </a:p>
          <a:p>
            <a:pPr indent="-285750" lvl="1" marL="742950" rtl="0" algn="l">
              <a:spcBef>
                <a:spcPts val="1000"/>
              </a:spcBef>
              <a:spcAft>
                <a:spcPts val="0"/>
              </a:spcAft>
              <a:buSzPts val="1600"/>
              <a:buChar char="🠶"/>
            </a:pPr>
            <a:r>
              <a:rPr lang="en-US"/>
              <a:t>Tru64 UNIX</a:t>
            </a:r>
            <a:endParaRPr/>
          </a:p>
          <a:p>
            <a:pPr indent="-285750" lvl="1" marL="742950" rtl="0" algn="l">
              <a:spcBef>
                <a:spcPts val="1000"/>
              </a:spcBef>
              <a:spcAft>
                <a:spcPts val="0"/>
              </a:spcAft>
              <a:buSzPts val="1600"/>
              <a:buChar char="🠶"/>
            </a:pPr>
            <a:r>
              <a:rPr lang="en-US"/>
              <a:t>Solaris 8 and earlier</a:t>
            </a:r>
            <a:endParaRPr/>
          </a:p>
        </p:txBody>
      </p:sp>
      <p:pic>
        <p:nvPicPr>
          <p:cNvPr descr="4_08.pdf" id="536" name="Google Shape;536;p31"/>
          <p:cNvPicPr preferRelativeResize="0"/>
          <p:nvPr/>
        </p:nvPicPr>
        <p:blipFill rotWithShape="1">
          <a:blip r:embed="rId3">
            <a:alphaModFix/>
          </a:blip>
          <a:srcRect b="0" l="0" r="0" t="0"/>
          <a:stretch/>
        </p:blipFill>
        <p:spPr>
          <a:xfrm>
            <a:off x="4495800" y="1976438"/>
            <a:ext cx="3778250" cy="2857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32"/>
          <p:cNvSpPr txBox="1"/>
          <p:nvPr>
            <p:ph type="ctrTitle"/>
          </p:nvPr>
        </p:nvSpPr>
        <p:spPr>
          <a:xfrm>
            <a:off x="685800" y="685800"/>
            <a:ext cx="7772400" cy="21272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4300"/>
              <a:buFont typeface="Century Gothic"/>
              <a:buNone/>
            </a:pPr>
            <a:r>
              <a:rPr lang="en-US"/>
              <a:t>Process Synchronization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33"/>
          <p:cNvSpPr txBox="1"/>
          <p:nvPr>
            <p:ph type="title"/>
          </p:nvPr>
        </p:nvSpPr>
        <p:spPr>
          <a:xfrm>
            <a:off x="457200" y="139700"/>
            <a:ext cx="8229600"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Objectives</a:t>
            </a:r>
            <a:endParaRPr/>
          </a:p>
        </p:txBody>
      </p:sp>
      <p:sp>
        <p:nvSpPr>
          <p:cNvPr id="548" name="Google Shape;548;p33"/>
          <p:cNvSpPr txBox="1"/>
          <p:nvPr>
            <p:ph idx="1" type="body"/>
          </p:nvPr>
        </p:nvSpPr>
        <p:spPr>
          <a:xfrm>
            <a:off x="895349" y="1144588"/>
            <a:ext cx="7937365"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To present the concept of process synchronization.</a:t>
            </a:r>
            <a:endParaRPr/>
          </a:p>
          <a:p>
            <a:pPr indent="-342900" lvl="0" marL="342900" rtl="0" algn="l">
              <a:spcBef>
                <a:spcPts val="1000"/>
              </a:spcBef>
              <a:spcAft>
                <a:spcPts val="0"/>
              </a:spcAft>
              <a:buSzPts val="1800"/>
              <a:buChar char="🠶"/>
            </a:pPr>
            <a:r>
              <a:rPr lang="en-US"/>
              <a:t>To introduce the critical-section problem, whose solutions can be used to ensure the consistency of shared data</a:t>
            </a:r>
            <a:endParaRPr/>
          </a:p>
          <a:p>
            <a:pPr indent="-342900" lvl="0" marL="342900" rtl="0" algn="l">
              <a:spcBef>
                <a:spcPts val="1000"/>
              </a:spcBef>
              <a:spcAft>
                <a:spcPts val="0"/>
              </a:spcAft>
              <a:buSzPts val="1800"/>
              <a:buChar char="🠶"/>
            </a:pPr>
            <a:r>
              <a:rPr lang="en-US"/>
              <a:t>To present both software and hardware solutions of the critical-section problem</a:t>
            </a:r>
            <a:endParaRPr/>
          </a:p>
          <a:p>
            <a:pPr indent="-342900" lvl="0" marL="342900" rtl="0" algn="l">
              <a:spcBef>
                <a:spcPts val="1000"/>
              </a:spcBef>
              <a:spcAft>
                <a:spcPts val="0"/>
              </a:spcAft>
              <a:buSzPts val="1800"/>
              <a:buChar char="🠶"/>
            </a:pPr>
            <a:r>
              <a:rPr lang="en-US"/>
              <a:t>To examine several classical process-synchronization problems</a:t>
            </a:r>
            <a:endParaRPr/>
          </a:p>
          <a:p>
            <a:pPr indent="-342900" lvl="0" marL="342900" rtl="0" algn="l">
              <a:spcBef>
                <a:spcPts val="1000"/>
              </a:spcBef>
              <a:spcAft>
                <a:spcPts val="0"/>
              </a:spcAft>
              <a:buSzPts val="1800"/>
              <a:buChar char="🠶"/>
            </a:pPr>
            <a:r>
              <a:rPr lang="en-US"/>
              <a:t>To explore several tools that are used to solve process synchronization problems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34"/>
          <p:cNvSpPr txBox="1"/>
          <p:nvPr>
            <p:ph type="title"/>
          </p:nvPr>
        </p:nvSpPr>
        <p:spPr>
          <a:xfrm>
            <a:off x="784225" y="187325"/>
            <a:ext cx="7902575"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Background</a:t>
            </a:r>
            <a:endParaRPr/>
          </a:p>
        </p:txBody>
      </p:sp>
      <p:sp>
        <p:nvSpPr>
          <p:cNvPr id="555" name="Google Shape;555;p34"/>
          <p:cNvSpPr txBox="1"/>
          <p:nvPr>
            <p:ph idx="1" type="body"/>
          </p:nvPr>
        </p:nvSpPr>
        <p:spPr>
          <a:xfrm>
            <a:off x="525901" y="1164449"/>
            <a:ext cx="8092197" cy="48609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Processes can execute concurrently</a:t>
            </a:r>
            <a:endParaRPr/>
          </a:p>
          <a:p>
            <a:pPr indent="-285750" lvl="1" marL="742950" rtl="0" algn="l">
              <a:spcBef>
                <a:spcPts val="1000"/>
              </a:spcBef>
              <a:spcAft>
                <a:spcPts val="0"/>
              </a:spcAft>
              <a:buSzPts val="1600"/>
              <a:buChar char="🠶"/>
            </a:pPr>
            <a:r>
              <a:rPr lang="en-US"/>
              <a:t>May be interrupted at any time, partially completing execution</a:t>
            </a:r>
            <a:endParaRPr/>
          </a:p>
          <a:p>
            <a:pPr indent="-342900" lvl="0" marL="342900" rtl="0" algn="l">
              <a:spcBef>
                <a:spcPts val="1000"/>
              </a:spcBef>
              <a:spcAft>
                <a:spcPts val="0"/>
              </a:spcAft>
              <a:buSzPts val="1800"/>
              <a:buChar char="🠶"/>
            </a:pPr>
            <a:r>
              <a:rPr lang="en-US"/>
              <a:t>Concurrent access to shared data may result in data inconsistency</a:t>
            </a:r>
            <a:endParaRPr/>
          </a:p>
          <a:p>
            <a:pPr indent="-342900" lvl="0" marL="342900" rtl="0" algn="l">
              <a:spcBef>
                <a:spcPts val="1000"/>
              </a:spcBef>
              <a:spcAft>
                <a:spcPts val="0"/>
              </a:spcAft>
              <a:buSzPts val="1800"/>
              <a:buChar char="🠶"/>
            </a:pPr>
            <a:r>
              <a:rPr lang="en-US"/>
              <a:t>Maintaining data consistency requires mechanisms to ensure the orderly execution of cooperating processes</a:t>
            </a:r>
            <a:endParaRPr/>
          </a:p>
          <a:p>
            <a:pPr indent="-342900" lvl="0" marL="342900" rtl="0" algn="l">
              <a:spcBef>
                <a:spcPts val="1000"/>
              </a:spcBef>
              <a:spcAft>
                <a:spcPts val="0"/>
              </a:spcAft>
              <a:buSzPts val="1800"/>
              <a:buChar char="🠶"/>
            </a:pPr>
            <a:r>
              <a:rPr lang="en-US"/>
              <a:t>Illustration of the problem:</a:t>
            </a:r>
            <a:br>
              <a:rPr lang="en-US"/>
            </a:br>
            <a:r>
              <a:rPr lang="en-US"/>
              <a:t>Suppose that we wanted to provide a solution to the consumer-producer problem that fills </a:t>
            </a:r>
            <a:r>
              <a:rPr b="1" i="1" lang="en-US">
                <a:solidFill>
                  <a:srgbClr val="000000"/>
                </a:solidFill>
              </a:rPr>
              <a:t>all</a:t>
            </a:r>
            <a:r>
              <a:rPr lang="en-US">
                <a:solidFill>
                  <a:srgbClr val="000000"/>
                </a:solidFill>
              </a:rPr>
              <a:t> </a:t>
            </a:r>
            <a:r>
              <a:rPr lang="en-US"/>
              <a:t>the buffers. We can do so by having an integer </a:t>
            </a:r>
            <a:r>
              <a:rPr b="1" lang="en-US">
                <a:latin typeface="Courier"/>
                <a:ea typeface="Courier"/>
                <a:cs typeface="Courier"/>
                <a:sym typeface="Courier"/>
              </a:rPr>
              <a:t>counter</a:t>
            </a:r>
            <a:r>
              <a:rPr b="1" lang="en-US">
                <a:solidFill>
                  <a:srgbClr val="0000FF"/>
                </a:solidFill>
              </a:rPr>
              <a:t> </a:t>
            </a:r>
            <a:r>
              <a:rPr lang="en-US"/>
              <a:t>that keeps track of the number of full buffers.  Initially, </a:t>
            </a:r>
            <a:r>
              <a:rPr b="1" lang="en-US">
                <a:latin typeface="Courier"/>
                <a:ea typeface="Courier"/>
                <a:cs typeface="Courier"/>
                <a:sym typeface="Courier"/>
              </a:rPr>
              <a:t>counter</a:t>
            </a:r>
            <a:r>
              <a:rPr lang="en-US">
                <a:latin typeface="Courier"/>
                <a:ea typeface="Courier"/>
                <a:cs typeface="Courier"/>
                <a:sym typeface="Courier"/>
              </a:rPr>
              <a:t> </a:t>
            </a:r>
            <a:r>
              <a:rPr lang="en-US"/>
              <a:t>is set to 0. It is incremented by the producer after it produces a new buffer and is decremented by the consumer after it consumes a buffer.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35"/>
          <p:cNvSpPr txBox="1"/>
          <p:nvPr>
            <p:ph type="title"/>
          </p:nvPr>
        </p:nvSpPr>
        <p:spPr>
          <a:xfrm>
            <a:off x="457200" y="187325"/>
            <a:ext cx="8229600"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Producer </a:t>
            </a:r>
            <a:endParaRPr/>
          </a:p>
        </p:txBody>
      </p:sp>
      <p:sp>
        <p:nvSpPr>
          <p:cNvPr id="562" name="Google Shape;562;p35"/>
          <p:cNvSpPr txBox="1"/>
          <p:nvPr>
            <p:ph idx="1" type="body"/>
          </p:nvPr>
        </p:nvSpPr>
        <p:spPr>
          <a:xfrm>
            <a:off x="1181100" y="1258888"/>
            <a:ext cx="6732588" cy="455771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700"/>
              <a:buFont typeface="Arial"/>
              <a:buNone/>
            </a:pPr>
            <a:r>
              <a:rPr lang="en-US" sz="1700">
                <a:latin typeface="Courier New"/>
                <a:ea typeface="Courier New"/>
                <a:cs typeface="Courier New"/>
                <a:sym typeface="Courier New"/>
              </a:rPr>
              <a:t>while (true) {</a:t>
            </a:r>
            <a:br>
              <a:rPr lang="en-US" sz="1700">
                <a:latin typeface="Courier New"/>
                <a:ea typeface="Courier New"/>
                <a:cs typeface="Courier New"/>
                <a:sym typeface="Courier New"/>
              </a:rPr>
            </a:br>
            <a:r>
              <a:rPr lang="en-US" sz="1700">
                <a:latin typeface="Courier New"/>
                <a:ea typeface="Courier New"/>
                <a:cs typeface="Courier New"/>
                <a:sym typeface="Courier New"/>
              </a:rPr>
              <a:t>	/* produce an item in next produced */ </a:t>
            </a:r>
            <a:endParaRPr/>
          </a:p>
          <a:p>
            <a:pPr indent="0" lvl="0" marL="0" rtl="0" algn="l">
              <a:spcBef>
                <a:spcPts val="1000"/>
              </a:spcBef>
              <a:spcAft>
                <a:spcPts val="0"/>
              </a:spcAft>
              <a:buSzPts val="1700"/>
              <a:buFont typeface="Arial"/>
              <a:buNone/>
            </a:pPr>
            <a:r>
              <a:rPr lang="en-US" sz="1700">
                <a:latin typeface="Courier New"/>
                <a:ea typeface="Courier New"/>
                <a:cs typeface="Courier New"/>
                <a:sym typeface="Courier New"/>
              </a:rPr>
              <a:t>	</a:t>
            </a:r>
            <a:endParaRPr/>
          </a:p>
          <a:p>
            <a:pPr indent="0" lvl="0" marL="0" rtl="0" algn="l">
              <a:spcBef>
                <a:spcPts val="1000"/>
              </a:spcBef>
              <a:spcAft>
                <a:spcPts val="0"/>
              </a:spcAft>
              <a:buSzPts val="1700"/>
              <a:buFont typeface="Arial"/>
              <a:buNone/>
            </a:pPr>
            <a:r>
              <a:rPr lang="en-US" sz="1700">
                <a:latin typeface="Courier New"/>
                <a:ea typeface="Courier New"/>
                <a:cs typeface="Courier New"/>
                <a:sym typeface="Courier New"/>
              </a:rPr>
              <a:t>	while (counter == BUFFER_SIZE) ; </a:t>
            </a:r>
            <a:endParaRPr/>
          </a:p>
          <a:p>
            <a:pPr indent="0" lvl="0" marL="0" rtl="0" algn="l">
              <a:spcBef>
                <a:spcPts val="1000"/>
              </a:spcBef>
              <a:spcAft>
                <a:spcPts val="0"/>
              </a:spcAft>
              <a:buSzPts val="1700"/>
              <a:buFont typeface="Arial"/>
              <a:buNone/>
            </a:pPr>
            <a:r>
              <a:rPr lang="en-US" sz="1700">
                <a:latin typeface="Courier New"/>
                <a:ea typeface="Courier New"/>
                <a:cs typeface="Courier New"/>
                <a:sym typeface="Courier New"/>
              </a:rPr>
              <a:t>		/* do nothing */ </a:t>
            </a:r>
            <a:endParaRPr/>
          </a:p>
          <a:p>
            <a:pPr indent="0" lvl="0" marL="0" rtl="0" algn="l">
              <a:spcBef>
                <a:spcPts val="1000"/>
              </a:spcBef>
              <a:spcAft>
                <a:spcPts val="0"/>
              </a:spcAft>
              <a:buSzPts val="1700"/>
              <a:buFont typeface="Arial"/>
              <a:buNone/>
            </a:pPr>
            <a:r>
              <a:rPr lang="en-US" sz="1700">
                <a:latin typeface="Courier New"/>
                <a:ea typeface="Courier New"/>
                <a:cs typeface="Courier New"/>
                <a:sym typeface="Courier New"/>
              </a:rPr>
              <a:t>	buffer[in] = next_produced; </a:t>
            </a:r>
            <a:endParaRPr/>
          </a:p>
          <a:p>
            <a:pPr indent="0" lvl="0" marL="0" rtl="0" algn="l">
              <a:spcBef>
                <a:spcPts val="1000"/>
              </a:spcBef>
              <a:spcAft>
                <a:spcPts val="0"/>
              </a:spcAft>
              <a:buSzPts val="1700"/>
              <a:buFont typeface="Arial"/>
              <a:buNone/>
            </a:pPr>
            <a:r>
              <a:rPr lang="en-US" sz="1700">
                <a:latin typeface="Courier New"/>
                <a:ea typeface="Courier New"/>
                <a:cs typeface="Courier New"/>
                <a:sym typeface="Courier New"/>
              </a:rPr>
              <a:t>	in = (in + 1) % BUFFER_SIZE; </a:t>
            </a:r>
            <a:endParaRPr/>
          </a:p>
          <a:p>
            <a:pPr indent="0" lvl="0" marL="0" rtl="0" algn="l">
              <a:spcBef>
                <a:spcPts val="1000"/>
              </a:spcBef>
              <a:spcAft>
                <a:spcPts val="0"/>
              </a:spcAft>
              <a:buSzPts val="1700"/>
              <a:buFont typeface="Arial"/>
              <a:buNone/>
            </a:pPr>
            <a:r>
              <a:rPr lang="en-US" sz="1700">
                <a:latin typeface="Courier New"/>
                <a:ea typeface="Courier New"/>
                <a:cs typeface="Courier New"/>
                <a:sym typeface="Courier New"/>
              </a:rPr>
              <a:t>	counter++; </a:t>
            </a:r>
            <a:endParaRPr/>
          </a:p>
          <a:p>
            <a:pPr indent="0" lvl="0" marL="0" rtl="0" algn="l">
              <a:spcBef>
                <a:spcPts val="1000"/>
              </a:spcBef>
              <a:spcAft>
                <a:spcPts val="0"/>
              </a:spcAft>
              <a:buSzPts val="1700"/>
              <a:buFont typeface="Arial"/>
              <a:buNone/>
            </a:pPr>
            <a:r>
              <a:rPr lang="en-US" sz="1700">
                <a:latin typeface="Courier New"/>
                <a:ea typeface="Courier New"/>
                <a:cs typeface="Courier New"/>
                <a:sym typeface="Courier New"/>
              </a:rPr>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36"/>
          <p:cNvSpPr txBox="1"/>
          <p:nvPr>
            <p:ph type="title"/>
          </p:nvPr>
        </p:nvSpPr>
        <p:spPr>
          <a:xfrm>
            <a:off x="487363" y="142875"/>
            <a:ext cx="8229600"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Consumer</a:t>
            </a:r>
            <a:endParaRPr/>
          </a:p>
        </p:txBody>
      </p:sp>
      <p:sp>
        <p:nvSpPr>
          <p:cNvPr id="569" name="Google Shape;569;p36"/>
          <p:cNvSpPr txBox="1"/>
          <p:nvPr>
            <p:ph idx="1" type="body"/>
          </p:nvPr>
        </p:nvSpPr>
        <p:spPr>
          <a:xfrm>
            <a:off x="977900" y="1262063"/>
            <a:ext cx="6877050" cy="48609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Font typeface="Arial"/>
              <a:buNone/>
            </a:pPr>
            <a:r>
              <a:rPr lang="en-US" sz="1600">
                <a:latin typeface="Courier New"/>
                <a:ea typeface="Courier New"/>
                <a:cs typeface="Courier New"/>
                <a:sym typeface="Courier New"/>
              </a:rPr>
              <a:t>while (true) {</a:t>
            </a:r>
            <a:endParaRPr/>
          </a:p>
          <a:p>
            <a:pPr indent="0" lvl="0" marL="0" rtl="0" algn="l">
              <a:spcBef>
                <a:spcPts val="1000"/>
              </a:spcBef>
              <a:spcAft>
                <a:spcPts val="0"/>
              </a:spcAft>
              <a:buSzPts val="1600"/>
              <a:buFont typeface="Arial"/>
              <a:buNone/>
            </a:pPr>
            <a:r>
              <a:rPr lang="en-US" sz="1600">
                <a:latin typeface="Courier New"/>
                <a:ea typeface="Courier New"/>
                <a:cs typeface="Courier New"/>
                <a:sym typeface="Courier New"/>
              </a:rPr>
              <a:t>	while (counter == 0) </a:t>
            </a:r>
            <a:endParaRPr/>
          </a:p>
          <a:p>
            <a:pPr indent="0" lvl="0" marL="0" rtl="0" algn="l">
              <a:spcBef>
                <a:spcPts val="1000"/>
              </a:spcBef>
              <a:spcAft>
                <a:spcPts val="0"/>
              </a:spcAft>
              <a:buSzPts val="1600"/>
              <a:buFont typeface="Arial"/>
              <a:buNone/>
            </a:pPr>
            <a:r>
              <a:rPr lang="en-US" sz="1600">
                <a:latin typeface="Courier New"/>
                <a:ea typeface="Courier New"/>
                <a:cs typeface="Courier New"/>
                <a:sym typeface="Courier New"/>
              </a:rPr>
              <a:t>		; /* do nothing */ </a:t>
            </a:r>
            <a:endParaRPr/>
          </a:p>
          <a:p>
            <a:pPr indent="0" lvl="0" marL="0" rtl="0" algn="l">
              <a:spcBef>
                <a:spcPts val="1000"/>
              </a:spcBef>
              <a:spcAft>
                <a:spcPts val="0"/>
              </a:spcAft>
              <a:buSzPts val="1600"/>
              <a:buFont typeface="Arial"/>
              <a:buNone/>
            </a:pPr>
            <a:r>
              <a:rPr lang="en-US" sz="1600">
                <a:latin typeface="Courier New"/>
                <a:ea typeface="Courier New"/>
                <a:cs typeface="Courier New"/>
                <a:sym typeface="Courier New"/>
              </a:rPr>
              <a:t>	next_consumed = buffer[out]; </a:t>
            </a:r>
            <a:endParaRPr/>
          </a:p>
          <a:p>
            <a:pPr indent="0" lvl="0" marL="0" rtl="0" algn="l">
              <a:spcBef>
                <a:spcPts val="1000"/>
              </a:spcBef>
              <a:spcAft>
                <a:spcPts val="0"/>
              </a:spcAft>
              <a:buSzPts val="1600"/>
              <a:buFont typeface="Arial"/>
              <a:buNone/>
            </a:pPr>
            <a:r>
              <a:rPr lang="en-US" sz="1600">
                <a:latin typeface="Courier New"/>
                <a:ea typeface="Courier New"/>
                <a:cs typeface="Courier New"/>
                <a:sym typeface="Courier New"/>
              </a:rPr>
              <a:t>	out = (out + 1) % BUFFER_SIZE; 	</a:t>
            </a:r>
            <a:endParaRPr/>
          </a:p>
          <a:p>
            <a:pPr indent="0" lvl="0" marL="0" rtl="0" algn="l">
              <a:spcBef>
                <a:spcPts val="1000"/>
              </a:spcBef>
              <a:spcAft>
                <a:spcPts val="0"/>
              </a:spcAft>
              <a:buSzPts val="1600"/>
              <a:buFont typeface="Arial"/>
              <a:buNone/>
            </a:pPr>
            <a:r>
              <a:rPr lang="en-US" sz="1600">
                <a:latin typeface="Courier New"/>
                <a:ea typeface="Courier New"/>
                <a:cs typeface="Courier New"/>
                <a:sym typeface="Courier New"/>
              </a:rPr>
              <a:t>        counter--; </a:t>
            </a:r>
            <a:endParaRPr/>
          </a:p>
          <a:p>
            <a:pPr indent="0" lvl="0" marL="0" rtl="0" algn="l">
              <a:spcBef>
                <a:spcPts val="1000"/>
              </a:spcBef>
              <a:spcAft>
                <a:spcPts val="0"/>
              </a:spcAft>
              <a:buSzPts val="1600"/>
              <a:buFont typeface="Arial"/>
              <a:buNone/>
            </a:pPr>
            <a:r>
              <a:rPr lang="en-US" sz="1600">
                <a:latin typeface="Courier New"/>
                <a:ea typeface="Courier New"/>
                <a:cs typeface="Courier New"/>
                <a:sym typeface="Courier New"/>
              </a:rPr>
              <a:t>	/* consume the item in next consumed */ </a:t>
            </a:r>
            <a:endParaRPr/>
          </a:p>
          <a:p>
            <a:pPr indent="0" lvl="0" marL="0" rtl="0" algn="l">
              <a:spcBef>
                <a:spcPts val="1000"/>
              </a:spcBef>
              <a:spcAft>
                <a:spcPts val="0"/>
              </a:spcAft>
              <a:buSzPts val="1600"/>
              <a:buFont typeface="Arial"/>
              <a:buNone/>
            </a:pPr>
            <a:r>
              <a:rPr lang="en-US" sz="1600">
                <a:latin typeface="Courier New"/>
                <a:ea typeface="Courier New"/>
                <a:cs typeface="Courier New"/>
                <a:sym typeface="Courier New"/>
              </a:rPr>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37"/>
          <p:cNvSpPr txBox="1"/>
          <p:nvPr>
            <p:ph type="title"/>
          </p:nvPr>
        </p:nvSpPr>
        <p:spPr>
          <a:xfrm>
            <a:off x="457200" y="141288"/>
            <a:ext cx="82296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Race Condition</a:t>
            </a:r>
            <a:endParaRPr/>
          </a:p>
        </p:txBody>
      </p:sp>
      <p:sp>
        <p:nvSpPr>
          <p:cNvPr id="576" name="Google Shape;576;p37"/>
          <p:cNvSpPr txBox="1"/>
          <p:nvPr>
            <p:ph idx="1" type="body"/>
          </p:nvPr>
        </p:nvSpPr>
        <p:spPr>
          <a:xfrm>
            <a:off x="1004888" y="1177925"/>
            <a:ext cx="8067675" cy="5173663"/>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1800"/>
              <a:buChar char="🠶"/>
            </a:pPr>
            <a:r>
              <a:rPr b="1" lang="en-US">
                <a:solidFill>
                  <a:srgbClr val="000000"/>
                </a:solidFill>
                <a:latin typeface="Courier New"/>
                <a:ea typeface="Courier New"/>
                <a:cs typeface="Courier New"/>
                <a:sym typeface="Courier New"/>
              </a:rPr>
              <a:t>counter++ </a:t>
            </a:r>
            <a:r>
              <a:rPr lang="en-US" sz="1600"/>
              <a:t>could be implemented as</a:t>
            </a:r>
            <a:br>
              <a:rPr lang="en-US" sz="1600"/>
            </a:br>
            <a:br>
              <a:rPr lang="en-US" sz="1600"/>
            </a:br>
            <a:r>
              <a:rPr b="1" lang="en-US" sz="1600">
                <a:latin typeface="Courier New"/>
                <a:ea typeface="Courier New"/>
                <a:cs typeface="Courier New"/>
                <a:sym typeface="Courier New"/>
              </a:rPr>
              <a:t>     </a:t>
            </a:r>
            <a:r>
              <a:rPr b="1" lang="en-US" sz="1600">
                <a:solidFill>
                  <a:srgbClr val="0000FF"/>
                </a:solidFill>
                <a:latin typeface="Courier New"/>
                <a:ea typeface="Courier New"/>
                <a:cs typeface="Courier New"/>
                <a:sym typeface="Courier New"/>
              </a:rPr>
              <a:t>register1 = counter</a:t>
            </a:r>
            <a:br>
              <a:rPr b="1" lang="en-US" sz="1600">
                <a:solidFill>
                  <a:srgbClr val="0000FF"/>
                </a:solidFill>
                <a:latin typeface="Courier New"/>
                <a:ea typeface="Courier New"/>
                <a:cs typeface="Courier New"/>
                <a:sym typeface="Courier New"/>
              </a:rPr>
            </a:br>
            <a:r>
              <a:rPr b="1" lang="en-US" sz="1600">
                <a:solidFill>
                  <a:srgbClr val="0000FF"/>
                </a:solidFill>
                <a:latin typeface="Courier New"/>
                <a:ea typeface="Courier New"/>
                <a:cs typeface="Courier New"/>
                <a:sym typeface="Courier New"/>
              </a:rPr>
              <a:t>     register1 = register1 + 1</a:t>
            </a:r>
            <a:br>
              <a:rPr b="1" lang="en-US" sz="1600">
                <a:solidFill>
                  <a:srgbClr val="0000FF"/>
                </a:solidFill>
                <a:latin typeface="Courier New"/>
                <a:ea typeface="Courier New"/>
                <a:cs typeface="Courier New"/>
                <a:sym typeface="Courier New"/>
              </a:rPr>
            </a:br>
            <a:r>
              <a:rPr b="1" lang="en-US" sz="1600">
                <a:solidFill>
                  <a:srgbClr val="0000FF"/>
                </a:solidFill>
                <a:latin typeface="Courier New"/>
                <a:ea typeface="Courier New"/>
                <a:cs typeface="Courier New"/>
                <a:sym typeface="Courier New"/>
              </a:rPr>
              <a:t>     counter = register1</a:t>
            </a:r>
            <a:endParaRPr sz="800">
              <a:solidFill>
                <a:srgbClr val="0000FF"/>
              </a:solidFill>
            </a:endParaRPr>
          </a:p>
          <a:p>
            <a:pPr indent="-342900" lvl="0" marL="342900" rtl="0" algn="l">
              <a:lnSpc>
                <a:spcPct val="90000"/>
              </a:lnSpc>
              <a:spcBef>
                <a:spcPts val="1000"/>
              </a:spcBef>
              <a:spcAft>
                <a:spcPts val="0"/>
              </a:spcAft>
              <a:buSzPts val="1800"/>
              <a:buChar char="🠶"/>
            </a:pPr>
            <a:r>
              <a:rPr b="1" lang="en-US">
                <a:solidFill>
                  <a:srgbClr val="000000"/>
                </a:solidFill>
                <a:latin typeface="Courier New"/>
                <a:ea typeface="Courier New"/>
                <a:cs typeface="Courier New"/>
                <a:sym typeface="Courier New"/>
              </a:rPr>
              <a:t>counter--</a:t>
            </a:r>
            <a:r>
              <a:rPr b="1" lang="en-US" sz="1600">
                <a:solidFill>
                  <a:schemeClr val="dk2"/>
                </a:solidFill>
                <a:latin typeface="Courier New"/>
                <a:ea typeface="Courier New"/>
                <a:cs typeface="Courier New"/>
                <a:sym typeface="Courier New"/>
              </a:rPr>
              <a:t> </a:t>
            </a:r>
            <a:r>
              <a:rPr lang="en-US" sz="1600"/>
              <a:t>could be implemented as</a:t>
            </a:r>
            <a:br>
              <a:rPr lang="en-US" sz="1600"/>
            </a:br>
            <a:br>
              <a:rPr lang="en-US" sz="1600"/>
            </a:br>
            <a:r>
              <a:rPr b="1" lang="en-US" sz="1600">
                <a:latin typeface="Courier New"/>
                <a:ea typeface="Courier New"/>
                <a:cs typeface="Courier New"/>
                <a:sym typeface="Courier New"/>
              </a:rPr>
              <a:t>     </a:t>
            </a:r>
            <a:r>
              <a:rPr b="1" lang="en-US" sz="1600">
                <a:solidFill>
                  <a:schemeClr val="dk2"/>
                </a:solidFill>
                <a:latin typeface="Courier New"/>
                <a:ea typeface="Courier New"/>
                <a:cs typeface="Courier New"/>
                <a:sym typeface="Courier New"/>
              </a:rPr>
              <a:t>register2 = counter</a:t>
            </a:r>
            <a:br>
              <a:rPr b="1" lang="en-US" sz="1600">
                <a:solidFill>
                  <a:schemeClr val="dk2"/>
                </a:solidFill>
                <a:latin typeface="Courier New"/>
                <a:ea typeface="Courier New"/>
                <a:cs typeface="Courier New"/>
                <a:sym typeface="Courier New"/>
              </a:rPr>
            </a:br>
            <a:r>
              <a:rPr b="1" lang="en-US" sz="1600">
                <a:solidFill>
                  <a:schemeClr val="dk2"/>
                </a:solidFill>
                <a:latin typeface="Courier New"/>
                <a:ea typeface="Courier New"/>
                <a:cs typeface="Courier New"/>
                <a:sym typeface="Courier New"/>
              </a:rPr>
              <a:t>     register2 = register2 - 1</a:t>
            </a:r>
            <a:br>
              <a:rPr b="1" lang="en-US" sz="1600">
                <a:solidFill>
                  <a:schemeClr val="dk2"/>
                </a:solidFill>
                <a:latin typeface="Courier New"/>
                <a:ea typeface="Courier New"/>
                <a:cs typeface="Courier New"/>
                <a:sym typeface="Courier New"/>
              </a:rPr>
            </a:br>
            <a:r>
              <a:rPr b="1" lang="en-US" sz="1600">
                <a:solidFill>
                  <a:schemeClr val="dk2"/>
                </a:solidFill>
                <a:latin typeface="Courier New"/>
                <a:ea typeface="Courier New"/>
                <a:cs typeface="Courier New"/>
                <a:sym typeface="Courier New"/>
              </a:rPr>
              <a:t>     counter = register2</a:t>
            </a:r>
            <a:endParaRPr/>
          </a:p>
          <a:p>
            <a:pPr indent="-342900" lvl="0" marL="342900" rtl="0" algn="l">
              <a:lnSpc>
                <a:spcPct val="90000"/>
              </a:lnSpc>
              <a:spcBef>
                <a:spcPts val="1000"/>
              </a:spcBef>
              <a:spcAft>
                <a:spcPts val="0"/>
              </a:spcAft>
              <a:buSzPts val="800"/>
              <a:buFont typeface="Arial"/>
              <a:buNone/>
            </a:pPr>
            <a:r>
              <a:t/>
            </a:r>
            <a:endParaRPr sz="800">
              <a:solidFill>
                <a:schemeClr val="dk2"/>
              </a:solidFill>
            </a:endParaRPr>
          </a:p>
          <a:p>
            <a:pPr indent="-342900" lvl="0" marL="342900" rtl="0" algn="l">
              <a:lnSpc>
                <a:spcPct val="90000"/>
              </a:lnSpc>
              <a:spcBef>
                <a:spcPts val="1000"/>
              </a:spcBef>
              <a:spcAft>
                <a:spcPts val="0"/>
              </a:spcAft>
              <a:buSzPts val="1600"/>
              <a:buChar char="🠶"/>
            </a:pPr>
            <a:r>
              <a:rPr lang="en-US" sz="1600"/>
              <a:t>Consider this execution interleaving with “count = 5” initially:</a:t>
            </a:r>
            <a:endParaRPr/>
          </a:p>
          <a:p>
            <a:pPr indent="-285750" lvl="1" marL="742950" rtl="0" algn="l">
              <a:lnSpc>
                <a:spcPct val="90000"/>
              </a:lnSpc>
              <a:spcBef>
                <a:spcPts val="1000"/>
              </a:spcBef>
              <a:spcAft>
                <a:spcPts val="0"/>
              </a:spcAft>
              <a:buSzPts val="1600"/>
              <a:buFont typeface="Arial"/>
              <a:buNone/>
            </a:pPr>
            <a:r>
              <a:rPr lang="en-US" sz="1600"/>
              <a:t>	S0: producer execute </a:t>
            </a:r>
            <a:r>
              <a:rPr b="1" lang="en-US" sz="1600">
                <a:solidFill>
                  <a:srgbClr val="0000FF"/>
                </a:solidFill>
                <a:latin typeface="Courier New"/>
                <a:ea typeface="Courier New"/>
                <a:cs typeface="Courier New"/>
                <a:sym typeface="Courier New"/>
              </a:rPr>
              <a:t>register1 = counter</a:t>
            </a:r>
            <a:r>
              <a:rPr b="1" lang="en-US" sz="1600">
                <a:latin typeface="Courier New"/>
                <a:ea typeface="Courier New"/>
                <a:cs typeface="Courier New"/>
                <a:sym typeface="Courier New"/>
              </a:rPr>
              <a:t>         </a:t>
            </a:r>
            <a:r>
              <a:rPr lang="en-US" sz="1600"/>
              <a:t>{register1 = 5}</a:t>
            </a:r>
            <a:br>
              <a:rPr lang="en-US" sz="1600"/>
            </a:br>
            <a:r>
              <a:rPr lang="en-US" sz="1600"/>
              <a:t>S1: producer execute </a:t>
            </a:r>
            <a:r>
              <a:rPr b="1" lang="en-US" sz="1600">
                <a:solidFill>
                  <a:srgbClr val="0000FF"/>
                </a:solidFill>
                <a:latin typeface="Courier New"/>
                <a:ea typeface="Courier New"/>
                <a:cs typeface="Courier New"/>
                <a:sym typeface="Courier New"/>
              </a:rPr>
              <a:t>register1 = register1 + 1   </a:t>
            </a:r>
            <a:r>
              <a:rPr lang="en-US" sz="1600"/>
              <a:t>{register1 = 6} </a:t>
            </a:r>
            <a:br>
              <a:rPr lang="en-US" sz="1600"/>
            </a:br>
            <a:r>
              <a:rPr lang="en-US" sz="1600"/>
              <a:t>S2: consumer execute </a:t>
            </a:r>
            <a:r>
              <a:rPr b="1" lang="en-US" sz="1600">
                <a:solidFill>
                  <a:schemeClr val="dk2"/>
                </a:solidFill>
                <a:latin typeface="Courier New"/>
                <a:ea typeface="Courier New"/>
                <a:cs typeface="Courier New"/>
                <a:sym typeface="Courier New"/>
              </a:rPr>
              <a:t>register2 = counter</a:t>
            </a:r>
            <a:r>
              <a:rPr b="1" lang="en-US" sz="1600">
                <a:latin typeface="Courier New"/>
                <a:ea typeface="Courier New"/>
                <a:cs typeface="Courier New"/>
                <a:sym typeface="Courier New"/>
              </a:rPr>
              <a:t>        </a:t>
            </a:r>
            <a:r>
              <a:rPr lang="en-US" sz="1600"/>
              <a:t>{register2 = 5} </a:t>
            </a:r>
            <a:br>
              <a:rPr lang="en-US" sz="1600"/>
            </a:br>
            <a:r>
              <a:rPr lang="en-US" sz="1600"/>
              <a:t>S3: consumer execute </a:t>
            </a:r>
            <a:r>
              <a:rPr b="1" lang="en-US" sz="1600">
                <a:solidFill>
                  <a:schemeClr val="dk2"/>
                </a:solidFill>
                <a:latin typeface="Courier New"/>
                <a:ea typeface="Courier New"/>
                <a:cs typeface="Courier New"/>
                <a:sym typeface="Courier New"/>
              </a:rPr>
              <a:t>register2 = register2 – 1  </a:t>
            </a:r>
            <a:r>
              <a:rPr lang="en-US" sz="1600"/>
              <a:t>{register2 = 4} </a:t>
            </a:r>
            <a:br>
              <a:rPr lang="en-US" sz="1600"/>
            </a:br>
            <a:r>
              <a:rPr lang="en-US" sz="1600"/>
              <a:t>S4: producer execute </a:t>
            </a:r>
            <a:r>
              <a:rPr b="1" lang="en-US" sz="1600">
                <a:solidFill>
                  <a:srgbClr val="0000FF"/>
                </a:solidFill>
                <a:latin typeface="Courier New"/>
                <a:ea typeface="Courier New"/>
                <a:cs typeface="Courier New"/>
                <a:sym typeface="Courier New"/>
              </a:rPr>
              <a:t>counter = register1         </a:t>
            </a:r>
            <a:r>
              <a:rPr lang="en-US" sz="1600"/>
              <a:t>{counter = 6 } </a:t>
            </a:r>
            <a:br>
              <a:rPr lang="en-US" sz="1600"/>
            </a:br>
            <a:r>
              <a:rPr lang="en-US" sz="1600"/>
              <a:t>S5: consumer execute </a:t>
            </a:r>
            <a:r>
              <a:rPr b="1" lang="en-US" sz="1600">
                <a:solidFill>
                  <a:schemeClr val="dk2"/>
                </a:solidFill>
                <a:latin typeface="Courier New"/>
                <a:ea typeface="Courier New"/>
                <a:cs typeface="Courier New"/>
                <a:sym typeface="Courier New"/>
              </a:rPr>
              <a:t>counter = register2        </a:t>
            </a:r>
            <a:r>
              <a:rPr lang="en-US" sz="1600"/>
              <a:t>{counter = 4}</a:t>
            </a:r>
            <a:endParaRPr/>
          </a:p>
          <a:p>
            <a:pPr indent="-285750" lvl="1" marL="742950" rtl="0" algn="l">
              <a:lnSpc>
                <a:spcPct val="90000"/>
              </a:lnSpc>
              <a:spcBef>
                <a:spcPts val="1000"/>
              </a:spcBef>
              <a:spcAft>
                <a:spcPts val="0"/>
              </a:spcAft>
              <a:buSzPts val="1600"/>
              <a:buFont typeface="Arial"/>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38"/>
          <p:cNvSpPr txBox="1"/>
          <p:nvPr>
            <p:ph type="title"/>
          </p:nvPr>
        </p:nvSpPr>
        <p:spPr>
          <a:xfrm>
            <a:off x="457200" y="201613"/>
            <a:ext cx="82296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Critical Section Problem</a:t>
            </a:r>
            <a:endParaRPr/>
          </a:p>
        </p:txBody>
      </p:sp>
      <p:sp>
        <p:nvSpPr>
          <p:cNvPr id="582" name="Google Shape;582;p38"/>
          <p:cNvSpPr txBox="1"/>
          <p:nvPr>
            <p:ph idx="1" type="body"/>
          </p:nvPr>
        </p:nvSpPr>
        <p:spPr>
          <a:xfrm>
            <a:off x="908050" y="1131888"/>
            <a:ext cx="6940550"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Consider system of </a:t>
            </a:r>
            <a:r>
              <a:rPr b="1" i="1" lang="en-US"/>
              <a:t>n</a:t>
            </a:r>
            <a:r>
              <a:rPr b="1" lang="en-US"/>
              <a:t> </a:t>
            </a:r>
            <a:r>
              <a:rPr lang="en-US"/>
              <a:t>processes {</a:t>
            </a:r>
            <a:r>
              <a:rPr b="1" i="1" lang="en-US"/>
              <a:t>p</a:t>
            </a:r>
            <a:r>
              <a:rPr b="1" baseline="-25000" i="1" lang="en-US"/>
              <a:t>0</a:t>
            </a:r>
            <a:r>
              <a:rPr b="1" i="1" lang="en-US"/>
              <a:t>, p</a:t>
            </a:r>
            <a:r>
              <a:rPr b="1" baseline="-25000" i="1" lang="en-US"/>
              <a:t>1</a:t>
            </a:r>
            <a:r>
              <a:rPr b="1" i="1" lang="en-US"/>
              <a:t>, … p</a:t>
            </a:r>
            <a:r>
              <a:rPr b="1" baseline="-25000" i="1" lang="en-US"/>
              <a:t>n-1</a:t>
            </a:r>
            <a:r>
              <a:rPr lang="en-US"/>
              <a:t>}</a:t>
            </a:r>
            <a:endParaRPr/>
          </a:p>
          <a:p>
            <a:pPr indent="-342900" lvl="0" marL="342900" rtl="0" algn="l">
              <a:spcBef>
                <a:spcPts val="1000"/>
              </a:spcBef>
              <a:spcAft>
                <a:spcPts val="0"/>
              </a:spcAft>
              <a:buSzPts val="1800"/>
              <a:buChar char="🠶"/>
            </a:pPr>
            <a:r>
              <a:rPr lang="en-US"/>
              <a:t>Each process has </a:t>
            </a:r>
            <a:r>
              <a:rPr b="1" lang="en-US">
                <a:solidFill>
                  <a:srgbClr val="3366FF"/>
                </a:solidFill>
              </a:rPr>
              <a:t>critical section </a:t>
            </a:r>
            <a:r>
              <a:rPr lang="en-US"/>
              <a:t>segment of code</a:t>
            </a:r>
            <a:endParaRPr/>
          </a:p>
          <a:p>
            <a:pPr indent="-285750" lvl="1" marL="742950" rtl="0" algn="l">
              <a:spcBef>
                <a:spcPts val="1000"/>
              </a:spcBef>
              <a:spcAft>
                <a:spcPts val="0"/>
              </a:spcAft>
              <a:buSzPts val="1600"/>
              <a:buChar char="🠶"/>
            </a:pPr>
            <a:r>
              <a:rPr lang="en-US"/>
              <a:t>Process may be changing common variables, updating table, writing file, etc</a:t>
            </a:r>
            <a:endParaRPr/>
          </a:p>
          <a:p>
            <a:pPr indent="-285750" lvl="1" marL="742950" rtl="0" algn="l">
              <a:spcBef>
                <a:spcPts val="1000"/>
              </a:spcBef>
              <a:spcAft>
                <a:spcPts val="0"/>
              </a:spcAft>
              <a:buSzPts val="1600"/>
              <a:buChar char="🠶"/>
            </a:pPr>
            <a:r>
              <a:rPr lang="en-US"/>
              <a:t>When one process in critical section, no other may be in its critical section</a:t>
            </a:r>
            <a:endParaRPr/>
          </a:p>
          <a:p>
            <a:pPr indent="-342900" lvl="0" marL="342900" rtl="0" algn="l">
              <a:spcBef>
                <a:spcPts val="1000"/>
              </a:spcBef>
              <a:spcAft>
                <a:spcPts val="0"/>
              </a:spcAft>
              <a:buSzPts val="1800"/>
              <a:buChar char="🠶"/>
            </a:pPr>
            <a:r>
              <a:rPr b="1" i="1" lang="en-US"/>
              <a:t>Critical section problem </a:t>
            </a:r>
            <a:r>
              <a:rPr lang="en-US"/>
              <a:t>is to design protocol to solve this</a:t>
            </a:r>
            <a:endParaRPr/>
          </a:p>
          <a:p>
            <a:pPr indent="-342900" lvl="0" marL="342900" rtl="0" algn="l">
              <a:spcBef>
                <a:spcPts val="1000"/>
              </a:spcBef>
              <a:spcAft>
                <a:spcPts val="0"/>
              </a:spcAft>
              <a:buSzPts val="1800"/>
              <a:buChar char="🠶"/>
            </a:pPr>
            <a:r>
              <a:rPr lang="en-US"/>
              <a:t>Each process must ask permission to enter critical section in </a:t>
            </a:r>
            <a:r>
              <a:rPr b="1" lang="en-US">
                <a:solidFill>
                  <a:srgbClr val="3366FF"/>
                </a:solidFill>
              </a:rPr>
              <a:t>entry section</a:t>
            </a:r>
            <a:r>
              <a:rPr lang="en-US"/>
              <a:t>, may follow critical section with </a:t>
            </a:r>
            <a:r>
              <a:rPr b="1" lang="en-US">
                <a:solidFill>
                  <a:srgbClr val="3366FF"/>
                </a:solidFill>
              </a:rPr>
              <a:t>exit section</a:t>
            </a:r>
            <a:r>
              <a:rPr lang="en-US"/>
              <a:t>, then </a:t>
            </a:r>
            <a:r>
              <a:rPr b="1" lang="en-US">
                <a:solidFill>
                  <a:srgbClr val="3366FF"/>
                </a:solidFill>
              </a:rPr>
              <a:t>remainder section</a:t>
            </a:r>
            <a:endParaRPr/>
          </a:p>
          <a:p>
            <a:pPr indent="-228600" lvl="0" marL="342900" rtl="0" algn="l">
              <a:spcBef>
                <a:spcPts val="1000"/>
              </a:spcBef>
              <a:spcAft>
                <a:spcPts val="0"/>
              </a:spcAft>
              <a:buSzPts val="1800"/>
              <a:buNone/>
            </a:pPr>
            <a:r>
              <a:t/>
            </a:r>
            <a:endParaRPr b="1">
              <a:solidFill>
                <a:srgbClr val="3366FF"/>
              </a:solidFill>
            </a:endParaRPr>
          </a:p>
          <a:p>
            <a:pPr indent="-342900" lvl="0" marL="342900" rtl="0" algn="l">
              <a:spcBef>
                <a:spcPts val="1000"/>
              </a:spcBef>
              <a:spcAft>
                <a:spcPts val="0"/>
              </a:spcAft>
              <a:buSzPts val="1800"/>
              <a:buFont typeface="Arial"/>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39"/>
          <p:cNvSpPr txBox="1"/>
          <p:nvPr>
            <p:ph type="title"/>
          </p:nvPr>
        </p:nvSpPr>
        <p:spPr>
          <a:xfrm>
            <a:off x="457200" y="188913"/>
            <a:ext cx="82296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Critical Section</a:t>
            </a:r>
            <a:endParaRPr/>
          </a:p>
        </p:txBody>
      </p:sp>
      <p:sp>
        <p:nvSpPr>
          <p:cNvPr id="588" name="Google Shape;588;p39"/>
          <p:cNvSpPr txBox="1"/>
          <p:nvPr>
            <p:ph idx="1" type="body"/>
          </p:nvPr>
        </p:nvSpPr>
        <p:spPr>
          <a:xfrm>
            <a:off x="1942415" y="2133600"/>
            <a:ext cx="6591985"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General structure of process </a:t>
            </a:r>
            <a:r>
              <a:rPr b="1" i="1" lang="en-US"/>
              <a:t>P</a:t>
            </a:r>
            <a:r>
              <a:rPr b="1" baseline="-25000" i="1" lang="en-US"/>
              <a:t>i  </a:t>
            </a:r>
            <a:endParaRPr/>
          </a:p>
          <a:p>
            <a:pPr indent="-228600" lvl="0" marL="342900" rtl="0" algn="l">
              <a:spcBef>
                <a:spcPts val="1000"/>
              </a:spcBef>
              <a:spcAft>
                <a:spcPts val="0"/>
              </a:spcAft>
              <a:buSzPts val="1800"/>
              <a:buNone/>
            </a:pPr>
            <a:r>
              <a:t/>
            </a:r>
            <a:endParaRPr b="1">
              <a:solidFill>
                <a:srgbClr val="0000FF"/>
              </a:solidFill>
            </a:endParaRPr>
          </a:p>
        </p:txBody>
      </p:sp>
      <p:pic>
        <p:nvPicPr>
          <p:cNvPr id="589" name="Google Shape;589;p39"/>
          <p:cNvPicPr preferRelativeResize="0"/>
          <p:nvPr/>
        </p:nvPicPr>
        <p:blipFill rotWithShape="1">
          <a:blip r:embed="rId3">
            <a:alphaModFix/>
          </a:blip>
          <a:srcRect b="0" l="0" r="0" t="0"/>
          <a:stretch/>
        </p:blipFill>
        <p:spPr>
          <a:xfrm>
            <a:off x="1682877" y="2808514"/>
            <a:ext cx="4490232" cy="31027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
          <p:cNvSpPr txBox="1"/>
          <p:nvPr>
            <p:ph type="title"/>
          </p:nvPr>
        </p:nvSpPr>
        <p:spPr>
          <a:xfrm>
            <a:off x="1945200" y="624110"/>
            <a:ext cx="6589200"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Process vs Threads</a:t>
            </a:r>
            <a:endParaRPr/>
          </a:p>
        </p:txBody>
      </p:sp>
      <p:sp>
        <p:nvSpPr>
          <p:cNvPr id="193" name="Google Shape;193;p4"/>
          <p:cNvSpPr txBox="1"/>
          <p:nvPr>
            <p:ph idx="1" type="body"/>
          </p:nvPr>
        </p:nvSpPr>
        <p:spPr>
          <a:xfrm>
            <a:off x="457200" y="1561928"/>
            <a:ext cx="4038600" cy="4530725"/>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800"/>
              <a:buNone/>
            </a:pPr>
            <a:r>
              <a:rPr lang="en-US" u="sng">
                <a:solidFill>
                  <a:schemeClr val="dk1"/>
                </a:solidFill>
              </a:rPr>
              <a:t>Resource Ownership</a:t>
            </a:r>
            <a:endParaRPr/>
          </a:p>
          <a:p>
            <a:pPr indent="-342900" lvl="0" marL="342900" rtl="0" algn="l">
              <a:spcBef>
                <a:spcPts val="1000"/>
              </a:spcBef>
              <a:spcAft>
                <a:spcPts val="0"/>
              </a:spcAft>
              <a:buSzPts val="1800"/>
              <a:buChar char="🠶"/>
            </a:pPr>
            <a:r>
              <a:rPr lang="en-US" sz="1800">
                <a:solidFill>
                  <a:schemeClr val="dk1"/>
                </a:solidFill>
              </a:rPr>
              <a:t>Process includes a virtual address space to hold the process image </a:t>
            </a:r>
            <a:endParaRPr sz="1800">
              <a:solidFill>
                <a:schemeClr val="dk1"/>
              </a:solidFill>
            </a:endParaRPr>
          </a:p>
          <a:p>
            <a:pPr indent="-285750" lvl="1" marL="742950" rtl="0" algn="l">
              <a:spcBef>
                <a:spcPts val="1000"/>
              </a:spcBef>
              <a:spcAft>
                <a:spcPts val="0"/>
              </a:spcAft>
              <a:buSzPts val="1800"/>
              <a:buChar char="🠶"/>
            </a:pPr>
            <a:r>
              <a:rPr lang="en-US" sz="1800">
                <a:solidFill>
                  <a:schemeClr val="dk1"/>
                </a:solidFill>
              </a:rPr>
              <a:t>the OS performs a protection function to prevent unwanted interference between processes with respect to resources </a:t>
            </a:r>
            <a:endParaRPr sz="1800">
              <a:solidFill>
                <a:schemeClr val="dk1"/>
              </a:solidFill>
            </a:endParaRPr>
          </a:p>
          <a:p>
            <a:pPr indent="-228600" lvl="0" marL="342900" rtl="0" algn="l">
              <a:spcBef>
                <a:spcPts val="1000"/>
              </a:spcBef>
              <a:spcAft>
                <a:spcPts val="0"/>
              </a:spcAft>
              <a:buSzPts val="1800"/>
              <a:buNone/>
            </a:pPr>
            <a:r>
              <a:t/>
            </a:r>
            <a:endParaRPr/>
          </a:p>
        </p:txBody>
      </p:sp>
      <p:sp>
        <p:nvSpPr>
          <p:cNvPr id="194" name="Google Shape;194;p4"/>
          <p:cNvSpPr txBox="1"/>
          <p:nvPr>
            <p:ph idx="2" type="body"/>
          </p:nvPr>
        </p:nvSpPr>
        <p:spPr>
          <a:xfrm>
            <a:off x="4680859" y="1561927"/>
            <a:ext cx="4038600" cy="4530725"/>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800"/>
              <a:buNone/>
            </a:pPr>
            <a:r>
              <a:rPr lang="en-US" u="sng">
                <a:solidFill>
                  <a:schemeClr val="dk1"/>
                </a:solidFill>
              </a:rPr>
              <a:t>Scheduling/Execution</a:t>
            </a:r>
            <a:endParaRPr/>
          </a:p>
          <a:p>
            <a:pPr indent="-342900" lvl="0" marL="342900" rtl="0" algn="l">
              <a:spcBef>
                <a:spcPts val="1000"/>
              </a:spcBef>
              <a:spcAft>
                <a:spcPts val="0"/>
              </a:spcAft>
              <a:buSzPts val="1800"/>
              <a:buChar char="🠶"/>
            </a:pPr>
            <a:r>
              <a:rPr lang="en-US" sz="1800">
                <a:solidFill>
                  <a:schemeClr val="dk1"/>
                </a:solidFill>
              </a:rPr>
              <a:t>Follows an execution path that may be interleaved with other processes </a:t>
            </a:r>
            <a:endParaRPr sz="1800">
              <a:solidFill>
                <a:schemeClr val="dk1"/>
              </a:solidFill>
            </a:endParaRPr>
          </a:p>
          <a:p>
            <a:pPr indent="-285750" lvl="1" marL="742950" rtl="0" algn="l">
              <a:spcBef>
                <a:spcPts val="1000"/>
              </a:spcBef>
              <a:spcAft>
                <a:spcPts val="0"/>
              </a:spcAft>
              <a:buSzPts val="1800"/>
              <a:buChar char="🠶"/>
            </a:pPr>
            <a:r>
              <a:rPr lang="en-US" sz="1800">
                <a:solidFill>
                  <a:schemeClr val="dk1"/>
                </a:solidFill>
              </a:rPr>
              <a:t>a process has an execution state (Running, Ready, etc.) and a dispatching priority and is scheduled and dispatched by the OS </a:t>
            </a:r>
            <a:endParaRPr sz="1800">
              <a:solidFill>
                <a:schemeClr val="dk1"/>
              </a:solidFill>
            </a:endParaRPr>
          </a:p>
          <a:p>
            <a:pPr indent="-228600" lvl="0" marL="342900" rtl="0" algn="l">
              <a:spcBef>
                <a:spcPts val="1000"/>
              </a:spcBef>
              <a:spcAft>
                <a:spcPts val="0"/>
              </a:spcAft>
              <a:buSzPts val="1800"/>
              <a:buNone/>
            </a:pPr>
            <a:r>
              <a:t/>
            </a:r>
            <a:endParaRPr/>
          </a:p>
        </p:txBody>
      </p:sp>
      <p:sp>
        <p:nvSpPr>
          <p:cNvPr id="195" name="Google Shape;195;p4"/>
          <p:cNvSpPr/>
          <p:nvPr/>
        </p:nvSpPr>
        <p:spPr>
          <a:xfrm>
            <a:off x="562500" y="4892323"/>
            <a:ext cx="8581500" cy="175432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The unit of dispatching is referred to as a </a:t>
            </a:r>
            <a:r>
              <a:rPr b="1" i="1" lang="en-US" sz="1800" u="none" cap="none" strike="noStrike">
                <a:solidFill>
                  <a:schemeClr val="dk1"/>
                </a:solidFill>
                <a:latin typeface="Century Gothic"/>
                <a:ea typeface="Century Gothic"/>
                <a:cs typeface="Century Gothic"/>
                <a:sym typeface="Century Gothic"/>
              </a:rPr>
              <a:t>thread </a:t>
            </a:r>
            <a:r>
              <a:rPr b="0" i="0" lang="en-US" sz="1800" u="none" cap="none" strike="noStrike">
                <a:solidFill>
                  <a:schemeClr val="dk1"/>
                </a:solidFill>
                <a:latin typeface="Century Gothic"/>
                <a:ea typeface="Century Gothic"/>
                <a:cs typeface="Century Gothic"/>
                <a:sym typeface="Century Gothic"/>
              </a:rPr>
              <a:t>or </a:t>
            </a:r>
            <a:r>
              <a:rPr b="1" i="1" lang="en-US" sz="1800" u="none" cap="none" strike="noStrike">
                <a:solidFill>
                  <a:schemeClr val="dk1"/>
                </a:solidFill>
                <a:latin typeface="Century Gothic"/>
                <a:ea typeface="Century Gothic"/>
                <a:cs typeface="Century Gothic"/>
                <a:sym typeface="Century Gothic"/>
              </a:rPr>
              <a:t>lightweight process </a:t>
            </a:r>
            <a:endParaRPr b="0" i="0" sz="1800" u="none" cap="none" strike="noStrike">
              <a:solidFill>
                <a:schemeClr val="dk1"/>
              </a:solidFill>
              <a:latin typeface="Century Gothic"/>
              <a:ea typeface="Century Gothic"/>
              <a:cs typeface="Century Gothic"/>
              <a:sym typeface="Century Gothic"/>
            </a:endParaRPr>
          </a:p>
          <a:p>
            <a:pPr indent="-285750" lvl="0" marL="285750" marR="0" rtl="0" algn="l">
              <a:lnSpc>
                <a:spcPct val="150000"/>
              </a:lnSpc>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The unit of resource ownership is referred to as a </a:t>
            </a:r>
            <a:r>
              <a:rPr b="1" i="1" lang="en-US" sz="1800" u="none" cap="none" strike="noStrike">
                <a:solidFill>
                  <a:schemeClr val="dk1"/>
                </a:solidFill>
                <a:latin typeface="Century Gothic"/>
                <a:ea typeface="Century Gothic"/>
                <a:cs typeface="Century Gothic"/>
                <a:sym typeface="Century Gothic"/>
              </a:rPr>
              <a:t>process</a:t>
            </a:r>
            <a:r>
              <a:rPr b="0" i="0" lang="en-US" sz="1800" u="none" cap="none" strike="noStrike">
                <a:solidFill>
                  <a:schemeClr val="dk1"/>
                </a:solidFill>
                <a:latin typeface="Century Gothic"/>
                <a:ea typeface="Century Gothic"/>
                <a:cs typeface="Century Gothic"/>
                <a:sym typeface="Century Gothic"/>
              </a:rPr>
              <a:t> or </a:t>
            </a:r>
            <a:r>
              <a:rPr b="1" i="1" lang="en-US" sz="1800" u="none" cap="none" strike="noStrike">
                <a:solidFill>
                  <a:schemeClr val="dk1"/>
                </a:solidFill>
                <a:latin typeface="Century Gothic"/>
                <a:ea typeface="Century Gothic"/>
                <a:cs typeface="Century Gothic"/>
                <a:sym typeface="Century Gothic"/>
              </a:rPr>
              <a:t>task </a:t>
            </a:r>
            <a:endParaRPr b="0" i="0" sz="1800" u="none" cap="none" strike="noStrike">
              <a:solidFill>
                <a:schemeClr val="dk1"/>
              </a:solidFill>
              <a:latin typeface="Century Gothic"/>
              <a:ea typeface="Century Gothic"/>
              <a:cs typeface="Century Gothic"/>
              <a:sym typeface="Century Gothic"/>
            </a:endParaRPr>
          </a:p>
          <a:p>
            <a:pPr indent="-285750" lvl="0" marL="285750" marR="0" rtl="0" algn="l">
              <a:lnSpc>
                <a:spcPct val="150000"/>
              </a:lnSpc>
              <a:spcBef>
                <a:spcPts val="0"/>
              </a:spcBef>
              <a:spcAft>
                <a:spcPts val="0"/>
              </a:spcAft>
              <a:buClr>
                <a:schemeClr val="dk1"/>
              </a:buClr>
              <a:buSzPts val="1800"/>
              <a:buFont typeface="Arial"/>
              <a:buChar char="•"/>
            </a:pPr>
            <a:r>
              <a:rPr b="1" i="1" lang="en-US" sz="1800" u="none" cap="none" strike="noStrike">
                <a:solidFill>
                  <a:schemeClr val="dk1"/>
                </a:solidFill>
                <a:latin typeface="Century Gothic"/>
                <a:ea typeface="Century Gothic"/>
                <a:cs typeface="Century Gothic"/>
                <a:sym typeface="Century Gothic"/>
              </a:rPr>
              <a:t>Multithreading - </a:t>
            </a:r>
            <a:r>
              <a:rPr b="0" i="0" lang="en-US" sz="1800" u="none" cap="none" strike="noStrike">
                <a:solidFill>
                  <a:schemeClr val="dk1"/>
                </a:solidFill>
                <a:latin typeface="Century Gothic"/>
                <a:ea typeface="Century Gothic"/>
                <a:cs typeface="Century Gothic"/>
                <a:sym typeface="Century Gothic"/>
              </a:rPr>
              <a:t>The ability of an OS to support multiple, concurrent paths of execution within a single process </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40"/>
          <p:cNvSpPr/>
          <p:nvPr/>
        </p:nvSpPr>
        <p:spPr>
          <a:xfrm>
            <a:off x="1779588" y="1965325"/>
            <a:ext cx="2271712" cy="427038"/>
          </a:xfrm>
          <a:prstGeom prst="rect">
            <a:avLst/>
          </a:prstGeom>
          <a:solidFill>
            <a:schemeClr val="accent3"/>
          </a:solidFill>
          <a:ln cap="rnd" cmpd="sng" w="15875">
            <a:solidFill>
              <a:srgbClr val="745F3B"/>
            </a:solidFill>
            <a:prstDash val="solid"/>
            <a:round/>
            <a:headEnd len="sm" w="sm" type="none"/>
            <a:tailEnd len="sm" w="sm" type="none"/>
          </a:ln>
        </p:spPr>
        <p:txBody>
          <a:bodyPr anchorCtr="0" anchor="t" bIns="32000" lIns="64000" spcFirstLastPara="1" rIns="64000" wrap="square" tIns="320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596" name="Google Shape;596;p40"/>
          <p:cNvSpPr/>
          <p:nvPr/>
        </p:nvSpPr>
        <p:spPr>
          <a:xfrm>
            <a:off x="1795463" y="2809875"/>
            <a:ext cx="1203325" cy="377825"/>
          </a:xfrm>
          <a:prstGeom prst="rect">
            <a:avLst/>
          </a:prstGeom>
          <a:solidFill>
            <a:schemeClr val="accent3"/>
          </a:solidFill>
          <a:ln cap="rnd" cmpd="sng" w="15875">
            <a:solidFill>
              <a:srgbClr val="745F3B"/>
            </a:solidFill>
            <a:prstDash val="solid"/>
            <a:round/>
            <a:headEnd len="sm" w="sm" type="none"/>
            <a:tailEnd len="sm" w="sm" type="none"/>
          </a:ln>
        </p:spPr>
        <p:txBody>
          <a:bodyPr anchorCtr="0" anchor="t" bIns="32000" lIns="64000" spcFirstLastPara="1" rIns="64000" wrap="square" tIns="320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597" name="Google Shape;597;p40"/>
          <p:cNvSpPr txBox="1"/>
          <p:nvPr>
            <p:ph type="title"/>
          </p:nvPr>
        </p:nvSpPr>
        <p:spPr>
          <a:xfrm>
            <a:off x="852487" y="169691"/>
            <a:ext cx="8291513"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Algorithm for Process P</a:t>
            </a:r>
            <a:r>
              <a:rPr baseline="-25000" lang="en-US">
                <a:solidFill>
                  <a:srgbClr val="0000FF"/>
                </a:solidFill>
              </a:rPr>
              <a:t>i</a:t>
            </a:r>
            <a:endParaRPr/>
          </a:p>
        </p:txBody>
      </p:sp>
      <p:sp>
        <p:nvSpPr>
          <p:cNvPr id="598" name="Google Shape;598;p40"/>
          <p:cNvSpPr txBox="1"/>
          <p:nvPr>
            <p:ph idx="1" type="body"/>
          </p:nvPr>
        </p:nvSpPr>
        <p:spPr>
          <a:xfrm>
            <a:off x="1261610" y="1152410"/>
            <a:ext cx="7742237" cy="477043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Font typeface="Arial"/>
              <a:buNone/>
            </a:pPr>
            <a:r>
              <a:rPr b="1" lang="en-US">
                <a:solidFill>
                  <a:srgbClr val="000000"/>
                </a:solidFill>
                <a:latin typeface="Courier New"/>
                <a:ea typeface="Courier New"/>
                <a:cs typeface="Courier New"/>
                <a:sym typeface="Courier New"/>
              </a:rPr>
              <a:t>	</a:t>
            </a:r>
            <a:r>
              <a:rPr b="1" lang="en-US" sz="1600">
                <a:solidFill>
                  <a:srgbClr val="000000"/>
                </a:solidFill>
                <a:latin typeface="Courier New"/>
                <a:ea typeface="Courier New"/>
                <a:cs typeface="Courier New"/>
                <a:sym typeface="Courier New"/>
              </a:rPr>
              <a:t>do { </a:t>
            </a:r>
            <a:endParaRPr/>
          </a:p>
          <a:p>
            <a:pPr indent="-342900" lvl="0" marL="342900" rtl="0" algn="l">
              <a:spcBef>
                <a:spcPts val="1000"/>
              </a:spcBef>
              <a:spcAft>
                <a:spcPts val="0"/>
              </a:spcAft>
              <a:buSzPts val="1600"/>
              <a:buFont typeface="Arial"/>
              <a:buNone/>
            </a:pPr>
            <a:r>
              <a:rPr b="1" lang="en-US" sz="1600">
                <a:solidFill>
                  <a:srgbClr val="000000"/>
                </a:solidFill>
                <a:latin typeface="Courier New"/>
                <a:ea typeface="Courier New"/>
                <a:cs typeface="Courier New"/>
                <a:sym typeface="Courier New"/>
              </a:rPr>
              <a:t>		</a:t>
            </a:r>
            <a:endParaRPr/>
          </a:p>
          <a:p>
            <a:pPr indent="-342900" lvl="0" marL="342900" rtl="0" algn="l">
              <a:spcBef>
                <a:spcPts val="1000"/>
              </a:spcBef>
              <a:spcAft>
                <a:spcPts val="0"/>
              </a:spcAft>
              <a:buSzPts val="1600"/>
              <a:buFont typeface="Arial"/>
              <a:buNone/>
            </a:pPr>
            <a:r>
              <a:rPr b="1" lang="en-US" sz="1600">
                <a:solidFill>
                  <a:srgbClr val="000000"/>
                </a:solidFill>
                <a:latin typeface="Courier New"/>
                <a:ea typeface="Courier New"/>
                <a:cs typeface="Courier New"/>
                <a:sym typeface="Courier New"/>
              </a:rPr>
              <a:t>		while (turn == j); </a:t>
            </a:r>
            <a:endParaRPr/>
          </a:p>
          <a:p>
            <a:pPr indent="-342900" lvl="0" marL="342900" rtl="0" algn="l">
              <a:spcBef>
                <a:spcPts val="1000"/>
              </a:spcBef>
              <a:spcAft>
                <a:spcPts val="0"/>
              </a:spcAft>
              <a:buSzPts val="400"/>
              <a:buFont typeface="Arial"/>
              <a:buNone/>
            </a:pPr>
            <a:r>
              <a:t/>
            </a:r>
            <a:endParaRPr b="1" sz="400">
              <a:solidFill>
                <a:srgbClr val="000000"/>
              </a:solidFill>
              <a:latin typeface="Courier New"/>
              <a:ea typeface="Courier New"/>
              <a:cs typeface="Courier New"/>
              <a:sym typeface="Courier New"/>
            </a:endParaRPr>
          </a:p>
          <a:p>
            <a:pPr indent="-342900" lvl="0" marL="342900" rtl="0" algn="l">
              <a:spcBef>
                <a:spcPts val="1000"/>
              </a:spcBef>
              <a:spcAft>
                <a:spcPts val="0"/>
              </a:spcAft>
              <a:buSzPts val="1600"/>
              <a:buFont typeface="Arial"/>
              <a:buNone/>
            </a:pPr>
            <a:r>
              <a:rPr b="1" lang="en-US" sz="1600">
                <a:solidFill>
                  <a:srgbClr val="000000"/>
                </a:solidFill>
                <a:latin typeface="Courier New"/>
                <a:ea typeface="Courier New"/>
                <a:cs typeface="Courier New"/>
                <a:sym typeface="Courier New"/>
              </a:rPr>
              <a:t>			critical section </a:t>
            </a:r>
            <a:endParaRPr/>
          </a:p>
          <a:p>
            <a:pPr indent="-342900" lvl="0" marL="342900" rtl="0" algn="l">
              <a:spcBef>
                <a:spcPts val="1000"/>
              </a:spcBef>
              <a:spcAft>
                <a:spcPts val="0"/>
              </a:spcAft>
              <a:buSzPts val="1600"/>
              <a:buFont typeface="Arial"/>
              <a:buNone/>
            </a:pPr>
            <a:r>
              <a:rPr b="1" lang="en-US" sz="1600">
                <a:solidFill>
                  <a:srgbClr val="000000"/>
                </a:solidFill>
                <a:latin typeface="Courier New"/>
                <a:ea typeface="Courier New"/>
                <a:cs typeface="Courier New"/>
                <a:sym typeface="Courier New"/>
              </a:rPr>
              <a:t>		turn = j; </a:t>
            </a:r>
            <a:endParaRPr/>
          </a:p>
          <a:p>
            <a:pPr indent="-342900" lvl="0" marL="342900" rtl="0" algn="l">
              <a:spcBef>
                <a:spcPts val="1000"/>
              </a:spcBef>
              <a:spcAft>
                <a:spcPts val="0"/>
              </a:spcAft>
              <a:buSzPts val="400"/>
              <a:buFont typeface="Arial"/>
              <a:buNone/>
            </a:pPr>
            <a:r>
              <a:t/>
            </a:r>
            <a:endParaRPr b="1" sz="400">
              <a:solidFill>
                <a:srgbClr val="000000"/>
              </a:solidFill>
              <a:latin typeface="Courier New"/>
              <a:ea typeface="Courier New"/>
              <a:cs typeface="Courier New"/>
              <a:sym typeface="Courier New"/>
            </a:endParaRPr>
          </a:p>
          <a:p>
            <a:pPr indent="-342900" lvl="0" marL="342900" rtl="0" algn="l">
              <a:spcBef>
                <a:spcPts val="1000"/>
              </a:spcBef>
              <a:spcAft>
                <a:spcPts val="0"/>
              </a:spcAft>
              <a:buSzPts val="1600"/>
              <a:buFont typeface="Arial"/>
              <a:buNone/>
            </a:pPr>
            <a:r>
              <a:rPr b="1" lang="en-US" sz="1600">
                <a:solidFill>
                  <a:srgbClr val="000000"/>
                </a:solidFill>
                <a:latin typeface="Courier New"/>
                <a:ea typeface="Courier New"/>
                <a:cs typeface="Courier New"/>
                <a:sym typeface="Courier New"/>
              </a:rPr>
              <a:t>			remainder section </a:t>
            </a:r>
            <a:endParaRPr/>
          </a:p>
          <a:p>
            <a:pPr indent="-342900" lvl="0" marL="342900" rtl="0" algn="l">
              <a:spcBef>
                <a:spcPts val="1000"/>
              </a:spcBef>
              <a:spcAft>
                <a:spcPts val="0"/>
              </a:spcAft>
              <a:buSzPts val="1600"/>
              <a:buFont typeface="Arial"/>
              <a:buNone/>
            </a:pPr>
            <a:r>
              <a:rPr b="1" lang="en-US" sz="1600">
                <a:solidFill>
                  <a:srgbClr val="000000"/>
                </a:solidFill>
                <a:latin typeface="Courier New"/>
                <a:ea typeface="Courier New"/>
                <a:cs typeface="Courier New"/>
                <a:sym typeface="Courier New"/>
              </a:rPr>
              <a:t>	 } while (true); </a:t>
            </a:r>
            <a:endParaRPr/>
          </a:p>
          <a:p>
            <a:pPr indent="-342900" lvl="0" marL="342900" rtl="0" algn="l">
              <a:spcBef>
                <a:spcPts val="1000"/>
              </a:spcBef>
              <a:spcAft>
                <a:spcPts val="0"/>
              </a:spcAft>
              <a:buSzPts val="1600"/>
              <a:buFont typeface="Arial"/>
              <a:buNone/>
            </a:pPr>
            <a:r>
              <a:t/>
            </a:r>
            <a:endParaRPr sz="1600">
              <a:solidFill>
                <a:srgbClr val="0000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41"/>
          <p:cNvSpPr txBox="1"/>
          <p:nvPr>
            <p:ph type="title"/>
          </p:nvPr>
        </p:nvSpPr>
        <p:spPr>
          <a:xfrm>
            <a:off x="1177925" y="195263"/>
            <a:ext cx="7724775"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Solution to Critical-Section Problem</a:t>
            </a:r>
            <a:endParaRPr/>
          </a:p>
        </p:txBody>
      </p:sp>
      <p:sp>
        <p:nvSpPr>
          <p:cNvPr id="605" name="Google Shape;605;p41"/>
          <p:cNvSpPr txBox="1"/>
          <p:nvPr>
            <p:ph idx="1" type="body"/>
          </p:nvPr>
        </p:nvSpPr>
        <p:spPr>
          <a:xfrm>
            <a:off x="691609" y="991715"/>
            <a:ext cx="7460169"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Font typeface="Arial"/>
              <a:buNone/>
            </a:pPr>
            <a:r>
              <a:rPr lang="en-US">
                <a:solidFill>
                  <a:srgbClr val="000000"/>
                </a:solidFill>
              </a:rPr>
              <a:t>1.   </a:t>
            </a:r>
            <a:r>
              <a:rPr b="1" lang="en-US">
                <a:solidFill>
                  <a:srgbClr val="3366FF"/>
                </a:solidFill>
              </a:rPr>
              <a:t>Mutual Exclusion </a:t>
            </a:r>
            <a:r>
              <a:rPr lang="en-US"/>
              <a:t>- If process </a:t>
            </a:r>
            <a:r>
              <a:rPr b="1" i="1" lang="en-US"/>
              <a:t>P</a:t>
            </a:r>
            <a:r>
              <a:rPr b="1" baseline="-25000" i="1" lang="en-US"/>
              <a:t>i</a:t>
            </a:r>
            <a:r>
              <a:rPr b="1" lang="en-US"/>
              <a:t> </a:t>
            </a:r>
            <a:r>
              <a:rPr lang="en-US"/>
              <a:t>is executing in its critical section, then no other processes can be executing in their critical sections</a:t>
            </a:r>
            <a:endParaRPr/>
          </a:p>
          <a:p>
            <a:pPr indent="-342900" lvl="0" marL="342900" rtl="0" algn="l">
              <a:spcBef>
                <a:spcPts val="1000"/>
              </a:spcBef>
              <a:spcAft>
                <a:spcPts val="0"/>
              </a:spcAft>
              <a:buSzPts val="1800"/>
              <a:buFont typeface="Arial"/>
              <a:buNone/>
            </a:pPr>
            <a:r>
              <a:rPr lang="en-US">
                <a:solidFill>
                  <a:srgbClr val="000000"/>
                </a:solidFill>
              </a:rPr>
              <a:t>2.   </a:t>
            </a:r>
            <a:r>
              <a:rPr b="1" lang="en-US">
                <a:solidFill>
                  <a:srgbClr val="3366FF"/>
                </a:solidFill>
              </a:rPr>
              <a:t>Progress</a:t>
            </a:r>
            <a:r>
              <a:rPr b="1" lang="en-US"/>
              <a:t> </a:t>
            </a:r>
            <a:r>
              <a:rPr lang="en-US"/>
              <a:t>- If no process is executing in its critical section and there exist some processes that wish to enter their critical section, then the selection of the processes that will enter the critical section next cannot be postponed indefinitely</a:t>
            </a:r>
            <a:endParaRPr/>
          </a:p>
          <a:p>
            <a:pPr indent="-342900" lvl="0" marL="342900" rtl="0" algn="l">
              <a:spcBef>
                <a:spcPts val="1000"/>
              </a:spcBef>
              <a:spcAft>
                <a:spcPts val="0"/>
              </a:spcAft>
              <a:buSzPts val="1800"/>
              <a:buFont typeface="Arial"/>
              <a:buNone/>
            </a:pPr>
            <a:r>
              <a:rPr lang="en-US"/>
              <a:t>3.  </a:t>
            </a:r>
            <a:r>
              <a:rPr b="1" lang="en-US">
                <a:solidFill>
                  <a:srgbClr val="3366FF"/>
                </a:solidFill>
              </a:rPr>
              <a:t>Bounded Waiting </a:t>
            </a:r>
            <a:r>
              <a:rPr lang="en-US"/>
              <a:t>-  A bound must exist on the number of times that other processes are allowed to enter their critical sections after a process has made a request to enter its critical section and before that request is granted</a:t>
            </a:r>
            <a:endParaRPr/>
          </a:p>
          <a:p>
            <a:pPr indent="-338138" lvl="1" marL="795338" rtl="0" algn="l">
              <a:spcBef>
                <a:spcPts val="1000"/>
              </a:spcBef>
              <a:spcAft>
                <a:spcPts val="0"/>
              </a:spcAft>
              <a:buSzPts val="2000"/>
              <a:buFont typeface="Noto Sans Symbols"/>
              <a:buChar char="⚫"/>
            </a:pPr>
            <a:r>
              <a:rPr lang="en-US"/>
              <a:t>Assume that each process executes at a nonzero speed </a:t>
            </a:r>
            <a:endParaRPr/>
          </a:p>
          <a:p>
            <a:pPr indent="-338138" lvl="1" marL="795338" rtl="0" algn="l">
              <a:spcBef>
                <a:spcPts val="1000"/>
              </a:spcBef>
              <a:spcAft>
                <a:spcPts val="0"/>
              </a:spcAft>
              <a:buSzPts val="2000"/>
              <a:buFont typeface="Noto Sans Symbols"/>
              <a:buChar char="⚫"/>
            </a:pPr>
            <a:r>
              <a:rPr lang="en-US"/>
              <a:t>No assumption concerning </a:t>
            </a:r>
            <a:r>
              <a:rPr b="1" lang="en-US">
                <a:solidFill>
                  <a:srgbClr val="3366FF"/>
                </a:solidFill>
              </a:rPr>
              <a:t>relative speed </a:t>
            </a:r>
            <a:r>
              <a:rPr lang="en-US"/>
              <a:t>of the</a:t>
            </a:r>
            <a:r>
              <a:rPr b="1" lang="en-US"/>
              <a:t> </a:t>
            </a:r>
            <a:r>
              <a:rPr b="1" i="1" lang="en-US">
                <a:solidFill>
                  <a:srgbClr val="000000"/>
                </a:solidFill>
              </a:rPr>
              <a:t>n</a:t>
            </a:r>
            <a:r>
              <a:rPr b="1" lang="en-US">
                <a:solidFill>
                  <a:srgbClr val="000000"/>
                </a:solidFill>
              </a:rPr>
              <a:t> </a:t>
            </a:r>
            <a:r>
              <a:rPr lang="en-US"/>
              <a:t>processes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42"/>
          <p:cNvSpPr txBox="1"/>
          <p:nvPr>
            <p:ph type="title"/>
          </p:nvPr>
        </p:nvSpPr>
        <p:spPr>
          <a:xfrm>
            <a:off x="1139825" y="176213"/>
            <a:ext cx="7724775"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Critical-Section Handling in OS </a:t>
            </a:r>
            <a:endParaRPr/>
          </a:p>
        </p:txBody>
      </p:sp>
      <p:sp>
        <p:nvSpPr>
          <p:cNvPr id="612" name="Google Shape;612;p42"/>
          <p:cNvSpPr txBox="1"/>
          <p:nvPr>
            <p:ph idx="1" type="body"/>
          </p:nvPr>
        </p:nvSpPr>
        <p:spPr>
          <a:xfrm>
            <a:off x="768350" y="1103313"/>
            <a:ext cx="6991350"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Font typeface="Arial"/>
              <a:buNone/>
            </a:pPr>
            <a:r>
              <a:rPr lang="en-US"/>
              <a:t>     Two approaches depending on if kernel is preemptive or non-  preemptive </a:t>
            </a:r>
            <a:endParaRPr/>
          </a:p>
          <a:p>
            <a:pPr indent="-338138" lvl="1" marL="795338" rtl="0" algn="l">
              <a:spcBef>
                <a:spcPts val="1000"/>
              </a:spcBef>
              <a:spcAft>
                <a:spcPts val="0"/>
              </a:spcAft>
              <a:buSzPts val="2000"/>
              <a:buChar char="🠶"/>
            </a:pPr>
            <a:r>
              <a:rPr b="1" lang="en-US">
                <a:solidFill>
                  <a:srgbClr val="3366FF"/>
                </a:solidFill>
              </a:rPr>
              <a:t>Preemptive</a:t>
            </a:r>
            <a:r>
              <a:rPr lang="en-US" sz="1400"/>
              <a:t> </a:t>
            </a:r>
            <a:r>
              <a:rPr lang="en-US"/>
              <a:t>– allows preemption of process when running in kernel mode</a:t>
            </a:r>
            <a:endParaRPr/>
          </a:p>
          <a:p>
            <a:pPr indent="-338138" lvl="1" marL="795338" rtl="0" algn="l">
              <a:spcBef>
                <a:spcPts val="1000"/>
              </a:spcBef>
              <a:spcAft>
                <a:spcPts val="0"/>
              </a:spcAft>
              <a:buSzPts val="2000"/>
              <a:buChar char="🠶"/>
            </a:pPr>
            <a:r>
              <a:rPr b="1" lang="en-US">
                <a:solidFill>
                  <a:srgbClr val="3366FF"/>
                </a:solidFill>
              </a:rPr>
              <a:t>Non-preemptive </a:t>
            </a:r>
            <a:r>
              <a:rPr lang="en-US"/>
              <a:t>– runs until exits kernel mode, blocks, or voluntarily yields CPU</a:t>
            </a:r>
            <a:endParaRPr/>
          </a:p>
          <a:p>
            <a:pPr indent="-198437" lvl="2" marL="996950" rtl="0" algn="l">
              <a:spcBef>
                <a:spcPts val="1000"/>
              </a:spcBef>
              <a:spcAft>
                <a:spcPts val="0"/>
              </a:spcAft>
              <a:buSzPts val="1750"/>
              <a:buChar char="🠶"/>
            </a:pPr>
            <a:r>
              <a:rPr lang="en-US"/>
              <a:t>Essentially free of race conditions in kernel mode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43"/>
          <p:cNvSpPr txBox="1"/>
          <p:nvPr>
            <p:ph type="title"/>
          </p:nvPr>
        </p:nvSpPr>
        <p:spPr>
          <a:xfrm>
            <a:off x="998538" y="214313"/>
            <a:ext cx="7688262"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Peterson’s Solution</a:t>
            </a:r>
            <a:endParaRPr/>
          </a:p>
        </p:txBody>
      </p:sp>
      <p:sp>
        <p:nvSpPr>
          <p:cNvPr id="619" name="Google Shape;619;p43"/>
          <p:cNvSpPr txBox="1"/>
          <p:nvPr>
            <p:ph idx="1" type="body"/>
          </p:nvPr>
        </p:nvSpPr>
        <p:spPr>
          <a:xfrm>
            <a:off x="946150" y="1182688"/>
            <a:ext cx="7118350" cy="4422775"/>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1800"/>
              <a:buChar char="🠶"/>
            </a:pPr>
            <a:r>
              <a:rPr lang="en-US"/>
              <a:t>Good algorithmic  description of solving the problem</a:t>
            </a:r>
            <a:endParaRPr sz="800"/>
          </a:p>
          <a:p>
            <a:pPr indent="-342900" lvl="0" marL="342900" rtl="0" algn="l">
              <a:lnSpc>
                <a:spcPct val="90000"/>
              </a:lnSpc>
              <a:spcBef>
                <a:spcPts val="1000"/>
              </a:spcBef>
              <a:spcAft>
                <a:spcPts val="0"/>
              </a:spcAft>
              <a:buSzPts val="1800"/>
              <a:buChar char="🠶"/>
            </a:pPr>
            <a:r>
              <a:rPr lang="en-US"/>
              <a:t>Two process solution</a:t>
            </a:r>
            <a:endParaRPr sz="800"/>
          </a:p>
          <a:p>
            <a:pPr indent="-342900" lvl="0" marL="342900" rtl="0" algn="l">
              <a:lnSpc>
                <a:spcPct val="90000"/>
              </a:lnSpc>
              <a:spcBef>
                <a:spcPts val="1000"/>
              </a:spcBef>
              <a:spcAft>
                <a:spcPts val="0"/>
              </a:spcAft>
              <a:buSzPts val="1800"/>
              <a:buChar char="🠶"/>
            </a:pPr>
            <a:r>
              <a:rPr lang="en-US"/>
              <a:t>Assume that the </a:t>
            </a:r>
            <a:r>
              <a:rPr b="1" lang="en-US" sz="2000">
                <a:latin typeface="Courier New"/>
                <a:ea typeface="Courier New"/>
                <a:cs typeface="Courier New"/>
                <a:sym typeface="Courier New"/>
              </a:rPr>
              <a:t>load</a:t>
            </a:r>
            <a:r>
              <a:rPr lang="en-US">
                <a:latin typeface="Courier New"/>
                <a:ea typeface="Courier New"/>
                <a:cs typeface="Courier New"/>
                <a:sym typeface="Courier New"/>
              </a:rPr>
              <a:t> </a:t>
            </a:r>
            <a:r>
              <a:rPr lang="en-US"/>
              <a:t>and </a:t>
            </a:r>
            <a:r>
              <a:rPr b="1" lang="en-US" sz="2000">
                <a:latin typeface="Courier New"/>
                <a:ea typeface="Courier New"/>
                <a:cs typeface="Courier New"/>
                <a:sym typeface="Courier New"/>
              </a:rPr>
              <a:t>store</a:t>
            </a:r>
            <a:r>
              <a:rPr lang="en-US"/>
              <a:t> machine-language instructions are atomic; that is, cannot be interrupted</a:t>
            </a:r>
            <a:endParaRPr sz="800"/>
          </a:p>
          <a:p>
            <a:pPr indent="-342900" lvl="0" marL="342900" rtl="0" algn="l">
              <a:lnSpc>
                <a:spcPct val="90000"/>
              </a:lnSpc>
              <a:spcBef>
                <a:spcPts val="1000"/>
              </a:spcBef>
              <a:spcAft>
                <a:spcPts val="0"/>
              </a:spcAft>
              <a:buSzPts val="1800"/>
              <a:buChar char="🠶"/>
            </a:pPr>
            <a:r>
              <a:rPr lang="en-US">
                <a:solidFill>
                  <a:srgbClr val="000000"/>
                </a:solidFill>
              </a:rPr>
              <a:t>The two processes share two variables:</a:t>
            </a:r>
            <a:endParaRPr/>
          </a:p>
          <a:p>
            <a:pPr indent="-285750" lvl="1" marL="742950" rtl="0" algn="l">
              <a:lnSpc>
                <a:spcPct val="90000"/>
              </a:lnSpc>
              <a:spcBef>
                <a:spcPts val="1000"/>
              </a:spcBef>
              <a:spcAft>
                <a:spcPts val="0"/>
              </a:spcAft>
              <a:buSzPts val="1600"/>
              <a:buChar char="🠶"/>
            </a:pPr>
            <a:r>
              <a:rPr b="1" lang="en-US" sz="1600">
                <a:latin typeface="Courier New"/>
                <a:ea typeface="Courier New"/>
                <a:cs typeface="Courier New"/>
                <a:sym typeface="Courier New"/>
              </a:rPr>
              <a:t>int turn; </a:t>
            </a:r>
            <a:endParaRPr/>
          </a:p>
          <a:p>
            <a:pPr indent="-285750" lvl="1" marL="742950" rtl="0" algn="l">
              <a:lnSpc>
                <a:spcPct val="90000"/>
              </a:lnSpc>
              <a:spcBef>
                <a:spcPts val="1000"/>
              </a:spcBef>
              <a:spcAft>
                <a:spcPts val="0"/>
              </a:spcAft>
              <a:buSzPts val="1600"/>
              <a:buChar char="🠶"/>
            </a:pPr>
            <a:r>
              <a:rPr b="1" lang="en-US" sz="1600">
                <a:latin typeface="Courier New"/>
                <a:ea typeface="Courier New"/>
                <a:cs typeface="Courier New"/>
                <a:sym typeface="Courier New"/>
              </a:rPr>
              <a:t>Boolean flag[2]</a:t>
            </a:r>
            <a:endParaRPr/>
          </a:p>
          <a:p>
            <a:pPr indent="-234950" lvl="1" marL="742950" rtl="0" algn="l">
              <a:lnSpc>
                <a:spcPct val="90000"/>
              </a:lnSpc>
              <a:spcBef>
                <a:spcPts val="1000"/>
              </a:spcBef>
              <a:spcAft>
                <a:spcPts val="0"/>
              </a:spcAft>
              <a:buSzPts val="800"/>
              <a:buNone/>
            </a:pPr>
            <a:r>
              <a:t/>
            </a:r>
            <a:endParaRPr b="1" sz="800">
              <a:solidFill>
                <a:srgbClr val="000000"/>
              </a:solidFill>
            </a:endParaRPr>
          </a:p>
          <a:p>
            <a:pPr indent="-342900" lvl="0" marL="342900" rtl="0" algn="l">
              <a:lnSpc>
                <a:spcPct val="90000"/>
              </a:lnSpc>
              <a:spcBef>
                <a:spcPts val="1000"/>
              </a:spcBef>
              <a:spcAft>
                <a:spcPts val="0"/>
              </a:spcAft>
              <a:buSzPts val="1800"/>
              <a:buChar char="🠶"/>
            </a:pPr>
            <a:r>
              <a:rPr lang="en-US">
                <a:solidFill>
                  <a:srgbClr val="000000"/>
                </a:solidFill>
              </a:rPr>
              <a:t>The variable </a:t>
            </a:r>
            <a:r>
              <a:rPr b="1" lang="en-US" sz="1600">
                <a:latin typeface="Courier New"/>
                <a:ea typeface="Courier New"/>
                <a:cs typeface="Courier New"/>
                <a:sym typeface="Courier New"/>
              </a:rPr>
              <a:t>turn</a:t>
            </a:r>
            <a:r>
              <a:rPr lang="en-US">
                <a:solidFill>
                  <a:srgbClr val="000000"/>
                </a:solidFill>
              </a:rPr>
              <a:t> indicates whose turn it is to enter the critical section</a:t>
            </a:r>
            <a:endParaRPr sz="800">
              <a:solidFill>
                <a:srgbClr val="000000"/>
              </a:solidFill>
            </a:endParaRPr>
          </a:p>
          <a:p>
            <a:pPr indent="-342900" lvl="0" marL="342900" rtl="0" algn="l">
              <a:lnSpc>
                <a:spcPct val="90000"/>
              </a:lnSpc>
              <a:spcBef>
                <a:spcPts val="1000"/>
              </a:spcBef>
              <a:spcAft>
                <a:spcPts val="0"/>
              </a:spcAft>
              <a:buSzPts val="1800"/>
              <a:buChar char="🠶"/>
            </a:pPr>
            <a:r>
              <a:rPr lang="en-US">
                <a:solidFill>
                  <a:srgbClr val="000000"/>
                </a:solidFill>
              </a:rPr>
              <a:t>The </a:t>
            </a:r>
            <a:r>
              <a:rPr b="1" lang="en-US" sz="1600">
                <a:latin typeface="Courier New"/>
                <a:ea typeface="Courier New"/>
                <a:cs typeface="Courier New"/>
                <a:sym typeface="Courier New"/>
              </a:rPr>
              <a:t>flag</a:t>
            </a:r>
            <a:r>
              <a:rPr b="1" lang="en-US">
                <a:latin typeface="Courier New"/>
                <a:ea typeface="Courier New"/>
                <a:cs typeface="Courier New"/>
                <a:sym typeface="Courier New"/>
              </a:rPr>
              <a:t> </a:t>
            </a:r>
            <a:r>
              <a:rPr lang="en-US">
                <a:solidFill>
                  <a:srgbClr val="000000"/>
                </a:solidFill>
              </a:rPr>
              <a:t>array is used to indicate if a process is ready to enter the critical section. </a:t>
            </a:r>
            <a:r>
              <a:rPr b="1" lang="en-US" sz="1600">
                <a:latin typeface="Courier New"/>
                <a:ea typeface="Courier New"/>
                <a:cs typeface="Courier New"/>
                <a:sym typeface="Courier New"/>
              </a:rPr>
              <a:t>flag[i] = </a:t>
            </a:r>
            <a:r>
              <a:rPr b="1" i="1" lang="en-US" sz="1600">
                <a:latin typeface="Courier New"/>
                <a:ea typeface="Courier New"/>
                <a:cs typeface="Courier New"/>
                <a:sym typeface="Courier New"/>
              </a:rPr>
              <a:t>true</a:t>
            </a:r>
            <a:r>
              <a:rPr lang="en-US" sz="1600">
                <a:solidFill>
                  <a:srgbClr val="000000"/>
                </a:solidFill>
              </a:rPr>
              <a:t>  </a:t>
            </a:r>
            <a:r>
              <a:rPr lang="en-US">
                <a:solidFill>
                  <a:srgbClr val="000000"/>
                </a:solidFill>
              </a:rPr>
              <a:t>implies that process </a:t>
            </a:r>
            <a:r>
              <a:rPr b="1" lang="en-US" sz="2000">
                <a:solidFill>
                  <a:srgbClr val="000000"/>
                </a:solidFill>
                <a:latin typeface="Courier New"/>
                <a:ea typeface="Courier New"/>
                <a:cs typeface="Courier New"/>
                <a:sym typeface="Courier New"/>
              </a:rPr>
              <a:t>P</a:t>
            </a:r>
            <a:r>
              <a:rPr b="1" baseline="-25000" lang="en-US" sz="2000">
                <a:solidFill>
                  <a:srgbClr val="000000"/>
                </a:solidFill>
                <a:latin typeface="Courier New"/>
                <a:ea typeface="Courier New"/>
                <a:cs typeface="Courier New"/>
                <a:sym typeface="Courier New"/>
              </a:rPr>
              <a:t>i</a:t>
            </a:r>
            <a:r>
              <a:rPr lang="en-US">
                <a:solidFill>
                  <a:srgbClr val="000000"/>
                </a:solidFill>
              </a:rPr>
              <a:t> is ready!</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44"/>
          <p:cNvSpPr/>
          <p:nvPr/>
        </p:nvSpPr>
        <p:spPr>
          <a:xfrm>
            <a:off x="409914" y="2133600"/>
            <a:ext cx="3777773" cy="1046922"/>
          </a:xfrm>
          <a:prstGeom prst="rect">
            <a:avLst/>
          </a:prstGeom>
          <a:solidFill>
            <a:schemeClr val="lt1"/>
          </a:solidFill>
          <a:ln cap="rnd" cmpd="sng" w="15875">
            <a:solidFill>
              <a:srgbClr val="EE6C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26" name="Google Shape;626;p44"/>
          <p:cNvSpPr txBox="1"/>
          <p:nvPr>
            <p:ph type="title"/>
          </p:nvPr>
        </p:nvSpPr>
        <p:spPr>
          <a:xfrm>
            <a:off x="409914" y="149623"/>
            <a:ext cx="8291513"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Algorithm for Process </a:t>
            </a:r>
            <a:r>
              <a:rPr lang="en-US">
                <a:solidFill>
                  <a:srgbClr val="0000FF"/>
                </a:solidFill>
              </a:rPr>
              <a:t>P</a:t>
            </a:r>
            <a:r>
              <a:rPr baseline="-25000" lang="en-US">
                <a:solidFill>
                  <a:srgbClr val="0000FF"/>
                </a:solidFill>
              </a:rPr>
              <a:t>i </a:t>
            </a:r>
            <a:r>
              <a:rPr lang="en-US">
                <a:solidFill>
                  <a:srgbClr val="0000FF"/>
                </a:solidFill>
              </a:rPr>
              <a:t> and P</a:t>
            </a:r>
            <a:r>
              <a:rPr baseline="-25000" lang="en-US">
                <a:solidFill>
                  <a:srgbClr val="0000FF"/>
                </a:solidFill>
              </a:rPr>
              <a:t>j</a:t>
            </a:r>
            <a:endParaRPr baseline="-25000">
              <a:solidFill>
                <a:srgbClr val="0000FF"/>
              </a:solidFill>
            </a:endParaRPr>
          </a:p>
        </p:txBody>
      </p:sp>
      <p:sp>
        <p:nvSpPr>
          <p:cNvPr id="627" name="Google Shape;627;p44"/>
          <p:cNvSpPr txBox="1"/>
          <p:nvPr>
            <p:ph idx="1" type="body"/>
          </p:nvPr>
        </p:nvSpPr>
        <p:spPr>
          <a:xfrm>
            <a:off x="0" y="1755775"/>
            <a:ext cx="4555671" cy="477043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Font typeface="Arial"/>
              <a:buNone/>
            </a:pPr>
            <a:r>
              <a:rPr b="1" lang="en-US">
                <a:solidFill>
                  <a:srgbClr val="000000"/>
                </a:solidFill>
                <a:latin typeface="Courier New"/>
                <a:ea typeface="Courier New"/>
                <a:cs typeface="Courier New"/>
                <a:sym typeface="Courier New"/>
              </a:rPr>
              <a:t>	do </a:t>
            </a:r>
            <a:r>
              <a:rPr b="1" lang="en-US" sz="1600">
                <a:solidFill>
                  <a:srgbClr val="000000"/>
                </a:solidFill>
                <a:latin typeface="Courier New"/>
                <a:ea typeface="Courier New"/>
                <a:cs typeface="Courier New"/>
                <a:sym typeface="Courier New"/>
              </a:rPr>
              <a:t>{ </a:t>
            </a:r>
            <a:endParaRPr/>
          </a:p>
          <a:p>
            <a:pPr indent="-342900" lvl="0" marL="342900" rtl="0" algn="l">
              <a:spcBef>
                <a:spcPts val="1000"/>
              </a:spcBef>
              <a:spcAft>
                <a:spcPts val="0"/>
              </a:spcAft>
              <a:buSzPts val="1600"/>
              <a:buFont typeface="Arial"/>
              <a:buNone/>
            </a:pPr>
            <a:r>
              <a:rPr b="1" lang="en-US" sz="1600">
                <a:solidFill>
                  <a:srgbClr val="000000"/>
                </a:solidFill>
                <a:latin typeface="Courier New"/>
                <a:ea typeface="Courier New"/>
                <a:cs typeface="Courier New"/>
                <a:sym typeface="Courier New"/>
              </a:rPr>
              <a:t>		flag[i] = true; </a:t>
            </a:r>
            <a:endParaRPr/>
          </a:p>
          <a:p>
            <a:pPr indent="-342900" lvl="0" marL="342900" rtl="0" algn="l">
              <a:spcBef>
                <a:spcPts val="1000"/>
              </a:spcBef>
              <a:spcAft>
                <a:spcPts val="0"/>
              </a:spcAft>
              <a:buSzPts val="1600"/>
              <a:buFont typeface="Arial"/>
              <a:buNone/>
            </a:pPr>
            <a:r>
              <a:rPr b="1" lang="en-US" sz="1600">
                <a:solidFill>
                  <a:srgbClr val="000000"/>
                </a:solidFill>
                <a:latin typeface="Courier New"/>
                <a:ea typeface="Courier New"/>
                <a:cs typeface="Courier New"/>
                <a:sym typeface="Courier New"/>
              </a:rPr>
              <a:t>		turn = j; </a:t>
            </a:r>
            <a:endParaRPr/>
          </a:p>
          <a:p>
            <a:pPr indent="-342900" lvl="0" marL="342900" rtl="0" algn="l">
              <a:spcBef>
                <a:spcPts val="1000"/>
              </a:spcBef>
              <a:spcAft>
                <a:spcPts val="0"/>
              </a:spcAft>
              <a:buSzPts val="1600"/>
              <a:buFont typeface="Arial"/>
              <a:buNone/>
            </a:pPr>
            <a:r>
              <a:rPr b="1" lang="en-US" sz="1600">
                <a:solidFill>
                  <a:srgbClr val="000000"/>
                </a:solidFill>
                <a:latin typeface="Courier New"/>
                <a:ea typeface="Courier New"/>
                <a:cs typeface="Courier New"/>
                <a:sym typeface="Courier New"/>
              </a:rPr>
              <a:t>		while (flag[j] &amp;&amp; turn = = j); </a:t>
            </a:r>
            <a:endParaRPr/>
          </a:p>
          <a:p>
            <a:pPr indent="-342900" lvl="0" marL="342900" rtl="0" algn="l">
              <a:spcBef>
                <a:spcPts val="1000"/>
              </a:spcBef>
              <a:spcAft>
                <a:spcPts val="0"/>
              </a:spcAft>
              <a:buSzPts val="1600"/>
              <a:buFont typeface="Arial"/>
              <a:buNone/>
            </a:pPr>
            <a:r>
              <a:rPr b="1" lang="en-US" sz="1600">
                <a:solidFill>
                  <a:srgbClr val="000000"/>
                </a:solidFill>
                <a:latin typeface="Courier New"/>
                <a:ea typeface="Courier New"/>
                <a:cs typeface="Courier New"/>
                <a:sym typeface="Courier New"/>
              </a:rPr>
              <a:t>			critical section </a:t>
            </a:r>
            <a:endParaRPr/>
          </a:p>
          <a:p>
            <a:pPr indent="-342900" lvl="0" marL="342900" rtl="0" algn="l">
              <a:spcBef>
                <a:spcPts val="1000"/>
              </a:spcBef>
              <a:spcAft>
                <a:spcPts val="0"/>
              </a:spcAft>
              <a:buSzPts val="1600"/>
              <a:buFont typeface="Arial"/>
              <a:buNone/>
            </a:pPr>
            <a:r>
              <a:rPr b="1" lang="en-US" sz="1600">
                <a:solidFill>
                  <a:srgbClr val="000000"/>
                </a:solidFill>
                <a:latin typeface="Courier New"/>
                <a:ea typeface="Courier New"/>
                <a:cs typeface="Courier New"/>
                <a:sym typeface="Courier New"/>
              </a:rPr>
              <a:t>		flag[i] = false; </a:t>
            </a:r>
            <a:endParaRPr/>
          </a:p>
          <a:p>
            <a:pPr indent="-342900" lvl="0" marL="342900" rtl="0" algn="l">
              <a:spcBef>
                <a:spcPts val="1000"/>
              </a:spcBef>
              <a:spcAft>
                <a:spcPts val="0"/>
              </a:spcAft>
              <a:buSzPts val="1600"/>
              <a:buFont typeface="Arial"/>
              <a:buNone/>
            </a:pPr>
            <a:r>
              <a:rPr b="1" lang="en-US" sz="1600">
                <a:solidFill>
                  <a:srgbClr val="000000"/>
                </a:solidFill>
                <a:latin typeface="Courier New"/>
                <a:ea typeface="Courier New"/>
                <a:cs typeface="Courier New"/>
                <a:sym typeface="Courier New"/>
              </a:rPr>
              <a:t>			remainder section </a:t>
            </a:r>
            <a:endParaRPr/>
          </a:p>
          <a:p>
            <a:pPr indent="-342900" lvl="0" marL="342900" rtl="0" algn="l">
              <a:spcBef>
                <a:spcPts val="1000"/>
              </a:spcBef>
              <a:spcAft>
                <a:spcPts val="0"/>
              </a:spcAft>
              <a:buSzPts val="1600"/>
              <a:buFont typeface="Arial"/>
              <a:buNone/>
            </a:pPr>
            <a:r>
              <a:rPr b="1" lang="en-US" sz="1600">
                <a:solidFill>
                  <a:srgbClr val="000000"/>
                </a:solidFill>
                <a:latin typeface="Courier New"/>
                <a:ea typeface="Courier New"/>
                <a:cs typeface="Courier New"/>
                <a:sym typeface="Courier New"/>
              </a:rPr>
              <a:t>	 } while (true); </a:t>
            </a:r>
            <a:endParaRPr/>
          </a:p>
          <a:p>
            <a:pPr indent="-342900" lvl="0" marL="342900" rtl="0" algn="l">
              <a:spcBef>
                <a:spcPts val="1000"/>
              </a:spcBef>
              <a:spcAft>
                <a:spcPts val="0"/>
              </a:spcAft>
              <a:buSzPts val="1600"/>
              <a:buFont typeface="Arial"/>
              <a:buNone/>
            </a:pPr>
            <a:r>
              <a:t/>
            </a:r>
            <a:endParaRPr b="1" sz="1600">
              <a:solidFill>
                <a:srgbClr val="000000"/>
              </a:solidFill>
              <a:latin typeface="Courier New"/>
              <a:ea typeface="Courier New"/>
              <a:cs typeface="Courier New"/>
              <a:sym typeface="Courier New"/>
            </a:endParaRPr>
          </a:p>
          <a:p>
            <a:pPr indent="-342900" lvl="0" marL="342900" rtl="0" algn="l">
              <a:spcBef>
                <a:spcPts val="1000"/>
              </a:spcBef>
              <a:spcAft>
                <a:spcPts val="0"/>
              </a:spcAft>
              <a:buSzPts val="1600"/>
              <a:buFont typeface="Arial"/>
              <a:buNone/>
            </a:pPr>
            <a:r>
              <a:t/>
            </a:r>
            <a:endParaRPr b="1" sz="1600">
              <a:solidFill>
                <a:srgbClr val="000000"/>
              </a:solidFill>
              <a:latin typeface="Courier New"/>
              <a:ea typeface="Courier New"/>
              <a:cs typeface="Courier New"/>
              <a:sym typeface="Courier New"/>
            </a:endParaRPr>
          </a:p>
          <a:p>
            <a:pPr indent="-342900" lvl="0" marL="342900" rtl="0" algn="l">
              <a:spcBef>
                <a:spcPts val="1000"/>
              </a:spcBef>
              <a:spcAft>
                <a:spcPts val="0"/>
              </a:spcAft>
              <a:buSzPts val="1600"/>
              <a:buFont typeface="Arial"/>
              <a:buNone/>
            </a:pPr>
            <a:r>
              <a:rPr b="1" lang="en-US" sz="1600">
                <a:solidFill>
                  <a:srgbClr val="000000"/>
                </a:solidFill>
                <a:latin typeface="Courier New"/>
                <a:ea typeface="Courier New"/>
                <a:cs typeface="Courier New"/>
                <a:sym typeface="Courier New"/>
              </a:rPr>
              <a:t> The structure of process P</a:t>
            </a:r>
            <a:r>
              <a:rPr b="1" baseline="-25000" lang="en-US" sz="1600">
                <a:solidFill>
                  <a:srgbClr val="000000"/>
                </a:solidFill>
                <a:latin typeface="Courier New"/>
                <a:ea typeface="Courier New"/>
                <a:cs typeface="Courier New"/>
                <a:sym typeface="Courier New"/>
              </a:rPr>
              <a:t>i</a:t>
            </a:r>
            <a:r>
              <a:rPr b="1" lang="en-US" sz="1600">
                <a:solidFill>
                  <a:srgbClr val="000000"/>
                </a:solidFill>
                <a:latin typeface="Courier New"/>
                <a:ea typeface="Courier New"/>
                <a:cs typeface="Courier New"/>
                <a:sym typeface="Courier New"/>
              </a:rPr>
              <a:t> in Peterson’s solution.</a:t>
            </a:r>
            <a:endParaRPr b="1" sz="1600">
              <a:solidFill>
                <a:srgbClr val="000000"/>
              </a:solidFill>
              <a:latin typeface="Courier New"/>
              <a:ea typeface="Courier New"/>
              <a:cs typeface="Courier New"/>
              <a:sym typeface="Courier New"/>
            </a:endParaRPr>
          </a:p>
          <a:p>
            <a:pPr indent="-342900" lvl="0" marL="342900" rtl="0" algn="l">
              <a:spcBef>
                <a:spcPts val="1000"/>
              </a:spcBef>
              <a:spcAft>
                <a:spcPts val="0"/>
              </a:spcAft>
              <a:buSzPts val="1600"/>
              <a:buFont typeface="Arial"/>
              <a:buNone/>
            </a:pPr>
            <a:r>
              <a:t/>
            </a:r>
            <a:endParaRPr sz="1600">
              <a:solidFill>
                <a:srgbClr val="0000FF"/>
              </a:solidFill>
            </a:endParaRPr>
          </a:p>
        </p:txBody>
      </p:sp>
      <p:sp>
        <p:nvSpPr>
          <p:cNvPr id="628" name="Google Shape;628;p44"/>
          <p:cNvSpPr txBox="1"/>
          <p:nvPr/>
        </p:nvSpPr>
        <p:spPr>
          <a:xfrm>
            <a:off x="4365171" y="1755775"/>
            <a:ext cx="4555671" cy="4770438"/>
          </a:xfrm>
          <a:prstGeom prst="rect">
            <a:avLst/>
          </a:prstGeom>
          <a:noFill/>
          <a:ln>
            <a:noFill/>
          </a:ln>
        </p:spPr>
        <p:txBody>
          <a:bodyPr anchorCtr="0" anchor="t" bIns="45700" lIns="91425" spcFirstLastPara="1" rIns="91425" wrap="square" tIns="45700">
            <a:normAutofit/>
          </a:bodyPr>
          <a:lstStyle/>
          <a:p>
            <a:pPr indent="-342900" lvl="0" marL="342900" marR="0" rtl="0" algn="l">
              <a:spcBef>
                <a:spcPts val="0"/>
              </a:spcBef>
              <a:spcAft>
                <a:spcPts val="0"/>
              </a:spcAft>
              <a:buClr>
                <a:schemeClr val="accent1"/>
              </a:buClr>
              <a:buSzPts val="1800"/>
              <a:buFont typeface="Arial"/>
              <a:buNone/>
            </a:pPr>
            <a:r>
              <a:rPr b="1" lang="en-US" sz="1800">
                <a:solidFill>
                  <a:srgbClr val="FF0000"/>
                </a:solidFill>
                <a:latin typeface="Courier New"/>
                <a:ea typeface="Courier New"/>
                <a:cs typeface="Courier New"/>
                <a:sym typeface="Courier New"/>
              </a:rPr>
              <a:t>	do </a:t>
            </a:r>
            <a:r>
              <a:rPr b="1" lang="en-US" sz="1600">
                <a:solidFill>
                  <a:srgbClr val="FF0000"/>
                </a:solidFill>
                <a:latin typeface="Courier New"/>
                <a:ea typeface="Courier New"/>
                <a:cs typeface="Courier New"/>
                <a:sym typeface="Courier New"/>
              </a:rPr>
              <a:t>{ </a:t>
            </a:r>
            <a:endParaRPr/>
          </a:p>
          <a:p>
            <a:pPr indent="-342900" lvl="0" marL="342900" marR="0" rtl="0" algn="l">
              <a:spcBef>
                <a:spcPts val="1000"/>
              </a:spcBef>
              <a:spcAft>
                <a:spcPts val="0"/>
              </a:spcAft>
              <a:buClr>
                <a:schemeClr val="accent1"/>
              </a:buClr>
              <a:buSzPts val="1600"/>
              <a:buFont typeface="Arial"/>
              <a:buNone/>
            </a:pPr>
            <a:r>
              <a:rPr b="1" lang="en-US" sz="1600">
                <a:solidFill>
                  <a:srgbClr val="FF0000"/>
                </a:solidFill>
                <a:latin typeface="Courier New"/>
                <a:ea typeface="Courier New"/>
                <a:cs typeface="Courier New"/>
                <a:sym typeface="Courier New"/>
              </a:rPr>
              <a:t>		flag[j] = true; </a:t>
            </a:r>
            <a:endParaRPr/>
          </a:p>
          <a:p>
            <a:pPr indent="-342900" lvl="0" marL="342900" marR="0" rtl="0" algn="l">
              <a:spcBef>
                <a:spcPts val="1000"/>
              </a:spcBef>
              <a:spcAft>
                <a:spcPts val="0"/>
              </a:spcAft>
              <a:buClr>
                <a:schemeClr val="accent1"/>
              </a:buClr>
              <a:buSzPts val="1600"/>
              <a:buFont typeface="Arial"/>
              <a:buNone/>
            </a:pPr>
            <a:r>
              <a:rPr b="1" lang="en-US" sz="1600">
                <a:solidFill>
                  <a:srgbClr val="FF0000"/>
                </a:solidFill>
                <a:latin typeface="Courier New"/>
                <a:ea typeface="Courier New"/>
                <a:cs typeface="Courier New"/>
                <a:sym typeface="Courier New"/>
              </a:rPr>
              <a:t>		turn = i; </a:t>
            </a:r>
            <a:endParaRPr/>
          </a:p>
          <a:p>
            <a:pPr indent="-342900" lvl="0" marL="342900" marR="0" rtl="0" algn="l">
              <a:spcBef>
                <a:spcPts val="1000"/>
              </a:spcBef>
              <a:spcAft>
                <a:spcPts val="0"/>
              </a:spcAft>
              <a:buClr>
                <a:schemeClr val="accent1"/>
              </a:buClr>
              <a:buSzPts val="1600"/>
              <a:buFont typeface="Arial"/>
              <a:buNone/>
            </a:pPr>
            <a:r>
              <a:rPr b="1" lang="en-US" sz="1600">
                <a:solidFill>
                  <a:srgbClr val="FF0000"/>
                </a:solidFill>
                <a:latin typeface="Courier New"/>
                <a:ea typeface="Courier New"/>
                <a:cs typeface="Courier New"/>
                <a:sym typeface="Courier New"/>
              </a:rPr>
              <a:t>		while (flag[i] &amp;&amp; turn = = i); </a:t>
            </a:r>
            <a:endParaRPr/>
          </a:p>
          <a:p>
            <a:pPr indent="-342900" lvl="0" marL="342900" marR="0" rtl="0" algn="l">
              <a:spcBef>
                <a:spcPts val="1000"/>
              </a:spcBef>
              <a:spcAft>
                <a:spcPts val="0"/>
              </a:spcAft>
              <a:buClr>
                <a:schemeClr val="accent1"/>
              </a:buClr>
              <a:buSzPts val="1600"/>
              <a:buFont typeface="Arial"/>
              <a:buNone/>
            </a:pPr>
            <a:r>
              <a:rPr b="1" lang="en-US" sz="1600">
                <a:solidFill>
                  <a:srgbClr val="FF0000"/>
                </a:solidFill>
                <a:latin typeface="Courier New"/>
                <a:ea typeface="Courier New"/>
                <a:cs typeface="Courier New"/>
                <a:sym typeface="Courier New"/>
              </a:rPr>
              <a:t>			critical section </a:t>
            </a:r>
            <a:endParaRPr/>
          </a:p>
          <a:p>
            <a:pPr indent="-342900" lvl="0" marL="342900" marR="0" rtl="0" algn="l">
              <a:spcBef>
                <a:spcPts val="1000"/>
              </a:spcBef>
              <a:spcAft>
                <a:spcPts val="0"/>
              </a:spcAft>
              <a:buClr>
                <a:schemeClr val="accent1"/>
              </a:buClr>
              <a:buSzPts val="1600"/>
              <a:buFont typeface="Arial"/>
              <a:buNone/>
            </a:pPr>
            <a:r>
              <a:rPr b="1" lang="en-US" sz="1600">
                <a:solidFill>
                  <a:srgbClr val="FF0000"/>
                </a:solidFill>
                <a:latin typeface="Courier New"/>
                <a:ea typeface="Courier New"/>
                <a:cs typeface="Courier New"/>
                <a:sym typeface="Courier New"/>
              </a:rPr>
              <a:t>		flag[j] = false; </a:t>
            </a:r>
            <a:endParaRPr/>
          </a:p>
          <a:p>
            <a:pPr indent="-342900" lvl="0" marL="342900" marR="0" rtl="0" algn="l">
              <a:spcBef>
                <a:spcPts val="1000"/>
              </a:spcBef>
              <a:spcAft>
                <a:spcPts val="0"/>
              </a:spcAft>
              <a:buClr>
                <a:schemeClr val="accent1"/>
              </a:buClr>
              <a:buSzPts val="1600"/>
              <a:buFont typeface="Arial"/>
              <a:buNone/>
            </a:pPr>
            <a:r>
              <a:rPr b="1" lang="en-US" sz="1600">
                <a:solidFill>
                  <a:srgbClr val="FF0000"/>
                </a:solidFill>
                <a:latin typeface="Courier New"/>
                <a:ea typeface="Courier New"/>
                <a:cs typeface="Courier New"/>
                <a:sym typeface="Courier New"/>
              </a:rPr>
              <a:t>			remainder section </a:t>
            </a:r>
            <a:endParaRPr/>
          </a:p>
          <a:p>
            <a:pPr indent="-342900" lvl="0" marL="342900" marR="0" rtl="0" algn="l">
              <a:spcBef>
                <a:spcPts val="1000"/>
              </a:spcBef>
              <a:spcAft>
                <a:spcPts val="0"/>
              </a:spcAft>
              <a:buClr>
                <a:schemeClr val="accent1"/>
              </a:buClr>
              <a:buSzPts val="1600"/>
              <a:buFont typeface="Arial"/>
              <a:buNone/>
            </a:pPr>
            <a:r>
              <a:rPr b="1" lang="en-US" sz="1600">
                <a:solidFill>
                  <a:srgbClr val="FF0000"/>
                </a:solidFill>
                <a:latin typeface="Courier New"/>
                <a:ea typeface="Courier New"/>
                <a:cs typeface="Courier New"/>
                <a:sym typeface="Courier New"/>
              </a:rPr>
              <a:t>	 } while (true); </a:t>
            </a:r>
            <a:endParaRPr/>
          </a:p>
          <a:p>
            <a:pPr indent="-342900" lvl="0" marL="342900" marR="0" rtl="0" algn="l">
              <a:spcBef>
                <a:spcPts val="1000"/>
              </a:spcBef>
              <a:spcAft>
                <a:spcPts val="0"/>
              </a:spcAft>
              <a:buClr>
                <a:schemeClr val="accent1"/>
              </a:buClr>
              <a:buSzPts val="1600"/>
              <a:buFont typeface="Arial"/>
              <a:buNone/>
            </a:pPr>
            <a:r>
              <a:t/>
            </a:r>
            <a:endParaRPr b="1" sz="1600">
              <a:solidFill>
                <a:srgbClr val="FF0000"/>
              </a:solidFill>
              <a:latin typeface="Courier New"/>
              <a:ea typeface="Courier New"/>
              <a:cs typeface="Courier New"/>
              <a:sym typeface="Courier New"/>
            </a:endParaRPr>
          </a:p>
          <a:p>
            <a:pPr indent="-342900" lvl="0" marL="342900" marR="0" rtl="0" algn="l">
              <a:spcBef>
                <a:spcPts val="1000"/>
              </a:spcBef>
              <a:spcAft>
                <a:spcPts val="0"/>
              </a:spcAft>
              <a:buClr>
                <a:schemeClr val="accent1"/>
              </a:buClr>
              <a:buSzPts val="1600"/>
              <a:buFont typeface="Arial"/>
              <a:buNone/>
            </a:pPr>
            <a:r>
              <a:t/>
            </a:r>
            <a:endParaRPr b="1" sz="1600">
              <a:solidFill>
                <a:srgbClr val="FF0000"/>
              </a:solidFill>
              <a:latin typeface="Courier New"/>
              <a:ea typeface="Courier New"/>
              <a:cs typeface="Courier New"/>
              <a:sym typeface="Courier New"/>
            </a:endParaRPr>
          </a:p>
          <a:p>
            <a:pPr indent="-342900" lvl="0" marL="342900" marR="0" rtl="0" algn="l">
              <a:spcBef>
                <a:spcPts val="1000"/>
              </a:spcBef>
              <a:spcAft>
                <a:spcPts val="0"/>
              </a:spcAft>
              <a:buClr>
                <a:schemeClr val="accent1"/>
              </a:buClr>
              <a:buSzPts val="1600"/>
              <a:buFont typeface="Arial"/>
              <a:buNone/>
            </a:pPr>
            <a:r>
              <a:rPr b="1" lang="en-US" sz="1600">
                <a:solidFill>
                  <a:srgbClr val="FF0000"/>
                </a:solidFill>
                <a:latin typeface="Courier New"/>
                <a:ea typeface="Courier New"/>
                <a:cs typeface="Courier New"/>
                <a:sym typeface="Courier New"/>
              </a:rPr>
              <a:t> The structure of process P</a:t>
            </a:r>
            <a:r>
              <a:rPr b="1" baseline="-25000" lang="en-US" sz="1600">
                <a:solidFill>
                  <a:srgbClr val="FF0000"/>
                </a:solidFill>
                <a:latin typeface="Courier New"/>
                <a:ea typeface="Courier New"/>
                <a:cs typeface="Courier New"/>
                <a:sym typeface="Courier New"/>
              </a:rPr>
              <a:t>j</a:t>
            </a:r>
            <a:r>
              <a:rPr b="1" lang="en-US" sz="1600">
                <a:solidFill>
                  <a:srgbClr val="FF0000"/>
                </a:solidFill>
                <a:latin typeface="Courier New"/>
                <a:ea typeface="Courier New"/>
                <a:cs typeface="Courier New"/>
                <a:sym typeface="Courier New"/>
              </a:rPr>
              <a:t> in Peterson’s solution.</a:t>
            </a:r>
            <a:endParaRPr b="1" sz="1600">
              <a:solidFill>
                <a:srgbClr val="FF0000"/>
              </a:solidFill>
              <a:latin typeface="Courier New"/>
              <a:ea typeface="Courier New"/>
              <a:cs typeface="Courier New"/>
              <a:sym typeface="Courier New"/>
            </a:endParaRPr>
          </a:p>
          <a:p>
            <a:pPr indent="-342900" lvl="0" marL="342900" marR="0" rtl="0" algn="l">
              <a:spcBef>
                <a:spcPts val="1000"/>
              </a:spcBef>
              <a:spcAft>
                <a:spcPts val="0"/>
              </a:spcAft>
              <a:buClr>
                <a:schemeClr val="accent1"/>
              </a:buClr>
              <a:buSzPts val="1600"/>
              <a:buFont typeface="Arial"/>
              <a:buNone/>
            </a:pPr>
            <a:r>
              <a:t/>
            </a:r>
            <a:endParaRPr sz="1600">
              <a:solidFill>
                <a:srgbClr val="0000FF"/>
              </a:solidFill>
              <a:latin typeface="Century Gothic"/>
              <a:ea typeface="Century Gothic"/>
              <a:cs typeface="Century Gothic"/>
              <a:sym typeface="Century Gothic"/>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45"/>
          <p:cNvSpPr txBox="1"/>
          <p:nvPr>
            <p:ph type="title"/>
          </p:nvPr>
        </p:nvSpPr>
        <p:spPr>
          <a:xfrm>
            <a:off x="1100138" y="277813"/>
            <a:ext cx="7586662"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Peterson’s Solution (Cont.)</a:t>
            </a:r>
            <a:endParaRPr/>
          </a:p>
        </p:txBody>
      </p:sp>
      <p:sp>
        <p:nvSpPr>
          <p:cNvPr id="635" name="Google Shape;635;p45"/>
          <p:cNvSpPr txBox="1"/>
          <p:nvPr>
            <p:ph idx="1" type="body"/>
          </p:nvPr>
        </p:nvSpPr>
        <p:spPr>
          <a:xfrm>
            <a:off x="806450" y="1233488"/>
            <a:ext cx="7623175" cy="442277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solidFill>
                  <a:srgbClr val="000000"/>
                </a:solidFill>
              </a:rPr>
              <a:t>Provable that the three  CS requirement are met:</a:t>
            </a:r>
            <a:endParaRPr/>
          </a:p>
          <a:p>
            <a:pPr indent="-342900" lvl="0" marL="342900" rtl="0" algn="l">
              <a:spcBef>
                <a:spcPts val="1000"/>
              </a:spcBef>
              <a:spcAft>
                <a:spcPts val="0"/>
              </a:spcAft>
              <a:buSzPts val="1800"/>
              <a:buFont typeface="Arial"/>
              <a:buNone/>
            </a:pPr>
            <a:r>
              <a:rPr lang="en-US">
                <a:solidFill>
                  <a:srgbClr val="000000"/>
                </a:solidFill>
              </a:rPr>
              <a:t>        1.   Mutual exclusion is preserved</a:t>
            </a:r>
            <a:endParaRPr/>
          </a:p>
          <a:p>
            <a:pPr indent="-342900" lvl="0" marL="342900" rtl="0" algn="l">
              <a:spcBef>
                <a:spcPts val="1000"/>
              </a:spcBef>
              <a:spcAft>
                <a:spcPts val="0"/>
              </a:spcAft>
              <a:buSzPts val="1800"/>
              <a:buFont typeface="Arial"/>
              <a:buNone/>
            </a:pPr>
            <a:r>
              <a:rPr lang="en-US">
                <a:solidFill>
                  <a:srgbClr val="000000"/>
                </a:solidFill>
              </a:rPr>
              <a:t>                </a:t>
            </a:r>
            <a:r>
              <a:rPr b="1" lang="en-US" sz="2000">
                <a:solidFill>
                  <a:srgbClr val="000000"/>
                </a:solidFill>
                <a:latin typeface="Courier New"/>
                <a:ea typeface="Courier New"/>
                <a:cs typeface="Courier New"/>
                <a:sym typeface="Courier New"/>
              </a:rPr>
              <a:t>P</a:t>
            </a:r>
            <a:r>
              <a:rPr b="1" baseline="-25000" lang="en-US" sz="2000">
                <a:solidFill>
                  <a:srgbClr val="000000"/>
                </a:solidFill>
                <a:latin typeface="Courier New"/>
                <a:ea typeface="Courier New"/>
                <a:cs typeface="Courier New"/>
                <a:sym typeface="Courier New"/>
              </a:rPr>
              <a:t>i</a:t>
            </a:r>
            <a:r>
              <a:rPr b="1" lang="en-US">
                <a:solidFill>
                  <a:srgbClr val="000000"/>
                </a:solidFill>
                <a:latin typeface="Courier New"/>
                <a:ea typeface="Courier New"/>
                <a:cs typeface="Courier New"/>
                <a:sym typeface="Courier New"/>
              </a:rPr>
              <a:t> </a:t>
            </a:r>
            <a:r>
              <a:rPr lang="en-US">
                <a:solidFill>
                  <a:srgbClr val="000000"/>
                </a:solidFill>
              </a:rPr>
              <a:t>enters CS only if:</a:t>
            </a:r>
            <a:endParaRPr/>
          </a:p>
          <a:p>
            <a:pPr indent="-342900" lvl="0" marL="342900" rtl="0" algn="l">
              <a:spcBef>
                <a:spcPts val="1000"/>
              </a:spcBef>
              <a:spcAft>
                <a:spcPts val="0"/>
              </a:spcAft>
              <a:buSzPts val="1800"/>
              <a:buFont typeface="Arial"/>
              <a:buNone/>
            </a:pPr>
            <a:r>
              <a:rPr lang="en-US">
                <a:solidFill>
                  <a:srgbClr val="000000"/>
                </a:solidFill>
              </a:rPr>
              <a:t>                      either </a:t>
            </a:r>
            <a:r>
              <a:rPr b="1" lang="en-US">
                <a:solidFill>
                  <a:srgbClr val="000000"/>
                </a:solidFill>
                <a:latin typeface="Courier New"/>
                <a:ea typeface="Courier New"/>
                <a:cs typeface="Courier New"/>
                <a:sym typeface="Courier New"/>
              </a:rPr>
              <a:t>flag[j] = false </a:t>
            </a:r>
            <a:r>
              <a:rPr lang="en-US">
                <a:solidFill>
                  <a:srgbClr val="000000"/>
                </a:solidFill>
              </a:rPr>
              <a:t>or</a:t>
            </a:r>
            <a:r>
              <a:rPr b="1" lang="en-US">
                <a:solidFill>
                  <a:srgbClr val="000000"/>
                </a:solidFill>
                <a:latin typeface="Courier New"/>
                <a:ea typeface="Courier New"/>
                <a:cs typeface="Courier New"/>
                <a:sym typeface="Courier New"/>
              </a:rPr>
              <a:t> turn = i</a:t>
            </a:r>
            <a:endParaRPr>
              <a:solidFill>
                <a:srgbClr val="000000"/>
              </a:solidFill>
            </a:endParaRPr>
          </a:p>
          <a:p>
            <a:pPr indent="-342900" lvl="0" marL="342900" rtl="0" algn="l">
              <a:spcBef>
                <a:spcPts val="1000"/>
              </a:spcBef>
              <a:spcAft>
                <a:spcPts val="0"/>
              </a:spcAft>
              <a:buSzPts val="1800"/>
              <a:buFont typeface="Arial"/>
              <a:buNone/>
            </a:pPr>
            <a:r>
              <a:rPr lang="en-US">
                <a:solidFill>
                  <a:srgbClr val="000000"/>
                </a:solidFill>
              </a:rPr>
              <a:t>        2.   Progress requirement is satisfied</a:t>
            </a:r>
            <a:endParaRPr/>
          </a:p>
          <a:p>
            <a:pPr indent="-342900" lvl="0" marL="342900" rtl="0" algn="l">
              <a:spcBef>
                <a:spcPts val="1000"/>
              </a:spcBef>
              <a:spcAft>
                <a:spcPts val="0"/>
              </a:spcAft>
              <a:buSzPts val="1800"/>
              <a:buFont typeface="Arial"/>
              <a:buNone/>
            </a:pPr>
            <a:r>
              <a:rPr lang="en-US">
                <a:solidFill>
                  <a:srgbClr val="000000"/>
                </a:solidFill>
              </a:rPr>
              <a:t>        3.   Bounded-waiting requirement is met</a:t>
            </a:r>
            <a:endParaRPr sz="1600">
              <a:solidFill>
                <a:srgbClr val="000000"/>
              </a:solidFill>
            </a:endParaRPr>
          </a:p>
          <a:p>
            <a:pPr indent="-228600" lvl="0" marL="342900" rtl="0" algn="l">
              <a:lnSpc>
                <a:spcPct val="90000"/>
              </a:lnSpc>
              <a:spcBef>
                <a:spcPts val="1000"/>
              </a:spcBef>
              <a:spcAft>
                <a:spcPts val="0"/>
              </a:spcAft>
              <a:buSzPts val="1800"/>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46"/>
          <p:cNvSpPr txBox="1"/>
          <p:nvPr>
            <p:ph type="title"/>
          </p:nvPr>
        </p:nvSpPr>
        <p:spPr>
          <a:xfrm>
            <a:off x="1100138" y="277813"/>
            <a:ext cx="7586662"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Synchronization Hardware</a:t>
            </a:r>
            <a:endParaRPr/>
          </a:p>
        </p:txBody>
      </p:sp>
      <p:sp>
        <p:nvSpPr>
          <p:cNvPr id="642" name="Google Shape;642;p46"/>
          <p:cNvSpPr txBox="1"/>
          <p:nvPr>
            <p:ph idx="1" type="body"/>
          </p:nvPr>
        </p:nvSpPr>
        <p:spPr>
          <a:xfrm>
            <a:off x="908050" y="1233488"/>
            <a:ext cx="7161213" cy="4422775"/>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1800"/>
              <a:buChar char="🠶"/>
            </a:pPr>
            <a:r>
              <a:rPr lang="en-US"/>
              <a:t>Many systems provide hardware support for implementing the critical section code.</a:t>
            </a:r>
            <a:endParaRPr/>
          </a:p>
          <a:p>
            <a:pPr indent="-342900" lvl="0" marL="342900" rtl="0" algn="l">
              <a:lnSpc>
                <a:spcPct val="90000"/>
              </a:lnSpc>
              <a:spcBef>
                <a:spcPts val="1000"/>
              </a:spcBef>
              <a:spcAft>
                <a:spcPts val="0"/>
              </a:spcAft>
              <a:buSzPts val="1800"/>
              <a:buChar char="🠶"/>
            </a:pPr>
            <a:r>
              <a:rPr lang="en-US"/>
              <a:t>All solutions below based on idea of </a:t>
            </a:r>
            <a:r>
              <a:rPr b="1" lang="en-US">
                <a:solidFill>
                  <a:srgbClr val="3366FF"/>
                </a:solidFill>
              </a:rPr>
              <a:t>locking</a:t>
            </a:r>
            <a:endParaRPr/>
          </a:p>
          <a:p>
            <a:pPr indent="-285750" lvl="1" marL="742950" rtl="0" algn="l">
              <a:lnSpc>
                <a:spcPct val="90000"/>
              </a:lnSpc>
              <a:spcBef>
                <a:spcPts val="1000"/>
              </a:spcBef>
              <a:spcAft>
                <a:spcPts val="0"/>
              </a:spcAft>
              <a:buSzPts val="1600"/>
              <a:buChar char="🠶"/>
            </a:pPr>
            <a:r>
              <a:rPr lang="en-US"/>
              <a:t>Protecting critical regions via locks</a:t>
            </a:r>
            <a:endParaRPr/>
          </a:p>
          <a:p>
            <a:pPr indent="-342900" lvl="0" marL="342900" rtl="0" algn="l">
              <a:lnSpc>
                <a:spcPct val="90000"/>
              </a:lnSpc>
              <a:spcBef>
                <a:spcPts val="1000"/>
              </a:spcBef>
              <a:spcAft>
                <a:spcPts val="0"/>
              </a:spcAft>
              <a:buSzPts val="1800"/>
              <a:buChar char="🠶"/>
            </a:pPr>
            <a:r>
              <a:rPr lang="en-US"/>
              <a:t>Uniprocessors – could disable interrupts</a:t>
            </a:r>
            <a:endParaRPr/>
          </a:p>
          <a:p>
            <a:pPr indent="-285750" lvl="1" marL="742950" rtl="0" algn="l">
              <a:lnSpc>
                <a:spcPct val="90000"/>
              </a:lnSpc>
              <a:spcBef>
                <a:spcPts val="1000"/>
              </a:spcBef>
              <a:spcAft>
                <a:spcPts val="0"/>
              </a:spcAft>
              <a:buSzPts val="1600"/>
              <a:buChar char="🠶"/>
            </a:pPr>
            <a:r>
              <a:rPr lang="en-US"/>
              <a:t>Currently running code would execute without preemption</a:t>
            </a:r>
            <a:endParaRPr/>
          </a:p>
          <a:p>
            <a:pPr indent="-285750" lvl="1" marL="742950" rtl="0" algn="l">
              <a:lnSpc>
                <a:spcPct val="90000"/>
              </a:lnSpc>
              <a:spcBef>
                <a:spcPts val="1000"/>
              </a:spcBef>
              <a:spcAft>
                <a:spcPts val="0"/>
              </a:spcAft>
              <a:buSzPts val="1600"/>
              <a:buChar char="🠶"/>
            </a:pPr>
            <a:r>
              <a:rPr lang="en-US"/>
              <a:t>Generally too inefficient on multiprocessor systems</a:t>
            </a:r>
            <a:endParaRPr/>
          </a:p>
          <a:p>
            <a:pPr indent="-228600" lvl="2" marL="1143000" rtl="0" algn="l">
              <a:lnSpc>
                <a:spcPct val="90000"/>
              </a:lnSpc>
              <a:spcBef>
                <a:spcPts val="1000"/>
              </a:spcBef>
              <a:spcAft>
                <a:spcPts val="0"/>
              </a:spcAft>
              <a:buSzPts val="1400"/>
              <a:buChar char="🠶"/>
            </a:pPr>
            <a:r>
              <a:rPr lang="en-US"/>
              <a:t>Operating systems using this not broadly scalable</a:t>
            </a:r>
            <a:endParaRPr/>
          </a:p>
          <a:p>
            <a:pPr indent="-342900" lvl="0" marL="342900" rtl="0" algn="l">
              <a:lnSpc>
                <a:spcPct val="90000"/>
              </a:lnSpc>
              <a:spcBef>
                <a:spcPts val="1000"/>
              </a:spcBef>
              <a:spcAft>
                <a:spcPts val="0"/>
              </a:spcAft>
              <a:buSzPts val="1800"/>
              <a:buChar char="🠶"/>
            </a:pPr>
            <a:r>
              <a:rPr lang="en-US"/>
              <a:t>Modern machines provide special atomic hardware instructions</a:t>
            </a:r>
            <a:endParaRPr/>
          </a:p>
          <a:p>
            <a:pPr indent="-228600" lvl="2" marL="1143000" rtl="0" algn="l">
              <a:lnSpc>
                <a:spcPct val="90000"/>
              </a:lnSpc>
              <a:spcBef>
                <a:spcPts val="1000"/>
              </a:spcBef>
              <a:spcAft>
                <a:spcPts val="0"/>
              </a:spcAft>
              <a:buSzPts val="1400"/>
              <a:buChar char="🠶"/>
            </a:pPr>
            <a:r>
              <a:rPr b="1" lang="en-US">
                <a:solidFill>
                  <a:srgbClr val="3366FF"/>
                </a:solidFill>
              </a:rPr>
              <a:t>Atomic</a:t>
            </a:r>
            <a:r>
              <a:rPr lang="en-US"/>
              <a:t> = non-interruptible</a:t>
            </a:r>
            <a:endParaRPr/>
          </a:p>
          <a:p>
            <a:pPr indent="-285750" lvl="1" marL="742950" rtl="0" algn="l">
              <a:lnSpc>
                <a:spcPct val="90000"/>
              </a:lnSpc>
              <a:spcBef>
                <a:spcPts val="1000"/>
              </a:spcBef>
              <a:spcAft>
                <a:spcPts val="0"/>
              </a:spcAft>
              <a:buSzPts val="1600"/>
              <a:buChar char="🠶"/>
            </a:pPr>
            <a:r>
              <a:rPr lang="en-US"/>
              <a:t>Either test memory word and set value</a:t>
            </a:r>
            <a:endParaRPr/>
          </a:p>
          <a:p>
            <a:pPr indent="-285750" lvl="1" marL="742950" rtl="0" algn="l">
              <a:lnSpc>
                <a:spcPct val="90000"/>
              </a:lnSpc>
              <a:spcBef>
                <a:spcPts val="1000"/>
              </a:spcBef>
              <a:spcAft>
                <a:spcPts val="0"/>
              </a:spcAft>
              <a:buSzPts val="1600"/>
              <a:buChar char="🠶"/>
            </a:pPr>
            <a:r>
              <a:rPr lang="en-US"/>
              <a:t>Or swap contents of two memory words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47"/>
          <p:cNvSpPr/>
          <p:nvPr/>
        </p:nvSpPr>
        <p:spPr>
          <a:xfrm>
            <a:off x="6291036" y="2646817"/>
            <a:ext cx="1674813" cy="376237"/>
          </a:xfrm>
          <a:prstGeom prst="rect">
            <a:avLst/>
          </a:prstGeom>
          <a:solidFill>
            <a:schemeClr val="accent3"/>
          </a:solidFill>
          <a:ln cap="rnd" cmpd="sng" w="15875">
            <a:solidFill>
              <a:srgbClr val="745F3B"/>
            </a:solidFill>
            <a:prstDash val="solid"/>
            <a:round/>
            <a:headEnd len="sm" w="sm" type="none"/>
            <a:tailEnd len="sm" w="sm" type="none"/>
          </a:ln>
        </p:spPr>
        <p:txBody>
          <a:bodyPr anchorCtr="0" anchor="t" bIns="32000" lIns="64000" spcFirstLastPara="1" rIns="64000" wrap="square" tIns="320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648" name="Google Shape;648;p47"/>
          <p:cNvSpPr/>
          <p:nvPr/>
        </p:nvSpPr>
        <p:spPr>
          <a:xfrm>
            <a:off x="6674531" y="1321253"/>
            <a:ext cx="1674812" cy="346075"/>
          </a:xfrm>
          <a:prstGeom prst="rect">
            <a:avLst/>
          </a:prstGeom>
          <a:solidFill>
            <a:schemeClr val="accent3"/>
          </a:solidFill>
          <a:ln cap="rnd" cmpd="sng" w="15875">
            <a:solidFill>
              <a:srgbClr val="745F3B"/>
            </a:solidFill>
            <a:prstDash val="solid"/>
            <a:round/>
            <a:headEnd len="sm" w="sm" type="none"/>
            <a:tailEnd len="sm" w="sm" type="none"/>
          </a:ln>
        </p:spPr>
        <p:txBody>
          <a:bodyPr anchorCtr="0" anchor="t" bIns="32000" lIns="64000" spcFirstLastPara="1" rIns="64000" wrap="square" tIns="320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649" name="Google Shape;649;p47"/>
          <p:cNvSpPr txBox="1"/>
          <p:nvPr>
            <p:ph type="title"/>
          </p:nvPr>
        </p:nvSpPr>
        <p:spPr>
          <a:xfrm>
            <a:off x="1193800" y="119063"/>
            <a:ext cx="8154988"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400"/>
              <a:buFont typeface="Century Gothic"/>
              <a:buNone/>
            </a:pPr>
            <a:r>
              <a:rPr lang="en-US" sz="2400"/>
              <a:t>Solution to Critical-section Problem Using Locks</a:t>
            </a:r>
            <a:endParaRPr/>
          </a:p>
        </p:txBody>
      </p:sp>
      <p:sp>
        <p:nvSpPr>
          <p:cNvPr id="650" name="Google Shape;650;p47"/>
          <p:cNvSpPr txBox="1"/>
          <p:nvPr>
            <p:ph idx="1" type="body"/>
          </p:nvPr>
        </p:nvSpPr>
        <p:spPr>
          <a:xfrm>
            <a:off x="621393" y="1667328"/>
            <a:ext cx="7727950"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Font typeface="Arial"/>
              <a:buNone/>
            </a:pPr>
            <a:r>
              <a:rPr b="1" lang="en-US">
                <a:solidFill>
                  <a:srgbClr val="000000"/>
                </a:solidFill>
                <a:latin typeface="Courier New"/>
                <a:ea typeface="Courier New"/>
                <a:cs typeface="Courier New"/>
                <a:sym typeface="Courier New"/>
              </a:rPr>
              <a:t>	</a:t>
            </a:r>
            <a:r>
              <a:rPr b="1" lang="en-US" sz="2000">
                <a:solidFill>
                  <a:srgbClr val="000000"/>
                </a:solidFill>
                <a:latin typeface="Courier New"/>
                <a:ea typeface="Courier New"/>
                <a:cs typeface="Courier New"/>
                <a:sym typeface="Courier New"/>
              </a:rPr>
              <a:t>do { </a:t>
            </a:r>
            <a:endParaRPr/>
          </a:p>
          <a:p>
            <a:pPr indent="-342900" lvl="0" marL="342900" rtl="0" algn="l">
              <a:spcBef>
                <a:spcPts val="1000"/>
              </a:spcBef>
              <a:spcAft>
                <a:spcPts val="0"/>
              </a:spcAft>
              <a:buSzPts val="2000"/>
              <a:buFont typeface="Arial"/>
              <a:buNone/>
            </a:pPr>
            <a:r>
              <a:rPr b="1" lang="en-US" sz="2000">
                <a:solidFill>
                  <a:srgbClr val="000000"/>
                </a:solidFill>
                <a:latin typeface="Courier New"/>
                <a:ea typeface="Courier New"/>
                <a:cs typeface="Courier New"/>
                <a:sym typeface="Courier New"/>
              </a:rPr>
              <a:t>		acquire lock </a:t>
            </a:r>
            <a:endParaRPr/>
          </a:p>
          <a:p>
            <a:pPr indent="-342900" lvl="0" marL="342900" rtl="0" algn="l">
              <a:spcBef>
                <a:spcPts val="1000"/>
              </a:spcBef>
              <a:spcAft>
                <a:spcPts val="0"/>
              </a:spcAft>
              <a:buSzPts val="2000"/>
              <a:buFont typeface="Arial"/>
              <a:buNone/>
            </a:pPr>
            <a:r>
              <a:rPr b="1" lang="en-US" sz="2000">
                <a:solidFill>
                  <a:srgbClr val="000000"/>
                </a:solidFill>
                <a:latin typeface="Courier New"/>
                <a:ea typeface="Courier New"/>
                <a:cs typeface="Courier New"/>
                <a:sym typeface="Courier New"/>
              </a:rPr>
              <a:t>			critical section </a:t>
            </a:r>
            <a:endParaRPr/>
          </a:p>
          <a:p>
            <a:pPr indent="-342900" lvl="0" marL="342900" rtl="0" algn="l">
              <a:spcBef>
                <a:spcPts val="1000"/>
              </a:spcBef>
              <a:spcAft>
                <a:spcPts val="0"/>
              </a:spcAft>
              <a:buSzPts val="2000"/>
              <a:buFont typeface="Arial"/>
              <a:buNone/>
            </a:pPr>
            <a:r>
              <a:rPr b="1" lang="en-US" sz="2000">
                <a:solidFill>
                  <a:srgbClr val="000000"/>
                </a:solidFill>
                <a:latin typeface="Courier New"/>
                <a:ea typeface="Courier New"/>
                <a:cs typeface="Courier New"/>
                <a:sym typeface="Courier New"/>
              </a:rPr>
              <a:t>		release lock </a:t>
            </a:r>
            <a:endParaRPr/>
          </a:p>
          <a:p>
            <a:pPr indent="-342900" lvl="0" marL="342900" rtl="0" algn="l">
              <a:spcBef>
                <a:spcPts val="1000"/>
              </a:spcBef>
              <a:spcAft>
                <a:spcPts val="0"/>
              </a:spcAft>
              <a:buSzPts val="2000"/>
              <a:buFont typeface="Arial"/>
              <a:buNone/>
            </a:pPr>
            <a:r>
              <a:rPr b="1" lang="en-US" sz="2000">
                <a:solidFill>
                  <a:srgbClr val="000000"/>
                </a:solidFill>
                <a:latin typeface="Courier New"/>
                <a:ea typeface="Courier New"/>
                <a:cs typeface="Courier New"/>
                <a:sym typeface="Courier New"/>
              </a:rPr>
              <a:t>			remainder section </a:t>
            </a:r>
            <a:endParaRPr/>
          </a:p>
          <a:p>
            <a:pPr indent="-342900" lvl="0" marL="342900" rtl="0" algn="l">
              <a:spcBef>
                <a:spcPts val="1000"/>
              </a:spcBef>
              <a:spcAft>
                <a:spcPts val="0"/>
              </a:spcAft>
              <a:buSzPts val="2000"/>
              <a:buFont typeface="Arial"/>
              <a:buNone/>
            </a:pPr>
            <a:r>
              <a:rPr b="1" lang="en-US" sz="2000">
                <a:solidFill>
                  <a:srgbClr val="000000"/>
                </a:solidFill>
                <a:latin typeface="Courier New"/>
                <a:ea typeface="Courier New"/>
                <a:cs typeface="Courier New"/>
                <a:sym typeface="Courier New"/>
              </a:rPr>
              <a:t>	} while (TRUE);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48"/>
          <p:cNvSpPr txBox="1"/>
          <p:nvPr>
            <p:ph type="title"/>
          </p:nvPr>
        </p:nvSpPr>
        <p:spPr>
          <a:xfrm>
            <a:off x="1287463" y="161925"/>
            <a:ext cx="7399337"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test_and_set  Instruction </a:t>
            </a:r>
            <a:endParaRPr/>
          </a:p>
        </p:txBody>
      </p:sp>
      <p:sp>
        <p:nvSpPr>
          <p:cNvPr id="657" name="Google Shape;657;p48"/>
          <p:cNvSpPr txBox="1"/>
          <p:nvPr>
            <p:ph idx="1" type="body"/>
          </p:nvPr>
        </p:nvSpPr>
        <p:spPr>
          <a:xfrm>
            <a:off x="806450" y="827088"/>
            <a:ext cx="7408863" cy="4422775"/>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1800"/>
              <a:buFont typeface="Arial"/>
              <a:buNone/>
            </a:pPr>
            <a:r>
              <a:t/>
            </a:r>
            <a:endParaRPr/>
          </a:p>
          <a:p>
            <a:pPr indent="-342900" lvl="0" marL="342900" rtl="0" algn="l">
              <a:lnSpc>
                <a:spcPct val="90000"/>
              </a:lnSpc>
              <a:spcBef>
                <a:spcPts val="1000"/>
              </a:spcBef>
              <a:spcAft>
                <a:spcPts val="0"/>
              </a:spcAft>
              <a:buSzPts val="1800"/>
              <a:buFont typeface="Arial"/>
              <a:buNone/>
            </a:pPr>
            <a:r>
              <a:rPr lang="en-US"/>
              <a:t>   Definition:</a:t>
            </a:r>
            <a:endParaRPr b="1">
              <a:solidFill>
                <a:srgbClr val="000000"/>
              </a:solidFill>
              <a:latin typeface="Courier New"/>
              <a:ea typeface="Courier New"/>
              <a:cs typeface="Courier New"/>
              <a:sym typeface="Courier New"/>
            </a:endParaRPr>
          </a:p>
          <a:p>
            <a:pPr indent="-342900" lvl="0" marL="342900" rtl="0" algn="l">
              <a:lnSpc>
                <a:spcPct val="90000"/>
              </a:lnSpc>
              <a:spcBef>
                <a:spcPts val="1000"/>
              </a:spcBef>
              <a:spcAft>
                <a:spcPts val="0"/>
              </a:spcAft>
              <a:buSzPts val="1800"/>
              <a:buFont typeface="Arial"/>
              <a:buNone/>
            </a:pPr>
            <a:r>
              <a:rPr b="1" lang="en-US">
                <a:solidFill>
                  <a:srgbClr val="000000"/>
                </a:solidFill>
                <a:latin typeface="Courier New"/>
                <a:ea typeface="Courier New"/>
                <a:cs typeface="Courier New"/>
                <a:sym typeface="Courier New"/>
              </a:rPr>
              <a:t>       </a:t>
            </a:r>
            <a:r>
              <a:rPr b="1" lang="en-US" sz="1600">
                <a:solidFill>
                  <a:srgbClr val="000000"/>
                </a:solidFill>
                <a:latin typeface="Courier New"/>
                <a:ea typeface="Courier New"/>
                <a:cs typeface="Courier New"/>
                <a:sym typeface="Courier New"/>
              </a:rPr>
              <a:t>boolean test_and_set (boolean *target)</a:t>
            </a:r>
            <a:endParaRPr/>
          </a:p>
          <a:p>
            <a:pPr indent="-342900" lvl="0" marL="342900" rtl="0" algn="l">
              <a:lnSpc>
                <a:spcPct val="90000"/>
              </a:lnSpc>
              <a:spcBef>
                <a:spcPts val="1000"/>
              </a:spcBef>
              <a:spcAft>
                <a:spcPts val="0"/>
              </a:spcAft>
              <a:buSzPts val="1600"/>
              <a:buFont typeface="Arial"/>
              <a:buNone/>
            </a:pPr>
            <a:r>
              <a:rPr b="1" lang="en-US" sz="1600">
                <a:solidFill>
                  <a:srgbClr val="000000"/>
                </a:solidFill>
                <a:latin typeface="Courier New"/>
                <a:ea typeface="Courier New"/>
                <a:cs typeface="Courier New"/>
                <a:sym typeface="Courier New"/>
              </a:rPr>
              <a:t>          {</a:t>
            </a:r>
            <a:endParaRPr/>
          </a:p>
          <a:p>
            <a:pPr indent="-342900" lvl="0" marL="342900" rtl="0" algn="l">
              <a:lnSpc>
                <a:spcPct val="90000"/>
              </a:lnSpc>
              <a:spcBef>
                <a:spcPts val="1000"/>
              </a:spcBef>
              <a:spcAft>
                <a:spcPts val="0"/>
              </a:spcAft>
              <a:buSzPts val="1600"/>
              <a:buFont typeface="Arial"/>
              <a:buNone/>
            </a:pPr>
            <a:r>
              <a:rPr b="1" lang="en-US" sz="1600">
                <a:solidFill>
                  <a:srgbClr val="000000"/>
                </a:solidFill>
                <a:latin typeface="Courier New"/>
                <a:ea typeface="Courier New"/>
                <a:cs typeface="Courier New"/>
                <a:sym typeface="Courier New"/>
              </a:rPr>
              <a:t>               boolean rv = *target;</a:t>
            </a:r>
            <a:endParaRPr/>
          </a:p>
          <a:p>
            <a:pPr indent="-342900" lvl="0" marL="342900" rtl="0" algn="l">
              <a:lnSpc>
                <a:spcPct val="90000"/>
              </a:lnSpc>
              <a:spcBef>
                <a:spcPts val="1000"/>
              </a:spcBef>
              <a:spcAft>
                <a:spcPts val="0"/>
              </a:spcAft>
              <a:buSzPts val="1600"/>
              <a:buFont typeface="Arial"/>
              <a:buNone/>
            </a:pPr>
            <a:r>
              <a:rPr b="1" lang="en-US" sz="1600">
                <a:solidFill>
                  <a:srgbClr val="000000"/>
                </a:solidFill>
                <a:latin typeface="Courier New"/>
                <a:ea typeface="Courier New"/>
                <a:cs typeface="Courier New"/>
                <a:sym typeface="Courier New"/>
              </a:rPr>
              <a:t>               *target = TRUE;</a:t>
            </a:r>
            <a:endParaRPr/>
          </a:p>
          <a:p>
            <a:pPr indent="-342900" lvl="0" marL="342900" rtl="0" algn="l">
              <a:lnSpc>
                <a:spcPct val="90000"/>
              </a:lnSpc>
              <a:spcBef>
                <a:spcPts val="1000"/>
              </a:spcBef>
              <a:spcAft>
                <a:spcPts val="0"/>
              </a:spcAft>
              <a:buSzPts val="1600"/>
              <a:buFont typeface="Arial"/>
              <a:buNone/>
            </a:pPr>
            <a:r>
              <a:rPr b="1" lang="en-US" sz="1600">
                <a:solidFill>
                  <a:srgbClr val="000000"/>
                </a:solidFill>
                <a:latin typeface="Courier New"/>
                <a:ea typeface="Courier New"/>
                <a:cs typeface="Courier New"/>
                <a:sym typeface="Courier New"/>
              </a:rPr>
              <a:t>               return rv:</a:t>
            </a:r>
            <a:endParaRPr/>
          </a:p>
          <a:p>
            <a:pPr indent="-342900" lvl="0" marL="342900" rtl="0" algn="l">
              <a:lnSpc>
                <a:spcPct val="90000"/>
              </a:lnSpc>
              <a:spcBef>
                <a:spcPts val="1000"/>
              </a:spcBef>
              <a:spcAft>
                <a:spcPts val="0"/>
              </a:spcAft>
              <a:buSzPts val="1600"/>
              <a:buFont typeface="Arial"/>
              <a:buNone/>
            </a:pPr>
            <a:r>
              <a:rPr b="1" lang="en-US" sz="1600">
                <a:solidFill>
                  <a:srgbClr val="000000"/>
                </a:solidFill>
                <a:latin typeface="Courier New"/>
                <a:ea typeface="Courier New"/>
                <a:cs typeface="Courier New"/>
                <a:sym typeface="Courier New"/>
              </a:rPr>
              <a:t>          }</a:t>
            </a:r>
            <a:endParaRPr sz="1600">
              <a:solidFill>
                <a:srgbClr val="0000FF"/>
              </a:solidFill>
            </a:endParaRPr>
          </a:p>
          <a:p>
            <a:pPr indent="-342900" lvl="0" marL="342900" rtl="0" algn="l">
              <a:lnSpc>
                <a:spcPct val="90000"/>
              </a:lnSpc>
              <a:spcBef>
                <a:spcPts val="1000"/>
              </a:spcBef>
              <a:spcAft>
                <a:spcPts val="0"/>
              </a:spcAft>
              <a:buSzPts val="1800"/>
              <a:buFont typeface="Arial"/>
              <a:buAutoNum type="arabicPeriod"/>
            </a:pPr>
            <a:r>
              <a:rPr lang="en-US"/>
              <a:t>Executed atomically</a:t>
            </a:r>
            <a:endParaRPr/>
          </a:p>
          <a:p>
            <a:pPr indent="-342900" lvl="0" marL="342900" rtl="0" algn="l">
              <a:lnSpc>
                <a:spcPct val="90000"/>
              </a:lnSpc>
              <a:spcBef>
                <a:spcPts val="1000"/>
              </a:spcBef>
              <a:spcAft>
                <a:spcPts val="0"/>
              </a:spcAft>
              <a:buSzPts val="1800"/>
              <a:buFont typeface="Arial"/>
              <a:buAutoNum type="arabicPeriod"/>
            </a:pPr>
            <a:r>
              <a:rPr lang="en-US"/>
              <a:t>Returns the original value of passed parameter</a:t>
            </a:r>
            <a:endParaRPr/>
          </a:p>
          <a:p>
            <a:pPr indent="-342900" lvl="0" marL="342900" rtl="0" algn="l">
              <a:lnSpc>
                <a:spcPct val="90000"/>
              </a:lnSpc>
              <a:spcBef>
                <a:spcPts val="1000"/>
              </a:spcBef>
              <a:spcAft>
                <a:spcPts val="0"/>
              </a:spcAft>
              <a:buSzPts val="1800"/>
              <a:buFont typeface="Arial"/>
              <a:buAutoNum type="arabicPeriod"/>
            </a:pPr>
            <a:r>
              <a:rPr lang="en-US"/>
              <a:t>Set the new value of passed parameter to “TRUE”.</a:t>
            </a:r>
            <a:endParaRPr/>
          </a:p>
          <a:p>
            <a:pPr indent="-228600" lvl="0" marL="342900" rtl="0" algn="l">
              <a:lnSpc>
                <a:spcPct val="90000"/>
              </a:lnSpc>
              <a:spcBef>
                <a:spcPts val="1000"/>
              </a:spcBef>
              <a:spcAft>
                <a:spcPts val="0"/>
              </a:spcAft>
              <a:buSzPts val="1800"/>
              <a:buFont typeface="Arial"/>
              <a:buNone/>
            </a:pPr>
            <a:r>
              <a:t/>
            </a:r>
            <a:endParaRPr>
              <a:solidFill>
                <a:srgbClr val="0000F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49"/>
          <p:cNvSpPr txBox="1"/>
          <p:nvPr>
            <p:ph type="title"/>
          </p:nvPr>
        </p:nvSpPr>
        <p:spPr>
          <a:xfrm>
            <a:off x="849313" y="161925"/>
            <a:ext cx="7837487"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Solution using test_and_set()</a:t>
            </a:r>
            <a:endParaRPr/>
          </a:p>
        </p:txBody>
      </p:sp>
      <p:sp>
        <p:nvSpPr>
          <p:cNvPr id="664" name="Google Shape;664;p49"/>
          <p:cNvSpPr txBox="1"/>
          <p:nvPr>
            <p:ph idx="1" type="body"/>
          </p:nvPr>
        </p:nvSpPr>
        <p:spPr>
          <a:xfrm>
            <a:off x="869950" y="1193800"/>
            <a:ext cx="6865938" cy="3319463"/>
          </a:xfrm>
          <a:prstGeom prst="rect">
            <a:avLst/>
          </a:prstGeom>
          <a:noFill/>
          <a:ln>
            <a:noFill/>
          </a:ln>
        </p:spPr>
        <p:txBody>
          <a:bodyPr anchorCtr="0" anchor="t" bIns="45700" lIns="91425" spcFirstLastPara="1" rIns="91425" wrap="square" tIns="45700">
            <a:normAutofit fontScale="92500" lnSpcReduction="20000"/>
          </a:bodyPr>
          <a:lstStyle/>
          <a:p>
            <a:pPr indent="-342866" lvl="0" marL="342866" rtl="0" algn="l">
              <a:lnSpc>
                <a:spcPct val="90000"/>
              </a:lnSpc>
              <a:spcBef>
                <a:spcPts val="0"/>
              </a:spcBef>
              <a:spcAft>
                <a:spcPts val="0"/>
              </a:spcAft>
              <a:buSzPct val="100000"/>
              <a:buFont typeface="Arial"/>
              <a:buChar char="●"/>
            </a:pPr>
            <a:r>
              <a:rPr lang="en-US"/>
              <a:t>Shared Boolean variable lock, initialized to FALSE</a:t>
            </a:r>
            <a:endParaRPr/>
          </a:p>
          <a:p>
            <a:pPr indent="-342866" lvl="0" marL="342866" rtl="0" algn="l">
              <a:lnSpc>
                <a:spcPct val="90000"/>
              </a:lnSpc>
              <a:spcBef>
                <a:spcPts val="1000"/>
              </a:spcBef>
              <a:spcAft>
                <a:spcPts val="0"/>
              </a:spcAft>
              <a:buSzPct val="128571"/>
              <a:buFont typeface="Arial"/>
              <a:buChar char="●"/>
            </a:pPr>
            <a:r>
              <a:rPr lang="en-US"/>
              <a:t>Solution:</a:t>
            </a:r>
            <a:endParaRPr b="1" sz="1400">
              <a:latin typeface="Courier New"/>
              <a:ea typeface="Courier New"/>
              <a:cs typeface="Courier New"/>
              <a:sym typeface="Courier New"/>
            </a:endParaRPr>
          </a:p>
          <a:p>
            <a:pPr indent="0" lvl="0" marL="0" rtl="0" algn="l">
              <a:spcBef>
                <a:spcPts val="1000"/>
              </a:spcBef>
              <a:spcAft>
                <a:spcPts val="0"/>
              </a:spcAft>
              <a:buSzPct val="100000"/>
              <a:buFont typeface="Arial"/>
              <a:buNone/>
            </a:pPr>
            <a:r>
              <a:rPr b="1" lang="en-US" sz="1400">
                <a:latin typeface="Courier New"/>
                <a:ea typeface="Courier New"/>
                <a:cs typeface="Courier New"/>
                <a:sym typeface="Courier New"/>
              </a:rPr>
              <a:t>       </a:t>
            </a:r>
            <a:r>
              <a:rPr b="1" lang="en-US" sz="1600">
                <a:solidFill>
                  <a:srgbClr val="000000"/>
                </a:solidFill>
                <a:latin typeface="Courier New"/>
                <a:ea typeface="Courier New"/>
                <a:cs typeface="Courier New"/>
                <a:sym typeface="Courier New"/>
              </a:rPr>
              <a:t>do {</a:t>
            </a:r>
            <a:br>
              <a:rPr b="1" lang="en-US" sz="1600">
                <a:solidFill>
                  <a:srgbClr val="000000"/>
                </a:solidFill>
                <a:latin typeface="Courier New"/>
                <a:ea typeface="Courier New"/>
                <a:cs typeface="Courier New"/>
                <a:sym typeface="Courier New"/>
              </a:rPr>
            </a:br>
            <a:r>
              <a:rPr b="1" lang="en-US" sz="1600">
                <a:solidFill>
                  <a:srgbClr val="000000"/>
                </a:solidFill>
                <a:latin typeface="Courier New"/>
                <a:ea typeface="Courier New"/>
                <a:cs typeface="Courier New"/>
                <a:sym typeface="Courier New"/>
              </a:rPr>
              <a:t>          while (test_and_set(&amp;lock)) </a:t>
            </a:r>
            <a:endParaRPr/>
          </a:p>
          <a:p>
            <a:pPr indent="0" lvl="0" marL="0" rtl="0" algn="l">
              <a:spcBef>
                <a:spcPts val="1000"/>
              </a:spcBef>
              <a:spcAft>
                <a:spcPts val="0"/>
              </a:spcAft>
              <a:buSzPct val="100000"/>
              <a:buFont typeface="Arial"/>
              <a:buNone/>
            </a:pPr>
            <a:r>
              <a:rPr b="1" lang="en-US" sz="1600">
                <a:solidFill>
                  <a:srgbClr val="000000"/>
                </a:solidFill>
                <a:latin typeface="Courier New"/>
                <a:ea typeface="Courier New"/>
                <a:cs typeface="Courier New"/>
                <a:sym typeface="Courier New"/>
              </a:rPr>
              <a:t>             ; /* do nothing */ </a:t>
            </a:r>
            <a:endParaRPr/>
          </a:p>
          <a:p>
            <a:pPr indent="0" lvl="0" marL="0" rtl="0" algn="l">
              <a:spcBef>
                <a:spcPts val="1000"/>
              </a:spcBef>
              <a:spcAft>
                <a:spcPts val="0"/>
              </a:spcAft>
              <a:buSzPct val="100000"/>
              <a:buFont typeface="Arial"/>
              <a:buNone/>
            </a:pPr>
            <a:r>
              <a:rPr b="1" lang="en-US" sz="1600">
                <a:solidFill>
                  <a:srgbClr val="000000"/>
                </a:solidFill>
                <a:latin typeface="Courier New"/>
                <a:ea typeface="Courier New"/>
                <a:cs typeface="Courier New"/>
                <a:sym typeface="Courier New"/>
              </a:rPr>
              <a:t>                 /* critical section */ </a:t>
            </a:r>
            <a:endParaRPr/>
          </a:p>
          <a:p>
            <a:pPr indent="0" lvl="0" marL="0" rtl="0" algn="l">
              <a:spcBef>
                <a:spcPts val="1000"/>
              </a:spcBef>
              <a:spcAft>
                <a:spcPts val="0"/>
              </a:spcAft>
              <a:buSzPct val="100000"/>
              <a:buFont typeface="Arial"/>
              <a:buNone/>
            </a:pPr>
            <a:r>
              <a:rPr b="1" lang="en-US" sz="1600">
                <a:solidFill>
                  <a:srgbClr val="000000"/>
                </a:solidFill>
                <a:latin typeface="Courier New"/>
                <a:ea typeface="Courier New"/>
                <a:cs typeface="Courier New"/>
                <a:sym typeface="Courier New"/>
              </a:rPr>
              <a:t>          lock = false; </a:t>
            </a:r>
            <a:endParaRPr/>
          </a:p>
          <a:p>
            <a:pPr indent="0" lvl="0" marL="0" rtl="0" algn="l">
              <a:spcBef>
                <a:spcPts val="1000"/>
              </a:spcBef>
              <a:spcAft>
                <a:spcPts val="0"/>
              </a:spcAft>
              <a:buSzPct val="100000"/>
              <a:buFont typeface="Arial"/>
              <a:buNone/>
            </a:pPr>
            <a:r>
              <a:rPr b="1" lang="en-US" sz="1600">
                <a:solidFill>
                  <a:srgbClr val="000000"/>
                </a:solidFill>
                <a:latin typeface="Courier New"/>
                <a:ea typeface="Courier New"/>
                <a:cs typeface="Courier New"/>
                <a:sym typeface="Courier New"/>
              </a:rPr>
              <a:t>                 /* remainder section */ </a:t>
            </a:r>
            <a:endParaRPr/>
          </a:p>
          <a:p>
            <a:pPr indent="0" lvl="0" marL="0" rtl="0" algn="l">
              <a:spcBef>
                <a:spcPts val="1000"/>
              </a:spcBef>
              <a:spcAft>
                <a:spcPts val="0"/>
              </a:spcAft>
              <a:buSzPct val="100000"/>
              <a:buFont typeface="Arial"/>
              <a:buNone/>
            </a:pPr>
            <a:r>
              <a:rPr b="1" lang="en-US" sz="1600">
                <a:solidFill>
                  <a:srgbClr val="000000"/>
                </a:solidFill>
                <a:latin typeface="Courier New"/>
                <a:ea typeface="Courier New"/>
                <a:cs typeface="Courier New"/>
                <a:sym typeface="Courier New"/>
              </a:rPr>
              <a:t>       } while (true);</a:t>
            </a:r>
            <a:r>
              <a:rPr b="1" lang="en-US">
                <a:solidFill>
                  <a:srgbClr val="000000"/>
                </a:solidFill>
                <a:latin typeface="Courier New"/>
                <a:ea typeface="Courier New"/>
                <a:cs typeface="Courier New"/>
                <a:sym typeface="Courier New"/>
              </a:rPr>
              <a:t> </a:t>
            </a:r>
            <a:endParaRPr/>
          </a:p>
          <a:p>
            <a:pPr indent="0" lvl="0" marL="0" rtl="0" algn="l">
              <a:lnSpc>
                <a:spcPct val="90000"/>
              </a:lnSpc>
              <a:spcBef>
                <a:spcPts val="1000"/>
              </a:spcBef>
              <a:spcAft>
                <a:spcPts val="0"/>
              </a:spcAft>
              <a:buSzPct val="100000"/>
              <a:buFont typeface="Arial"/>
              <a:buNone/>
            </a:pPr>
            <a:r>
              <a:t/>
            </a:r>
            <a:endParaRPr>
              <a:solidFill>
                <a:srgbClr val="0000FF"/>
              </a:solidFill>
            </a:endParaRPr>
          </a:p>
          <a:p>
            <a:pPr indent="0" lvl="0" marL="0" rtl="0" algn="l">
              <a:lnSpc>
                <a:spcPct val="90000"/>
              </a:lnSpc>
              <a:spcBef>
                <a:spcPts val="1000"/>
              </a:spcBef>
              <a:spcAft>
                <a:spcPts val="0"/>
              </a:spcAft>
              <a:buSzPct val="100000"/>
              <a:buFont typeface="Arial"/>
              <a:buNone/>
            </a:pPr>
            <a:r>
              <a:rPr lang="en-US"/>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5"/>
          <p:cNvSpPr txBox="1"/>
          <p:nvPr>
            <p:ph type="title"/>
          </p:nvPr>
        </p:nvSpPr>
        <p:spPr>
          <a:xfrm>
            <a:off x="1583872" y="657226"/>
            <a:ext cx="82296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Threads</a:t>
            </a:r>
            <a:endParaRPr/>
          </a:p>
        </p:txBody>
      </p:sp>
      <p:sp>
        <p:nvSpPr>
          <p:cNvPr id="201" name="Google Shape;201;p5"/>
          <p:cNvSpPr txBox="1"/>
          <p:nvPr>
            <p:ph idx="1" type="body"/>
          </p:nvPr>
        </p:nvSpPr>
        <p:spPr>
          <a:xfrm>
            <a:off x="473527" y="1527402"/>
            <a:ext cx="8523515" cy="5085669"/>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2000"/>
              <a:buChar char="🠶"/>
            </a:pPr>
            <a:r>
              <a:rPr lang="en-US" sz="2000">
                <a:solidFill>
                  <a:schemeClr val="dk1"/>
                </a:solidFill>
                <a:latin typeface="Times New Roman"/>
                <a:ea typeface="Times New Roman"/>
                <a:cs typeface="Times New Roman"/>
                <a:sym typeface="Times New Roman"/>
              </a:rPr>
              <a:t>Most modern applications are multithreaded</a:t>
            </a:r>
            <a:endParaRPr/>
          </a:p>
          <a:p>
            <a:pPr indent="-342900" lvl="0" marL="342900" rtl="0" algn="just">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Threads run within application</a:t>
            </a:r>
            <a:endParaRPr/>
          </a:p>
          <a:p>
            <a:pPr indent="-342900" lvl="0" marL="342900" rtl="0" algn="just">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Multiple tasks with the application can be implemented by separate threads</a:t>
            </a:r>
            <a:endParaRPr/>
          </a:p>
          <a:p>
            <a:pPr indent="-285750" lvl="1" marL="742950" rtl="0" algn="just">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Update display</a:t>
            </a:r>
            <a:endParaRPr/>
          </a:p>
          <a:p>
            <a:pPr indent="-285750" lvl="1" marL="742950" rtl="0" algn="just">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Fetch data</a:t>
            </a:r>
            <a:endParaRPr/>
          </a:p>
          <a:p>
            <a:pPr indent="-285750" lvl="1" marL="742950" rtl="0" algn="just">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Spell checking</a:t>
            </a:r>
            <a:endParaRPr/>
          </a:p>
          <a:p>
            <a:pPr indent="-285750" lvl="1" marL="742950" rtl="0" algn="just">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Answer a network request</a:t>
            </a:r>
            <a:endParaRPr/>
          </a:p>
          <a:p>
            <a:pPr indent="-342900" lvl="0" marL="342900" rtl="0" algn="just">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Process creation is heavy-weight while thread creation is light-weight</a:t>
            </a:r>
            <a:endParaRPr/>
          </a:p>
          <a:p>
            <a:pPr indent="-342900" lvl="0" marL="342900" rtl="0" algn="just">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Can simplify code, increase efficiency</a:t>
            </a:r>
            <a:endParaRPr/>
          </a:p>
          <a:p>
            <a:pPr indent="-342900" lvl="0" marL="342900" rtl="0" algn="just">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Kernels are generally multithreaded</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50"/>
          <p:cNvSpPr txBox="1"/>
          <p:nvPr>
            <p:ph type="title"/>
          </p:nvPr>
        </p:nvSpPr>
        <p:spPr>
          <a:xfrm>
            <a:off x="1063625" y="277813"/>
            <a:ext cx="7623175"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compare_and_swap Instruction</a:t>
            </a:r>
            <a:endParaRPr/>
          </a:p>
        </p:txBody>
      </p:sp>
      <p:sp>
        <p:nvSpPr>
          <p:cNvPr id="671" name="Google Shape;671;p50"/>
          <p:cNvSpPr txBox="1"/>
          <p:nvPr>
            <p:ph idx="1" type="body"/>
          </p:nvPr>
        </p:nvSpPr>
        <p:spPr>
          <a:xfrm>
            <a:off x="806450" y="850900"/>
            <a:ext cx="7916863" cy="4867275"/>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1800"/>
              <a:buFont typeface="Arial"/>
              <a:buNone/>
            </a:pPr>
            <a:r>
              <a:t/>
            </a:r>
            <a:endParaRPr/>
          </a:p>
          <a:p>
            <a:pPr indent="-342900" lvl="0" marL="342900" rtl="0" algn="l">
              <a:lnSpc>
                <a:spcPct val="90000"/>
              </a:lnSpc>
              <a:spcBef>
                <a:spcPts val="1000"/>
              </a:spcBef>
              <a:spcAft>
                <a:spcPts val="0"/>
              </a:spcAft>
              <a:buSzPts val="1800"/>
              <a:buFont typeface="Arial"/>
              <a:buNone/>
            </a:pPr>
            <a:r>
              <a:rPr lang="en-US"/>
              <a:t>Definition:</a:t>
            </a:r>
            <a:endParaRPr/>
          </a:p>
          <a:p>
            <a:pPr indent="-342900" lvl="0" marL="342900" rtl="0" algn="l">
              <a:spcBef>
                <a:spcPts val="1000"/>
              </a:spcBef>
              <a:spcAft>
                <a:spcPts val="0"/>
              </a:spcAft>
              <a:buSzPts val="1400"/>
              <a:buFont typeface="Arial"/>
              <a:buNone/>
            </a:pPr>
            <a:r>
              <a:rPr b="1" lang="en-US" sz="1400">
                <a:latin typeface="Courier New"/>
                <a:ea typeface="Courier New"/>
                <a:cs typeface="Courier New"/>
                <a:sym typeface="Courier New"/>
              </a:rPr>
              <a:t>     int compare_and_swap(int *value, int expected, int new_value) { </a:t>
            </a:r>
            <a:endParaRPr/>
          </a:p>
          <a:p>
            <a:pPr indent="-342900" lvl="0" marL="342900" rtl="0" algn="l">
              <a:spcBef>
                <a:spcPts val="1000"/>
              </a:spcBef>
              <a:spcAft>
                <a:spcPts val="0"/>
              </a:spcAft>
              <a:buSzPts val="1400"/>
              <a:buFont typeface="Arial"/>
              <a:buNone/>
            </a:pPr>
            <a:r>
              <a:rPr b="1" lang="en-US" sz="1400">
                <a:latin typeface="Courier New"/>
                <a:ea typeface="Courier New"/>
                <a:cs typeface="Courier New"/>
                <a:sym typeface="Courier New"/>
              </a:rPr>
              <a:t>         int temp = *value; </a:t>
            </a:r>
            <a:endParaRPr/>
          </a:p>
          <a:p>
            <a:pPr indent="-342900" lvl="0" marL="342900" rtl="0" algn="l">
              <a:spcBef>
                <a:spcPts val="1000"/>
              </a:spcBef>
              <a:spcAft>
                <a:spcPts val="0"/>
              </a:spcAft>
              <a:buSzPts val="1400"/>
              <a:buFont typeface="Arial"/>
              <a:buNone/>
            </a:pPr>
            <a:r>
              <a:rPr b="1" lang="en-US" sz="1400">
                <a:latin typeface="Courier New"/>
                <a:ea typeface="Courier New"/>
                <a:cs typeface="Courier New"/>
                <a:sym typeface="Courier New"/>
              </a:rPr>
              <a:t>         if (*value == expected) </a:t>
            </a:r>
            <a:endParaRPr/>
          </a:p>
          <a:p>
            <a:pPr indent="-342900" lvl="0" marL="342900" rtl="0" algn="l">
              <a:spcBef>
                <a:spcPts val="1000"/>
              </a:spcBef>
              <a:spcAft>
                <a:spcPts val="0"/>
              </a:spcAft>
              <a:buSzPts val="1400"/>
              <a:buFont typeface="Arial"/>
              <a:buNone/>
            </a:pPr>
            <a:r>
              <a:rPr b="1" lang="en-US" sz="1400">
                <a:latin typeface="Courier New"/>
                <a:ea typeface="Courier New"/>
                <a:cs typeface="Courier New"/>
                <a:sym typeface="Courier New"/>
              </a:rPr>
              <a:t>            *value = new_value; </a:t>
            </a:r>
            <a:endParaRPr/>
          </a:p>
          <a:p>
            <a:pPr indent="-342900" lvl="0" marL="342900" rtl="0" algn="l">
              <a:spcBef>
                <a:spcPts val="1000"/>
              </a:spcBef>
              <a:spcAft>
                <a:spcPts val="0"/>
              </a:spcAft>
              <a:buSzPts val="1400"/>
              <a:buFont typeface="Arial"/>
              <a:buNone/>
            </a:pPr>
            <a:r>
              <a:rPr b="1" lang="en-US" sz="1400">
                <a:latin typeface="Courier New"/>
                <a:ea typeface="Courier New"/>
                <a:cs typeface="Courier New"/>
                <a:sym typeface="Courier New"/>
              </a:rPr>
              <a:t>      return temp; </a:t>
            </a:r>
            <a:endParaRPr/>
          </a:p>
          <a:p>
            <a:pPr indent="-342900" lvl="0" marL="342900" rtl="0" algn="l">
              <a:spcBef>
                <a:spcPts val="1000"/>
              </a:spcBef>
              <a:spcAft>
                <a:spcPts val="0"/>
              </a:spcAft>
              <a:buSzPts val="1400"/>
              <a:buFont typeface="Arial"/>
              <a:buNone/>
            </a:pPr>
            <a:r>
              <a:rPr b="1" lang="en-US" sz="1400">
                <a:latin typeface="Courier New"/>
                <a:ea typeface="Courier New"/>
                <a:cs typeface="Courier New"/>
                <a:sym typeface="Courier New"/>
              </a:rPr>
              <a:t>     } </a:t>
            </a:r>
            <a:endParaRPr/>
          </a:p>
          <a:p>
            <a:pPr indent="-342900" lvl="0" marL="342900" rtl="0" algn="l">
              <a:lnSpc>
                <a:spcPct val="90000"/>
              </a:lnSpc>
              <a:spcBef>
                <a:spcPts val="1000"/>
              </a:spcBef>
              <a:spcAft>
                <a:spcPts val="0"/>
              </a:spcAft>
              <a:buSzPts val="1800"/>
              <a:buFont typeface="Arial"/>
              <a:buAutoNum type="arabicPeriod"/>
            </a:pPr>
            <a:r>
              <a:rPr lang="en-US"/>
              <a:t>Executed atomically</a:t>
            </a:r>
            <a:endParaRPr/>
          </a:p>
          <a:p>
            <a:pPr indent="-342900" lvl="0" marL="342900" rtl="0" algn="l">
              <a:lnSpc>
                <a:spcPct val="90000"/>
              </a:lnSpc>
              <a:spcBef>
                <a:spcPts val="1000"/>
              </a:spcBef>
              <a:spcAft>
                <a:spcPts val="0"/>
              </a:spcAft>
              <a:buSzPts val="1800"/>
              <a:buFont typeface="Arial"/>
              <a:buAutoNum type="arabicPeriod"/>
            </a:pPr>
            <a:r>
              <a:rPr lang="en-US"/>
              <a:t>Returns the original value of passed parameter “value”</a:t>
            </a:r>
            <a:endParaRPr/>
          </a:p>
          <a:p>
            <a:pPr indent="-342900" lvl="0" marL="342900" rtl="0" algn="l">
              <a:lnSpc>
                <a:spcPct val="90000"/>
              </a:lnSpc>
              <a:spcBef>
                <a:spcPts val="1000"/>
              </a:spcBef>
              <a:spcAft>
                <a:spcPts val="0"/>
              </a:spcAft>
              <a:buSzPts val="1800"/>
              <a:buFont typeface="Arial"/>
              <a:buAutoNum type="arabicPeriod"/>
            </a:pPr>
            <a:r>
              <a:rPr lang="en-US"/>
              <a:t>Set  the variable “value”  the value of the passed parameter “new_value” but only if “value” ==“expected”. That is, the swap takes place only under this condition.</a:t>
            </a:r>
            <a:endParaRPr/>
          </a:p>
          <a:p>
            <a:pPr indent="-228600" lvl="0" marL="342900" rtl="0" algn="l">
              <a:lnSpc>
                <a:spcPct val="90000"/>
              </a:lnSpc>
              <a:spcBef>
                <a:spcPts val="1000"/>
              </a:spcBef>
              <a:spcAft>
                <a:spcPts val="0"/>
              </a:spcAft>
              <a:buSzPts val="1800"/>
              <a:buFont typeface="Arial"/>
              <a:buNone/>
            </a:pPr>
            <a:r>
              <a:t/>
            </a:r>
            <a:endParaRPr>
              <a:solidFill>
                <a:srgbClr val="0000FF"/>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51"/>
          <p:cNvSpPr txBox="1"/>
          <p:nvPr>
            <p:ph type="title"/>
          </p:nvPr>
        </p:nvSpPr>
        <p:spPr>
          <a:xfrm>
            <a:off x="1192213" y="219075"/>
            <a:ext cx="7567612"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Solution using compare_and_swap</a:t>
            </a:r>
            <a:endParaRPr/>
          </a:p>
        </p:txBody>
      </p:sp>
      <p:sp>
        <p:nvSpPr>
          <p:cNvPr id="678" name="Google Shape;678;p51"/>
          <p:cNvSpPr txBox="1"/>
          <p:nvPr>
            <p:ph idx="1" type="body"/>
          </p:nvPr>
        </p:nvSpPr>
        <p:spPr>
          <a:xfrm>
            <a:off x="827088" y="1211263"/>
            <a:ext cx="7766050" cy="4333875"/>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1800"/>
              <a:buChar char="🠶"/>
            </a:pPr>
            <a:r>
              <a:rPr lang="en-US"/>
              <a:t>Shared integer  “lock”  initialized to 0; </a:t>
            </a:r>
            <a:endParaRPr/>
          </a:p>
          <a:p>
            <a:pPr indent="-342900" lvl="0" marL="342900" rtl="0" algn="l">
              <a:lnSpc>
                <a:spcPct val="90000"/>
              </a:lnSpc>
              <a:spcBef>
                <a:spcPts val="1000"/>
              </a:spcBef>
              <a:spcAft>
                <a:spcPts val="0"/>
              </a:spcAft>
              <a:buSzPts val="1800"/>
              <a:buChar char="🠶"/>
            </a:pPr>
            <a:r>
              <a:rPr lang="en-US"/>
              <a:t>Solution:</a:t>
            </a:r>
            <a:endParaRPr/>
          </a:p>
          <a:p>
            <a:pPr indent="-342900" lvl="0" marL="342900" rtl="0" algn="l">
              <a:spcBef>
                <a:spcPts val="1000"/>
              </a:spcBef>
              <a:spcAft>
                <a:spcPts val="0"/>
              </a:spcAft>
              <a:buSzPts val="1800"/>
              <a:buFont typeface="Arial"/>
              <a:buNone/>
            </a:pPr>
            <a:r>
              <a:rPr b="1" lang="en-US">
                <a:latin typeface="Courier New"/>
                <a:ea typeface="Courier New"/>
                <a:cs typeface="Courier New"/>
                <a:sym typeface="Courier New"/>
              </a:rPr>
              <a:t>      </a:t>
            </a:r>
            <a:r>
              <a:rPr b="1" lang="en-US" sz="1600">
                <a:latin typeface="Courier New"/>
                <a:ea typeface="Courier New"/>
                <a:cs typeface="Courier New"/>
                <a:sym typeface="Courier New"/>
              </a:rPr>
              <a:t>do {</a:t>
            </a:r>
            <a:br>
              <a:rPr b="1" lang="en-US" sz="1600">
                <a:latin typeface="Courier New"/>
                <a:ea typeface="Courier New"/>
                <a:cs typeface="Courier New"/>
                <a:sym typeface="Courier New"/>
              </a:rPr>
            </a:br>
            <a:r>
              <a:rPr b="1" lang="en-US" sz="1600">
                <a:latin typeface="Courier New"/>
                <a:ea typeface="Courier New"/>
                <a:cs typeface="Courier New"/>
                <a:sym typeface="Courier New"/>
              </a:rPr>
              <a:t>         while (compare_and_swap(&amp;lock, 0, 1) != 0) </a:t>
            </a:r>
            <a:endParaRPr/>
          </a:p>
          <a:p>
            <a:pPr indent="-342900" lvl="0" marL="342900" rtl="0" algn="l">
              <a:spcBef>
                <a:spcPts val="1000"/>
              </a:spcBef>
              <a:spcAft>
                <a:spcPts val="0"/>
              </a:spcAft>
              <a:buSzPts val="1600"/>
              <a:buFont typeface="Arial"/>
              <a:buNone/>
            </a:pPr>
            <a:r>
              <a:rPr b="1" lang="en-US" sz="1600">
                <a:latin typeface="Courier New"/>
                <a:ea typeface="Courier New"/>
                <a:cs typeface="Courier New"/>
                <a:sym typeface="Courier New"/>
              </a:rPr>
              <a:t>            ; /* do nothing */ </a:t>
            </a:r>
            <a:endParaRPr/>
          </a:p>
          <a:p>
            <a:pPr indent="-342900" lvl="0" marL="342900" rtl="0" algn="l">
              <a:spcBef>
                <a:spcPts val="1000"/>
              </a:spcBef>
              <a:spcAft>
                <a:spcPts val="0"/>
              </a:spcAft>
              <a:buSzPts val="1600"/>
              <a:buFont typeface="Arial"/>
              <a:buNone/>
            </a:pPr>
            <a:r>
              <a:rPr b="1" lang="en-US" sz="1600">
                <a:latin typeface="Courier New"/>
                <a:ea typeface="Courier New"/>
                <a:cs typeface="Courier New"/>
                <a:sym typeface="Courier New"/>
              </a:rPr>
              <a:t>          /* critical section */ </a:t>
            </a:r>
            <a:endParaRPr/>
          </a:p>
          <a:p>
            <a:pPr indent="-342900" lvl="0" marL="342900" rtl="0" algn="l">
              <a:spcBef>
                <a:spcPts val="1000"/>
              </a:spcBef>
              <a:spcAft>
                <a:spcPts val="0"/>
              </a:spcAft>
              <a:buSzPts val="1600"/>
              <a:buFont typeface="Arial"/>
              <a:buNone/>
            </a:pPr>
            <a:r>
              <a:rPr b="1" lang="en-US" sz="1600">
                <a:latin typeface="Courier New"/>
                <a:ea typeface="Courier New"/>
                <a:cs typeface="Courier New"/>
                <a:sym typeface="Courier New"/>
              </a:rPr>
              <a:t>       lock = 0; </a:t>
            </a:r>
            <a:endParaRPr/>
          </a:p>
          <a:p>
            <a:pPr indent="-342900" lvl="0" marL="342900" rtl="0" algn="l">
              <a:spcBef>
                <a:spcPts val="1000"/>
              </a:spcBef>
              <a:spcAft>
                <a:spcPts val="0"/>
              </a:spcAft>
              <a:buSzPts val="1600"/>
              <a:buFont typeface="Arial"/>
              <a:buNone/>
            </a:pPr>
            <a:r>
              <a:rPr b="1" lang="en-US" sz="1600">
                <a:latin typeface="Courier New"/>
                <a:ea typeface="Courier New"/>
                <a:cs typeface="Courier New"/>
                <a:sym typeface="Courier New"/>
              </a:rPr>
              <a:t>          /* remainder section */ </a:t>
            </a:r>
            <a:endParaRPr/>
          </a:p>
          <a:p>
            <a:pPr indent="-342900" lvl="0" marL="342900" rtl="0" algn="l">
              <a:spcBef>
                <a:spcPts val="1000"/>
              </a:spcBef>
              <a:spcAft>
                <a:spcPts val="0"/>
              </a:spcAft>
              <a:buSzPts val="1600"/>
              <a:buFont typeface="Arial"/>
              <a:buNone/>
            </a:pPr>
            <a:r>
              <a:rPr b="1" lang="en-US" sz="1600">
                <a:latin typeface="Courier New"/>
                <a:ea typeface="Courier New"/>
                <a:cs typeface="Courier New"/>
                <a:sym typeface="Courier New"/>
              </a:rPr>
              <a:t>      } while (true); </a:t>
            </a:r>
            <a:endParaRPr/>
          </a:p>
          <a:p>
            <a:pPr indent="-342900" lvl="0" marL="342900" rtl="0" algn="l">
              <a:lnSpc>
                <a:spcPct val="90000"/>
              </a:lnSpc>
              <a:spcBef>
                <a:spcPts val="1000"/>
              </a:spcBef>
              <a:spcAft>
                <a:spcPts val="0"/>
              </a:spcAft>
              <a:buSzPts val="1600"/>
              <a:buFont typeface="Arial"/>
              <a:buNone/>
            </a:pPr>
            <a:r>
              <a:rPr lang="en-US" sz="1600"/>
              <a:t>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52"/>
          <p:cNvSpPr txBox="1"/>
          <p:nvPr>
            <p:ph type="title"/>
          </p:nvPr>
        </p:nvSpPr>
        <p:spPr>
          <a:xfrm>
            <a:off x="1217613" y="138113"/>
            <a:ext cx="7931150" cy="5762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400"/>
              <a:buFont typeface="Century Gothic"/>
              <a:buNone/>
            </a:pPr>
            <a:r>
              <a:rPr lang="en-US" sz="2400"/>
              <a:t>Bounded-waiting Mutual Exclusion with test_and_set</a:t>
            </a:r>
            <a:endParaRPr/>
          </a:p>
        </p:txBody>
      </p:sp>
      <p:sp>
        <p:nvSpPr>
          <p:cNvPr id="684" name="Google Shape;684;p52"/>
          <p:cNvSpPr txBox="1"/>
          <p:nvPr>
            <p:ph idx="1" type="body"/>
          </p:nvPr>
        </p:nvSpPr>
        <p:spPr>
          <a:xfrm>
            <a:off x="1068388" y="1233488"/>
            <a:ext cx="6015037" cy="453072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SzPct val="100000"/>
              <a:buFont typeface="Arial"/>
              <a:buNone/>
            </a:pPr>
            <a:r>
              <a:rPr b="1" lang="en-US" sz="1400">
                <a:latin typeface="Courier New"/>
                <a:ea typeface="Courier New"/>
                <a:cs typeface="Courier New"/>
                <a:sym typeface="Courier New"/>
              </a:rPr>
              <a:t>do {</a:t>
            </a:r>
            <a:br>
              <a:rPr b="1" lang="en-US" sz="1400">
                <a:latin typeface="Courier New"/>
                <a:ea typeface="Courier New"/>
                <a:cs typeface="Courier New"/>
                <a:sym typeface="Courier New"/>
              </a:rPr>
            </a:br>
            <a:r>
              <a:rPr b="1" lang="en-US" sz="1400">
                <a:latin typeface="Courier New"/>
                <a:ea typeface="Courier New"/>
                <a:cs typeface="Courier New"/>
                <a:sym typeface="Courier New"/>
              </a:rPr>
              <a:t>   waiting[i] = true;</a:t>
            </a:r>
            <a:br>
              <a:rPr b="1" lang="en-US" sz="1400">
                <a:latin typeface="Courier New"/>
                <a:ea typeface="Courier New"/>
                <a:cs typeface="Courier New"/>
                <a:sym typeface="Courier New"/>
              </a:rPr>
            </a:br>
            <a:r>
              <a:rPr b="1" lang="en-US" sz="1400">
                <a:latin typeface="Courier New"/>
                <a:ea typeface="Courier New"/>
                <a:cs typeface="Courier New"/>
                <a:sym typeface="Courier New"/>
              </a:rPr>
              <a:t>   key = true;</a:t>
            </a:r>
            <a:br>
              <a:rPr b="1" lang="en-US" sz="1400">
                <a:latin typeface="Courier New"/>
                <a:ea typeface="Courier New"/>
                <a:cs typeface="Courier New"/>
                <a:sym typeface="Courier New"/>
              </a:rPr>
            </a:br>
            <a:r>
              <a:rPr b="1" lang="en-US" sz="1400">
                <a:latin typeface="Courier New"/>
                <a:ea typeface="Courier New"/>
                <a:cs typeface="Courier New"/>
                <a:sym typeface="Courier New"/>
              </a:rPr>
              <a:t>   while (waiting[i] &amp;&amp; key) </a:t>
            </a:r>
            <a:endParaRPr/>
          </a:p>
          <a:p>
            <a:pPr indent="0" lvl="0" marL="0" rtl="0" algn="l">
              <a:spcBef>
                <a:spcPts val="1000"/>
              </a:spcBef>
              <a:spcAft>
                <a:spcPts val="0"/>
              </a:spcAft>
              <a:buSzPct val="100000"/>
              <a:buFont typeface="Arial"/>
              <a:buNone/>
            </a:pPr>
            <a:r>
              <a:rPr b="1" lang="en-US" sz="1400">
                <a:latin typeface="Courier New"/>
                <a:ea typeface="Courier New"/>
                <a:cs typeface="Courier New"/>
                <a:sym typeface="Courier New"/>
              </a:rPr>
              <a:t>      key = test_and_set(&amp;lock); </a:t>
            </a:r>
            <a:endParaRPr/>
          </a:p>
          <a:p>
            <a:pPr indent="0" lvl="0" marL="0" rtl="0" algn="l">
              <a:spcBef>
                <a:spcPts val="1000"/>
              </a:spcBef>
              <a:spcAft>
                <a:spcPts val="0"/>
              </a:spcAft>
              <a:buSzPct val="100000"/>
              <a:buFont typeface="Arial"/>
              <a:buNone/>
            </a:pPr>
            <a:r>
              <a:rPr b="1" lang="en-US" sz="1400">
                <a:latin typeface="Courier New"/>
                <a:ea typeface="Courier New"/>
                <a:cs typeface="Courier New"/>
                <a:sym typeface="Courier New"/>
              </a:rPr>
              <a:t>   waiting[i] = false; </a:t>
            </a:r>
            <a:endParaRPr/>
          </a:p>
          <a:p>
            <a:pPr indent="0" lvl="0" marL="0" rtl="0" algn="l">
              <a:spcBef>
                <a:spcPts val="1000"/>
              </a:spcBef>
              <a:spcAft>
                <a:spcPts val="0"/>
              </a:spcAft>
              <a:buSzPct val="100000"/>
              <a:buFont typeface="Arial"/>
              <a:buNone/>
            </a:pPr>
            <a:r>
              <a:rPr b="1" lang="en-US" sz="1400">
                <a:latin typeface="Courier New"/>
                <a:ea typeface="Courier New"/>
                <a:cs typeface="Courier New"/>
                <a:sym typeface="Courier New"/>
              </a:rPr>
              <a:t>   /* critical section */ </a:t>
            </a:r>
            <a:endParaRPr/>
          </a:p>
          <a:p>
            <a:pPr indent="0" lvl="0" marL="0" rtl="0" algn="l">
              <a:spcBef>
                <a:spcPts val="1000"/>
              </a:spcBef>
              <a:spcAft>
                <a:spcPts val="0"/>
              </a:spcAft>
              <a:buSzPct val="100000"/>
              <a:buFont typeface="Arial"/>
              <a:buNone/>
            </a:pPr>
            <a:r>
              <a:rPr b="1" lang="en-US" sz="1400">
                <a:latin typeface="Courier New"/>
                <a:ea typeface="Courier New"/>
                <a:cs typeface="Courier New"/>
                <a:sym typeface="Courier New"/>
              </a:rPr>
              <a:t>   j = (i + 1) % n; </a:t>
            </a:r>
            <a:endParaRPr/>
          </a:p>
          <a:p>
            <a:pPr indent="0" lvl="0" marL="0" rtl="0" algn="l">
              <a:spcBef>
                <a:spcPts val="1000"/>
              </a:spcBef>
              <a:spcAft>
                <a:spcPts val="0"/>
              </a:spcAft>
              <a:buSzPct val="100000"/>
              <a:buFont typeface="Arial"/>
              <a:buNone/>
            </a:pPr>
            <a:r>
              <a:rPr b="1" lang="en-US" sz="1400">
                <a:latin typeface="Courier New"/>
                <a:ea typeface="Courier New"/>
                <a:cs typeface="Courier New"/>
                <a:sym typeface="Courier New"/>
              </a:rPr>
              <a:t>   while ((j != i) &amp;&amp; !waiting[j]) </a:t>
            </a:r>
            <a:endParaRPr/>
          </a:p>
          <a:p>
            <a:pPr indent="0" lvl="0" marL="0" rtl="0" algn="l">
              <a:spcBef>
                <a:spcPts val="1000"/>
              </a:spcBef>
              <a:spcAft>
                <a:spcPts val="0"/>
              </a:spcAft>
              <a:buSzPct val="100000"/>
              <a:buFont typeface="Arial"/>
              <a:buNone/>
            </a:pPr>
            <a:r>
              <a:rPr b="1" lang="en-US" sz="1400">
                <a:latin typeface="Courier New"/>
                <a:ea typeface="Courier New"/>
                <a:cs typeface="Courier New"/>
                <a:sym typeface="Courier New"/>
              </a:rPr>
              <a:t>      j = (j + 1) % n; </a:t>
            </a:r>
            <a:endParaRPr/>
          </a:p>
          <a:p>
            <a:pPr indent="0" lvl="0" marL="0" rtl="0" algn="l">
              <a:spcBef>
                <a:spcPts val="1000"/>
              </a:spcBef>
              <a:spcAft>
                <a:spcPts val="0"/>
              </a:spcAft>
              <a:buSzPct val="100000"/>
              <a:buFont typeface="Arial"/>
              <a:buNone/>
            </a:pPr>
            <a:r>
              <a:rPr b="1" lang="en-US" sz="1400">
                <a:latin typeface="Courier New"/>
                <a:ea typeface="Courier New"/>
                <a:cs typeface="Courier New"/>
                <a:sym typeface="Courier New"/>
              </a:rPr>
              <a:t>   if (j == i) </a:t>
            </a:r>
            <a:endParaRPr/>
          </a:p>
          <a:p>
            <a:pPr indent="0" lvl="0" marL="0" rtl="0" algn="l">
              <a:spcBef>
                <a:spcPts val="1000"/>
              </a:spcBef>
              <a:spcAft>
                <a:spcPts val="0"/>
              </a:spcAft>
              <a:buSzPct val="100000"/>
              <a:buFont typeface="Arial"/>
              <a:buNone/>
            </a:pPr>
            <a:r>
              <a:rPr b="1" lang="en-US" sz="1400">
                <a:latin typeface="Courier New"/>
                <a:ea typeface="Courier New"/>
                <a:cs typeface="Courier New"/>
                <a:sym typeface="Courier New"/>
              </a:rPr>
              <a:t>      lock = false; </a:t>
            </a:r>
            <a:endParaRPr/>
          </a:p>
          <a:p>
            <a:pPr indent="0" lvl="0" marL="0" rtl="0" algn="l">
              <a:spcBef>
                <a:spcPts val="1000"/>
              </a:spcBef>
              <a:spcAft>
                <a:spcPts val="0"/>
              </a:spcAft>
              <a:buSzPct val="100000"/>
              <a:buFont typeface="Arial"/>
              <a:buNone/>
            </a:pPr>
            <a:r>
              <a:rPr b="1" lang="en-US" sz="1400">
                <a:latin typeface="Courier New"/>
                <a:ea typeface="Courier New"/>
                <a:cs typeface="Courier New"/>
                <a:sym typeface="Courier New"/>
              </a:rPr>
              <a:t>   else </a:t>
            </a:r>
            <a:endParaRPr/>
          </a:p>
          <a:p>
            <a:pPr indent="0" lvl="0" marL="0" rtl="0" algn="l">
              <a:spcBef>
                <a:spcPts val="1000"/>
              </a:spcBef>
              <a:spcAft>
                <a:spcPts val="0"/>
              </a:spcAft>
              <a:buSzPct val="100000"/>
              <a:buFont typeface="Arial"/>
              <a:buNone/>
            </a:pPr>
            <a:r>
              <a:rPr b="1" lang="en-US" sz="1400">
                <a:latin typeface="Courier New"/>
                <a:ea typeface="Courier New"/>
                <a:cs typeface="Courier New"/>
                <a:sym typeface="Courier New"/>
              </a:rPr>
              <a:t>      waiting[j] = false; </a:t>
            </a:r>
            <a:endParaRPr/>
          </a:p>
          <a:p>
            <a:pPr indent="0" lvl="0" marL="0" rtl="0" algn="l">
              <a:spcBef>
                <a:spcPts val="1000"/>
              </a:spcBef>
              <a:spcAft>
                <a:spcPts val="0"/>
              </a:spcAft>
              <a:buSzPct val="100000"/>
              <a:buFont typeface="Arial"/>
              <a:buNone/>
            </a:pPr>
            <a:r>
              <a:rPr b="1" lang="en-US" sz="1400">
                <a:latin typeface="Courier New"/>
                <a:ea typeface="Courier New"/>
                <a:cs typeface="Courier New"/>
                <a:sym typeface="Courier New"/>
              </a:rPr>
              <a:t>   /* remainder section */ </a:t>
            </a:r>
            <a:endParaRPr/>
          </a:p>
          <a:p>
            <a:pPr indent="0" lvl="0" marL="0" rtl="0" algn="l">
              <a:spcBef>
                <a:spcPts val="1000"/>
              </a:spcBef>
              <a:spcAft>
                <a:spcPts val="0"/>
              </a:spcAft>
              <a:buSzPct val="100000"/>
              <a:buFont typeface="Arial"/>
              <a:buNone/>
            </a:pPr>
            <a:r>
              <a:rPr b="1" lang="en-US" sz="1400">
                <a:latin typeface="Courier New"/>
                <a:ea typeface="Courier New"/>
                <a:cs typeface="Courier New"/>
                <a:sym typeface="Courier New"/>
              </a:rPr>
              <a:t>} while (true);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53"/>
          <p:cNvSpPr txBox="1"/>
          <p:nvPr>
            <p:ph type="title"/>
          </p:nvPr>
        </p:nvSpPr>
        <p:spPr>
          <a:xfrm>
            <a:off x="457200" y="190500"/>
            <a:ext cx="8229600"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Mutex Locks</a:t>
            </a:r>
            <a:endParaRPr/>
          </a:p>
        </p:txBody>
      </p:sp>
      <p:sp>
        <p:nvSpPr>
          <p:cNvPr id="691" name="Google Shape;691;p53"/>
          <p:cNvSpPr txBox="1"/>
          <p:nvPr>
            <p:ph idx="1" type="body"/>
          </p:nvPr>
        </p:nvSpPr>
        <p:spPr>
          <a:xfrm>
            <a:off x="827088" y="1177925"/>
            <a:ext cx="6869112" cy="5254625"/>
          </a:xfrm>
          <a:prstGeom prst="rect">
            <a:avLst/>
          </a:prstGeom>
          <a:noFill/>
          <a:ln>
            <a:noFill/>
          </a:ln>
        </p:spPr>
        <p:txBody>
          <a:bodyPr anchorCtr="0" anchor="t" bIns="45700" lIns="91425" spcFirstLastPara="1" rIns="91425" wrap="square" tIns="45700">
            <a:normAutofit/>
          </a:bodyPr>
          <a:lstStyle/>
          <a:p>
            <a:pPr indent="-342866" lvl="0" marL="342866" rtl="0" algn="l">
              <a:lnSpc>
                <a:spcPct val="90000"/>
              </a:lnSpc>
              <a:spcBef>
                <a:spcPts val="0"/>
              </a:spcBef>
              <a:spcAft>
                <a:spcPts val="0"/>
              </a:spcAft>
              <a:buSzPts val="1800"/>
              <a:buFont typeface="Arial"/>
              <a:buChar char="●"/>
            </a:pPr>
            <a:r>
              <a:rPr lang="en-US"/>
              <a:t>Previous solutions are complicated and generally inaccessible to application programmers</a:t>
            </a:r>
            <a:endParaRPr/>
          </a:p>
          <a:p>
            <a:pPr indent="-342866" lvl="0" marL="342866" rtl="0" algn="l">
              <a:lnSpc>
                <a:spcPct val="90000"/>
              </a:lnSpc>
              <a:spcBef>
                <a:spcPts val="1000"/>
              </a:spcBef>
              <a:spcAft>
                <a:spcPts val="0"/>
              </a:spcAft>
              <a:buSzPts val="1800"/>
              <a:buFont typeface="Arial"/>
              <a:buChar char="●"/>
            </a:pPr>
            <a:r>
              <a:rPr lang="en-US"/>
              <a:t>OS designers build software tools to solve critical section problem</a:t>
            </a:r>
            <a:endParaRPr/>
          </a:p>
          <a:p>
            <a:pPr indent="-342866" lvl="0" marL="342866" rtl="0" algn="l">
              <a:lnSpc>
                <a:spcPct val="90000"/>
              </a:lnSpc>
              <a:spcBef>
                <a:spcPts val="1000"/>
              </a:spcBef>
              <a:spcAft>
                <a:spcPts val="0"/>
              </a:spcAft>
              <a:buSzPts val="1800"/>
              <a:buFont typeface="Arial"/>
              <a:buChar char="●"/>
            </a:pPr>
            <a:r>
              <a:rPr lang="en-US"/>
              <a:t>Simplest is </a:t>
            </a:r>
            <a:r>
              <a:rPr lang="en-US" sz="2000"/>
              <a:t>mutex</a:t>
            </a:r>
            <a:r>
              <a:rPr lang="en-US"/>
              <a:t> lock</a:t>
            </a:r>
            <a:endParaRPr/>
          </a:p>
          <a:p>
            <a:pPr indent="-342866" lvl="0" marL="342866" rtl="0" algn="l">
              <a:lnSpc>
                <a:spcPct val="90000"/>
              </a:lnSpc>
              <a:spcBef>
                <a:spcPts val="1000"/>
              </a:spcBef>
              <a:spcAft>
                <a:spcPts val="0"/>
              </a:spcAft>
              <a:buSzPts val="1800"/>
              <a:buFont typeface="Arial"/>
              <a:buChar char="●"/>
            </a:pPr>
            <a:r>
              <a:rPr lang="en-US"/>
              <a:t>Protect a critical section  by first </a:t>
            </a:r>
            <a:r>
              <a:rPr b="1" lang="en-US" sz="2000">
                <a:latin typeface="Courier New"/>
                <a:ea typeface="Courier New"/>
                <a:cs typeface="Courier New"/>
                <a:sym typeface="Courier New"/>
              </a:rPr>
              <a:t>acquire()</a:t>
            </a:r>
            <a:r>
              <a:rPr lang="en-US" sz="2000"/>
              <a:t> </a:t>
            </a:r>
            <a:r>
              <a:rPr lang="en-US"/>
              <a:t>a lock then </a:t>
            </a:r>
            <a:r>
              <a:rPr b="1" lang="en-US" sz="2000">
                <a:latin typeface="Courier New"/>
                <a:ea typeface="Courier New"/>
                <a:cs typeface="Courier New"/>
                <a:sym typeface="Courier New"/>
              </a:rPr>
              <a:t>release()</a:t>
            </a:r>
            <a:r>
              <a:rPr lang="en-US" sz="2000"/>
              <a:t> </a:t>
            </a:r>
            <a:r>
              <a:rPr lang="en-US"/>
              <a:t>the lock</a:t>
            </a:r>
            <a:endParaRPr/>
          </a:p>
          <a:p>
            <a:pPr indent="-285722" lvl="1" marL="742876" rtl="0" algn="l">
              <a:lnSpc>
                <a:spcPct val="90000"/>
              </a:lnSpc>
              <a:spcBef>
                <a:spcPts val="1000"/>
              </a:spcBef>
              <a:spcAft>
                <a:spcPts val="0"/>
              </a:spcAft>
              <a:buSzPts val="1600"/>
              <a:buFont typeface="Arial"/>
              <a:buChar char="●"/>
            </a:pPr>
            <a:r>
              <a:rPr lang="en-US"/>
              <a:t>Boolean variable indicating if lock is available or not</a:t>
            </a:r>
            <a:endParaRPr/>
          </a:p>
          <a:p>
            <a:pPr indent="-342866" lvl="0" marL="342866" rtl="0" algn="l">
              <a:lnSpc>
                <a:spcPct val="90000"/>
              </a:lnSpc>
              <a:spcBef>
                <a:spcPts val="1000"/>
              </a:spcBef>
              <a:spcAft>
                <a:spcPts val="0"/>
              </a:spcAft>
              <a:buSzPts val="1800"/>
              <a:buFont typeface="Arial"/>
              <a:buChar char="●"/>
            </a:pPr>
            <a:r>
              <a:rPr lang="en-US"/>
              <a:t>Calls to </a:t>
            </a:r>
            <a:r>
              <a:rPr b="1" lang="en-US" sz="2000">
                <a:latin typeface="Courier New"/>
                <a:ea typeface="Courier New"/>
                <a:cs typeface="Courier New"/>
                <a:sym typeface="Courier New"/>
              </a:rPr>
              <a:t>acquire()</a:t>
            </a:r>
            <a:r>
              <a:rPr lang="en-US" sz="2000"/>
              <a:t> </a:t>
            </a:r>
            <a:r>
              <a:rPr lang="en-US"/>
              <a:t>and </a:t>
            </a:r>
            <a:r>
              <a:rPr b="1" lang="en-US" sz="2000">
                <a:latin typeface="Courier New"/>
                <a:ea typeface="Courier New"/>
                <a:cs typeface="Courier New"/>
                <a:sym typeface="Courier New"/>
              </a:rPr>
              <a:t>release()</a:t>
            </a:r>
            <a:r>
              <a:rPr lang="en-US" sz="2000"/>
              <a:t> </a:t>
            </a:r>
            <a:r>
              <a:rPr lang="en-US"/>
              <a:t>must be atomic</a:t>
            </a:r>
            <a:endParaRPr/>
          </a:p>
          <a:p>
            <a:pPr indent="-285722" lvl="1" marL="742876" rtl="0" algn="l">
              <a:lnSpc>
                <a:spcPct val="90000"/>
              </a:lnSpc>
              <a:spcBef>
                <a:spcPts val="1000"/>
              </a:spcBef>
              <a:spcAft>
                <a:spcPts val="0"/>
              </a:spcAft>
              <a:buSzPts val="1600"/>
              <a:buFont typeface="Arial"/>
              <a:buChar char="●"/>
            </a:pPr>
            <a:r>
              <a:rPr lang="en-US"/>
              <a:t>Usually implemented via hardware atomic instructions</a:t>
            </a:r>
            <a:endParaRPr/>
          </a:p>
          <a:p>
            <a:pPr indent="-342866" lvl="0" marL="342866" rtl="0" algn="l">
              <a:lnSpc>
                <a:spcPct val="90000"/>
              </a:lnSpc>
              <a:spcBef>
                <a:spcPts val="1000"/>
              </a:spcBef>
              <a:spcAft>
                <a:spcPts val="0"/>
              </a:spcAft>
              <a:buSzPts val="1800"/>
              <a:buFont typeface="Arial"/>
              <a:buChar char="●"/>
            </a:pPr>
            <a:r>
              <a:rPr lang="en-US"/>
              <a:t>But this solution requires </a:t>
            </a:r>
            <a:r>
              <a:rPr b="1" lang="en-US">
                <a:solidFill>
                  <a:srgbClr val="3366FF"/>
                </a:solidFill>
              </a:rPr>
              <a:t>busy waiting</a:t>
            </a:r>
            <a:endParaRPr/>
          </a:p>
          <a:p>
            <a:pPr indent="-342866" lvl="1" marL="742896" rtl="0" algn="l">
              <a:lnSpc>
                <a:spcPct val="90000"/>
              </a:lnSpc>
              <a:spcBef>
                <a:spcPts val="1000"/>
              </a:spcBef>
              <a:spcAft>
                <a:spcPts val="0"/>
              </a:spcAft>
              <a:buSzPts val="1600"/>
              <a:buFont typeface="Arial"/>
              <a:buChar char="●"/>
            </a:pPr>
            <a:r>
              <a:rPr lang="en-US"/>
              <a:t>This lock therefore called a </a:t>
            </a:r>
            <a:r>
              <a:rPr b="1" lang="en-US">
                <a:solidFill>
                  <a:srgbClr val="3366FF"/>
                </a:solidFill>
              </a:rPr>
              <a:t>spinlock</a:t>
            </a:r>
            <a:endParaRPr/>
          </a:p>
          <a:p>
            <a:pPr indent="0" lvl="0" marL="0" rtl="0" algn="l">
              <a:lnSpc>
                <a:spcPct val="90000"/>
              </a:lnSpc>
              <a:spcBef>
                <a:spcPts val="1000"/>
              </a:spcBef>
              <a:spcAft>
                <a:spcPts val="0"/>
              </a:spcAft>
              <a:buSzPts val="1600"/>
              <a:buFont typeface="Arial"/>
              <a:buNone/>
            </a:pPr>
            <a:r>
              <a:t/>
            </a:r>
            <a:endParaRPr sz="16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54"/>
          <p:cNvSpPr/>
          <p:nvPr/>
        </p:nvSpPr>
        <p:spPr>
          <a:xfrm>
            <a:off x="1414463" y="4684713"/>
            <a:ext cx="1587500" cy="377825"/>
          </a:xfrm>
          <a:prstGeom prst="rect">
            <a:avLst/>
          </a:prstGeom>
          <a:solidFill>
            <a:schemeClr val="accent3"/>
          </a:solidFill>
          <a:ln cap="rnd" cmpd="sng" w="15875">
            <a:solidFill>
              <a:srgbClr val="745F3B"/>
            </a:solidFill>
            <a:prstDash val="solid"/>
            <a:round/>
            <a:headEnd len="sm" w="sm" type="none"/>
            <a:tailEnd len="sm" w="sm" type="none"/>
          </a:ln>
        </p:spPr>
        <p:txBody>
          <a:bodyPr anchorCtr="0" anchor="t" bIns="32000" lIns="64000" spcFirstLastPara="1" rIns="64000" wrap="square" tIns="320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697" name="Google Shape;697;p54"/>
          <p:cNvSpPr/>
          <p:nvPr/>
        </p:nvSpPr>
        <p:spPr>
          <a:xfrm>
            <a:off x="1401763" y="4030663"/>
            <a:ext cx="1589087" cy="379412"/>
          </a:xfrm>
          <a:prstGeom prst="rect">
            <a:avLst/>
          </a:prstGeom>
          <a:solidFill>
            <a:schemeClr val="accent3"/>
          </a:solidFill>
          <a:ln cap="rnd" cmpd="sng" w="15875">
            <a:solidFill>
              <a:srgbClr val="745F3B"/>
            </a:solidFill>
            <a:prstDash val="solid"/>
            <a:round/>
            <a:headEnd len="sm" w="sm" type="none"/>
            <a:tailEnd len="sm" w="sm" type="none"/>
          </a:ln>
        </p:spPr>
        <p:txBody>
          <a:bodyPr anchorCtr="0" anchor="t" bIns="32000" lIns="64000" spcFirstLastPara="1" rIns="64000" wrap="square" tIns="320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698" name="Google Shape;698;p54"/>
          <p:cNvSpPr txBox="1"/>
          <p:nvPr>
            <p:ph type="title"/>
          </p:nvPr>
        </p:nvSpPr>
        <p:spPr>
          <a:xfrm>
            <a:off x="457200" y="161925"/>
            <a:ext cx="8229600"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acquire() and release()</a:t>
            </a:r>
            <a:endParaRPr/>
          </a:p>
        </p:txBody>
      </p:sp>
      <p:sp>
        <p:nvSpPr>
          <p:cNvPr id="699" name="Google Shape;699;p54"/>
          <p:cNvSpPr txBox="1"/>
          <p:nvPr>
            <p:ph idx="1" type="body"/>
          </p:nvPr>
        </p:nvSpPr>
        <p:spPr>
          <a:xfrm>
            <a:off x="882650" y="1169988"/>
            <a:ext cx="7234238" cy="4530725"/>
          </a:xfrm>
          <a:prstGeom prst="rect">
            <a:avLst/>
          </a:prstGeom>
          <a:noFill/>
          <a:ln>
            <a:noFill/>
          </a:ln>
        </p:spPr>
        <p:txBody>
          <a:bodyPr anchorCtr="0" anchor="t" bIns="45700" lIns="91425" spcFirstLastPara="1" rIns="91425" wrap="square" tIns="45700">
            <a:normAutofit fontScale="92500" lnSpcReduction="10000"/>
          </a:bodyPr>
          <a:lstStyle/>
          <a:p>
            <a:pPr indent="-82232" lvl="0" marL="0" rtl="0" algn="l">
              <a:spcBef>
                <a:spcPts val="0"/>
              </a:spcBef>
              <a:spcAft>
                <a:spcPts val="0"/>
              </a:spcAft>
              <a:buSzPct val="100000"/>
              <a:buChar char="🠶"/>
            </a:pPr>
            <a:r>
              <a:rPr b="1" lang="en-US" sz="1400">
                <a:latin typeface="Courier New"/>
                <a:ea typeface="Courier New"/>
                <a:cs typeface="Courier New"/>
                <a:sym typeface="Courier New"/>
              </a:rPr>
              <a:t>   </a:t>
            </a:r>
            <a:r>
              <a:rPr b="1" lang="en-US" sz="1600">
                <a:latin typeface="Courier New"/>
                <a:ea typeface="Courier New"/>
                <a:cs typeface="Courier New"/>
                <a:sym typeface="Courier New"/>
              </a:rPr>
              <a:t>acquire() {</a:t>
            </a:r>
            <a:br>
              <a:rPr b="1" lang="en-US" sz="1600">
                <a:latin typeface="Courier New"/>
                <a:ea typeface="Courier New"/>
                <a:cs typeface="Courier New"/>
                <a:sym typeface="Courier New"/>
              </a:rPr>
            </a:br>
            <a:r>
              <a:rPr b="1" lang="en-US" sz="1600">
                <a:latin typeface="Courier New"/>
                <a:ea typeface="Courier New"/>
                <a:cs typeface="Courier New"/>
                <a:sym typeface="Courier New"/>
              </a:rPr>
              <a:t>       while (!available) </a:t>
            </a:r>
            <a:endParaRPr/>
          </a:p>
          <a:p>
            <a:pPr indent="0" lvl="0" marL="0" rtl="0" algn="l">
              <a:spcBef>
                <a:spcPts val="1000"/>
              </a:spcBef>
              <a:spcAft>
                <a:spcPts val="0"/>
              </a:spcAft>
              <a:buSzPct val="100000"/>
              <a:buFont typeface="Arial"/>
              <a:buNone/>
            </a:pPr>
            <a:r>
              <a:rPr b="1" lang="en-US" sz="1600">
                <a:latin typeface="Courier New"/>
                <a:ea typeface="Courier New"/>
                <a:cs typeface="Courier New"/>
                <a:sym typeface="Courier New"/>
              </a:rPr>
              <a:t>          ; /* busy wait */ </a:t>
            </a:r>
            <a:endParaRPr/>
          </a:p>
          <a:p>
            <a:pPr indent="0" lvl="0" marL="0" rtl="0" algn="l">
              <a:spcBef>
                <a:spcPts val="1000"/>
              </a:spcBef>
              <a:spcAft>
                <a:spcPts val="0"/>
              </a:spcAft>
              <a:buSzPct val="100000"/>
              <a:buFont typeface="Arial"/>
              <a:buNone/>
            </a:pPr>
            <a:r>
              <a:rPr b="1" lang="en-US" sz="1600">
                <a:latin typeface="Courier New"/>
                <a:ea typeface="Courier New"/>
                <a:cs typeface="Courier New"/>
                <a:sym typeface="Courier New"/>
              </a:rPr>
              <a:t>       available = false;; </a:t>
            </a:r>
            <a:endParaRPr/>
          </a:p>
          <a:p>
            <a:pPr indent="0" lvl="0" marL="0" rtl="0" algn="l">
              <a:spcBef>
                <a:spcPts val="1000"/>
              </a:spcBef>
              <a:spcAft>
                <a:spcPts val="0"/>
              </a:spcAft>
              <a:buSzPct val="100000"/>
              <a:buFont typeface="Arial"/>
              <a:buNone/>
            </a:pPr>
            <a:r>
              <a:rPr b="1" lang="en-US" sz="1600">
                <a:latin typeface="Courier New"/>
                <a:ea typeface="Courier New"/>
                <a:cs typeface="Courier New"/>
                <a:sym typeface="Courier New"/>
              </a:rPr>
              <a:t>    } </a:t>
            </a:r>
            <a:endParaRPr/>
          </a:p>
          <a:p>
            <a:pPr indent="-93980" lvl="0" marL="0" rtl="0" algn="l">
              <a:spcBef>
                <a:spcPts val="1000"/>
              </a:spcBef>
              <a:spcAft>
                <a:spcPts val="0"/>
              </a:spcAft>
              <a:buSzPct val="100000"/>
              <a:buChar char="🠶"/>
            </a:pPr>
            <a:r>
              <a:rPr b="1" lang="en-US" sz="1600">
                <a:latin typeface="Courier New"/>
                <a:ea typeface="Courier New"/>
                <a:cs typeface="Courier New"/>
                <a:sym typeface="Courier New"/>
              </a:rPr>
              <a:t>   release() { </a:t>
            </a:r>
            <a:endParaRPr/>
          </a:p>
          <a:p>
            <a:pPr indent="0" lvl="0" marL="0" rtl="0" algn="l">
              <a:spcBef>
                <a:spcPts val="1000"/>
              </a:spcBef>
              <a:spcAft>
                <a:spcPts val="0"/>
              </a:spcAft>
              <a:buSzPct val="100000"/>
              <a:buFont typeface="Arial"/>
              <a:buNone/>
            </a:pPr>
            <a:r>
              <a:rPr b="1" lang="en-US" sz="1600">
                <a:latin typeface="Courier New"/>
                <a:ea typeface="Courier New"/>
                <a:cs typeface="Courier New"/>
                <a:sym typeface="Courier New"/>
              </a:rPr>
              <a:t>       available = true; </a:t>
            </a:r>
            <a:endParaRPr/>
          </a:p>
          <a:p>
            <a:pPr indent="0" lvl="0" marL="0" rtl="0" algn="l">
              <a:spcBef>
                <a:spcPts val="1000"/>
              </a:spcBef>
              <a:spcAft>
                <a:spcPts val="0"/>
              </a:spcAft>
              <a:buSzPct val="100000"/>
              <a:buFont typeface="Arial"/>
              <a:buNone/>
            </a:pPr>
            <a:r>
              <a:rPr b="1" lang="en-US" sz="1600">
                <a:latin typeface="Courier New"/>
                <a:ea typeface="Courier New"/>
                <a:cs typeface="Courier New"/>
                <a:sym typeface="Courier New"/>
              </a:rPr>
              <a:t>    } </a:t>
            </a:r>
            <a:endParaRPr/>
          </a:p>
          <a:p>
            <a:pPr indent="-93980" lvl="0" marL="0" rtl="0" algn="l">
              <a:spcBef>
                <a:spcPts val="1000"/>
              </a:spcBef>
              <a:spcAft>
                <a:spcPts val="0"/>
              </a:spcAft>
              <a:buSzPct val="100000"/>
              <a:buChar char="🠶"/>
            </a:pPr>
            <a:r>
              <a:rPr b="1" lang="en-US" sz="1600">
                <a:latin typeface="Courier New"/>
                <a:ea typeface="Courier New"/>
                <a:cs typeface="Courier New"/>
                <a:sym typeface="Courier New"/>
              </a:rPr>
              <a:t>   do { </a:t>
            </a:r>
            <a:endParaRPr/>
          </a:p>
          <a:p>
            <a:pPr indent="0" lvl="0" marL="0" rtl="0" algn="l">
              <a:spcBef>
                <a:spcPts val="1000"/>
              </a:spcBef>
              <a:spcAft>
                <a:spcPts val="0"/>
              </a:spcAft>
              <a:buSzPct val="100000"/>
              <a:buFont typeface="Arial"/>
              <a:buNone/>
            </a:pPr>
            <a:r>
              <a:rPr b="1" i="1" lang="en-US" sz="1600">
                <a:latin typeface="Courier New"/>
                <a:ea typeface="Courier New"/>
                <a:cs typeface="Courier New"/>
                <a:sym typeface="Courier New"/>
              </a:rPr>
              <a:t>    acquire lock</a:t>
            </a:r>
            <a:endParaRPr/>
          </a:p>
          <a:p>
            <a:pPr indent="0" lvl="0" marL="0" rtl="0" algn="l">
              <a:spcBef>
                <a:spcPts val="1000"/>
              </a:spcBef>
              <a:spcAft>
                <a:spcPts val="0"/>
              </a:spcAft>
              <a:buSzPct val="100000"/>
              <a:buFont typeface="Arial"/>
              <a:buNone/>
            </a:pPr>
            <a:r>
              <a:rPr b="1" lang="en-US" sz="1600">
                <a:latin typeface="Courier New"/>
                <a:ea typeface="Courier New"/>
                <a:cs typeface="Courier New"/>
                <a:sym typeface="Courier New"/>
              </a:rPr>
              <a:t>       critical section</a:t>
            </a:r>
            <a:endParaRPr/>
          </a:p>
          <a:p>
            <a:pPr indent="0" lvl="0" marL="0" rtl="0" algn="l">
              <a:spcBef>
                <a:spcPts val="1000"/>
              </a:spcBef>
              <a:spcAft>
                <a:spcPts val="0"/>
              </a:spcAft>
              <a:buSzPct val="100000"/>
              <a:buFont typeface="Arial"/>
              <a:buNone/>
            </a:pPr>
            <a:r>
              <a:rPr b="1" i="1" lang="en-US" sz="1600">
                <a:latin typeface="Courier New"/>
                <a:ea typeface="Courier New"/>
                <a:cs typeface="Courier New"/>
                <a:sym typeface="Courier New"/>
              </a:rPr>
              <a:t>    release lock </a:t>
            </a:r>
            <a:endParaRPr/>
          </a:p>
          <a:p>
            <a:pPr indent="0" lvl="0" marL="0" rtl="0" algn="l">
              <a:spcBef>
                <a:spcPts val="1000"/>
              </a:spcBef>
              <a:spcAft>
                <a:spcPts val="0"/>
              </a:spcAft>
              <a:buSzPct val="100000"/>
              <a:buFont typeface="Arial"/>
              <a:buNone/>
            </a:pPr>
            <a:r>
              <a:rPr b="1" lang="en-US" sz="1600">
                <a:latin typeface="Courier New"/>
                <a:ea typeface="Courier New"/>
                <a:cs typeface="Courier New"/>
                <a:sym typeface="Courier New"/>
              </a:rPr>
              <a:t>      remainder section </a:t>
            </a:r>
            <a:endParaRPr/>
          </a:p>
          <a:p>
            <a:pPr indent="0" lvl="0" marL="0" rtl="0" algn="l">
              <a:spcBef>
                <a:spcPts val="1000"/>
              </a:spcBef>
              <a:spcAft>
                <a:spcPts val="0"/>
              </a:spcAft>
              <a:buSzPct val="100000"/>
              <a:buFont typeface="Arial"/>
              <a:buNone/>
            </a:pPr>
            <a:r>
              <a:rPr b="1" lang="en-US" sz="1600">
                <a:latin typeface="Courier New"/>
                <a:ea typeface="Courier New"/>
                <a:cs typeface="Courier New"/>
                <a:sym typeface="Courier New"/>
              </a:rPr>
              <a:t> } while (true); </a:t>
            </a:r>
            <a:endParaRPr/>
          </a:p>
          <a:p>
            <a:pPr indent="0" lvl="0" marL="0" rtl="0" algn="l">
              <a:spcBef>
                <a:spcPts val="1000"/>
              </a:spcBef>
              <a:spcAft>
                <a:spcPts val="0"/>
              </a:spcAft>
              <a:buSzPct val="100000"/>
              <a:buFont typeface="Arial"/>
              <a:buNone/>
            </a:pPr>
            <a:r>
              <a:t/>
            </a:r>
            <a:endParaRPr b="1" sz="1400">
              <a:latin typeface="Courier New"/>
              <a:ea typeface="Courier New"/>
              <a:cs typeface="Courier New"/>
              <a:sym typeface="Courier New"/>
            </a:endParaRPr>
          </a:p>
          <a:p>
            <a:pPr indent="0" lvl="0" marL="0" rtl="0" algn="l">
              <a:spcBef>
                <a:spcPts val="1000"/>
              </a:spcBef>
              <a:spcAft>
                <a:spcPts val="0"/>
              </a:spcAft>
              <a:buSzPct val="100000"/>
              <a:buFont typeface="Arial"/>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55"/>
          <p:cNvSpPr txBox="1"/>
          <p:nvPr>
            <p:ph type="ctrTitle"/>
          </p:nvPr>
        </p:nvSpPr>
        <p:spPr>
          <a:xfrm>
            <a:off x="685800" y="685800"/>
            <a:ext cx="7772400" cy="21272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4300"/>
              <a:buFont typeface="Century Gothic"/>
              <a:buNone/>
            </a:pPr>
            <a:r>
              <a:rPr lang="en-US"/>
              <a:t>Semaphore</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56"/>
          <p:cNvSpPr txBox="1"/>
          <p:nvPr>
            <p:ph type="title"/>
          </p:nvPr>
        </p:nvSpPr>
        <p:spPr>
          <a:xfrm>
            <a:off x="457200" y="147638"/>
            <a:ext cx="82296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Semaphore</a:t>
            </a:r>
            <a:endParaRPr/>
          </a:p>
        </p:txBody>
      </p:sp>
      <p:sp>
        <p:nvSpPr>
          <p:cNvPr id="711" name="Google Shape;711;p56"/>
          <p:cNvSpPr txBox="1"/>
          <p:nvPr>
            <p:ph idx="1" type="body"/>
          </p:nvPr>
        </p:nvSpPr>
        <p:spPr>
          <a:xfrm>
            <a:off x="827088" y="1163638"/>
            <a:ext cx="7921625" cy="5254625"/>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90000"/>
              </a:lnSpc>
              <a:spcBef>
                <a:spcPts val="0"/>
              </a:spcBef>
              <a:spcAft>
                <a:spcPts val="0"/>
              </a:spcAft>
              <a:buSzPts val="1600"/>
              <a:buChar char="🠶"/>
            </a:pPr>
            <a:r>
              <a:rPr lang="en-US" sz="1600"/>
              <a:t>Synchronization tool that provides more sophisticated ways (than Mutex locks)  for process to synchronize their activities.</a:t>
            </a:r>
            <a:endParaRPr i="1" sz="1600">
              <a:solidFill>
                <a:schemeClr val="dk2"/>
              </a:solidFill>
            </a:endParaRPr>
          </a:p>
          <a:p>
            <a:pPr indent="-342900" lvl="0" marL="342900" rtl="0" algn="l">
              <a:lnSpc>
                <a:spcPct val="90000"/>
              </a:lnSpc>
              <a:spcBef>
                <a:spcPts val="1000"/>
              </a:spcBef>
              <a:spcAft>
                <a:spcPts val="0"/>
              </a:spcAft>
              <a:buSzPts val="1600"/>
              <a:buChar char="🠶"/>
            </a:pPr>
            <a:r>
              <a:rPr lang="en-US" sz="1600"/>
              <a:t>Semaphore </a:t>
            </a:r>
            <a:r>
              <a:rPr b="1" i="1" lang="en-US" sz="1600"/>
              <a:t>S</a:t>
            </a:r>
            <a:r>
              <a:rPr lang="en-US" sz="1600"/>
              <a:t> – integer variable</a:t>
            </a:r>
            <a:endParaRPr/>
          </a:p>
          <a:p>
            <a:pPr indent="-342900" lvl="0" marL="342900" rtl="0" algn="l">
              <a:lnSpc>
                <a:spcPct val="90000"/>
              </a:lnSpc>
              <a:spcBef>
                <a:spcPts val="1000"/>
              </a:spcBef>
              <a:spcAft>
                <a:spcPts val="0"/>
              </a:spcAft>
              <a:buSzPts val="1600"/>
              <a:buChar char="🠶"/>
            </a:pPr>
            <a:r>
              <a:rPr lang="en-US" sz="1600"/>
              <a:t>Can only be accessed via two indivisible (atomic) operations</a:t>
            </a:r>
            <a:endParaRPr/>
          </a:p>
          <a:p>
            <a:pPr indent="-285750" lvl="1" marL="742950" rtl="0" algn="l">
              <a:lnSpc>
                <a:spcPct val="90000"/>
              </a:lnSpc>
              <a:spcBef>
                <a:spcPts val="1000"/>
              </a:spcBef>
              <a:spcAft>
                <a:spcPts val="0"/>
              </a:spcAft>
              <a:buSzPts val="1600"/>
              <a:buChar char="🠶"/>
            </a:pPr>
            <a:r>
              <a:rPr b="1" lang="en-US">
                <a:solidFill>
                  <a:srgbClr val="000000"/>
                </a:solidFill>
                <a:latin typeface="Courier New"/>
                <a:ea typeface="Courier New"/>
                <a:cs typeface="Courier New"/>
                <a:sym typeface="Courier New"/>
              </a:rPr>
              <a:t>wait()</a:t>
            </a:r>
            <a:r>
              <a:rPr lang="en-US">
                <a:solidFill>
                  <a:srgbClr val="000000"/>
                </a:solidFill>
              </a:rPr>
              <a:t> </a:t>
            </a:r>
            <a:r>
              <a:rPr lang="en-US" sz="1600">
                <a:solidFill>
                  <a:srgbClr val="000000"/>
                </a:solidFill>
              </a:rPr>
              <a:t>and </a:t>
            </a:r>
            <a:r>
              <a:rPr b="1" lang="en-US">
                <a:solidFill>
                  <a:srgbClr val="000000"/>
                </a:solidFill>
                <a:latin typeface="Courier New"/>
                <a:ea typeface="Courier New"/>
                <a:cs typeface="Courier New"/>
                <a:sym typeface="Courier New"/>
              </a:rPr>
              <a:t>signal()</a:t>
            </a:r>
            <a:endParaRPr/>
          </a:p>
          <a:p>
            <a:pPr indent="-228600" lvl="2" marL="1143000" rtl="0" algn="l">
              <a:lnSpc>
                <a:spcPct val="90000"/>
              </a:lnSpc>
              <a:spcBef>
                <a:spcPts val="1000"/>
              </a:spcBef>
              <a:spcAft>
                <a:spcPts val="0"/>
              </a:spcAft>
              <a:buSzPts val="1600"/>
              <a:buChar char="🠶"/>
            </a:pPr>
            <a:r>
              <a:rPr lang="en-US" sz="1600"/>
              <a:t>Originally called </a:t>
            </a:r>
            <a:r>
              <a:rPr b="1" lang="en-US">
                <a:solidFill>
                  <a:srgbClr val="000000"/>
                </a:solidFill>
                <a:latin typeface="Courier New"/>
                <a:ea typeface="Courier New"/>
                <a:cs typeface="Courier New"/>
                <a:sym typeface="Courier New"/>
              </a:rPr>
              <a:t>P()</a:t>
            </a:r>
            <a:r>
              <a:rPr lang="en-US"/>
              <a:t> </a:t>
            </a:r>
            <a:r>
              <a:rPr lang="en-US" sz="1600"/>
              <a:t>and </a:t>
            </a:r>
            <a:r>
              <a:rPr b="1" lang="en-US">
                <a:solidFill>
                  <a:srgbClr val="000000"/>
                </a:solidFill>
                <a:latin typeface="Courier New"/>
                <a:ea typeface="Courier New"/>
                <a:cs typeface="Courier New"/>
                <a:sym typeface="Courier New"/>
              </a:rPr>
              <a:t>V()</a:t>
            </a:r>
            <a:endParaRPr/>
          </a:p>
          <a:p>
            <a:pPr indent="-342900" lvl="0" marL="342900" rtl="0" algn="l">
              <a:lnSpc>
                <a:spcPct val="90000"/>
              </a:lnSpc>
              <a:spcBef>
                <a:spcPts val="1000"/>
              </a:spcBef>
              <a:spcAft>
                <a:spcPts val="0"/>
              </a:spcAft>
              <a:buSzPts val="1600"/>
              <a:buChar char="🠶"/>
            </a:pPr>
            <a:r>
              <a:rPr lang="en-US" sz="1600"/>
              <a:t>Definition of  the </a:t>
            </a:r>
            <a:r>
              <a:rPr b="1" lang="en-US">
                <a:solidFill>
                  <a:srgbClr val="000000"/>
                </a:solidFill>
                <a:latin typeface="Courier New"/>
                <a:ea typeface="Courier New"/>
                <a:cs typeface="Courier New"/>
                <a:sym typeface="Courier New"/>
              </a:rPr>
              <a:t>wait() operation</a:t>
            </a:r>
            <a:endParaRPr/>
          </a:p>
          <a:p>
            <a:pPr indent="-285750" lvl="1" marL="742950" rtl="0" algn="l">
              <a:lnSpc>
                <a:spcPct val="90000"/>
              </a:lnSpc>
              <a:spcBef>
                <a:spcPts val="1000"/>
              </a:spcBef>
              <a:spcAft>
                <a:spcPts val="0"/>
              </a:spcAft>
              <a:buSzPts val="1600"/>
              <a:buFont typeface="Arial"/>
              <a:buNone/>
            </a:pPr>
            <a:r>
              <a:rPr b="1" lang="en-US">
                <a:latin typeface="Courier New"/>
                <a:ea typeface="Courier New"/>
                <a:cs typeface="Courier New"/>
                <a:sym typeface="Courier New"/>
              </a:rPr>
              <a:t>wait(S)</a:t>
            </a:r>
            <a:r>
              <a:rPr b="1" lang="en-US" sz="1600">
                <a:latin typeface="Courier New"/>
                <a:ea typeface="Courier New"/>
                <a:cs typeface="Courier New"/>
                <a:sym typeface="Courier New"/>
              </a:rPr>
              <a:t> { </a:t>
            </a:r>
            <a:endParaRPr/>
          </a:p>
          <a:p>
            <a:pPr indent="-285750" lvl="1" marL="742950" rtl="0" algn="l">
              <a:lnSpc>
                <a:spcPct val="90000"/>
              </a:lnSpc>
              <a:spcBef>
                <a:spcPts val="1000"/>
              </a:spcBef>
              <a:spcAft>
                <a:spcPts val="0"/>
              </a:spcAft>
              <a:buSzPts val="1600"/>
              <a:buFont typeface="Arial"/>
              <a:buNone/>
            </a:pPr>
            <a:r>
              <a:rPr b="1" lang="en-US" sz="1600">
                <a:latin typeface="Courier New"/>
                <a:ea typeface="Courier New"/>
                <a:cs typeface="Courier New"/>
                <a:sym typeface="Courier New"/>
              </a:rPr>
              <a:t>    while (S &lt;= 0)</a:t>
            </a:r>
            <a:endParaRPr/>
          </a:p>
          <a:p>
            <a:pPr indent="-285750" lvl="1" marL="742950" rtl="0" algn="l">
              <a:lnSpc>
                <a:spcPct val="90000"/>
              </a:lnSpc>
              <a:spcBef>
                <a:spcPts val="1000"/>
              </a:spcBef>
              <a:spcAft>
                <a:spcPts val="0"/>
              </a:spcAft>
              <a:buSzPts val="1600"/>
              <a:buFont typeface="Arial"/>
              <a:buNone/>
            </a:pPr>
            <a:r>
              <a:rPr b="1" lang="en-US" sz="1600">
                <a:latin typeface="Courier New"/>
                <a:ea typeface="Courier New"/>
                <a:cs typeface="Courier New"/>
                <a:sym typeface="Courier New"/>
              </a:rPr>
              <a:t>       ; // busy wait</a:t>
            </a:r>
            <a:endParaRPr/>
          </a:p>
          <a:p>
            <a:pPr indent="-285750" lvl="1" marL="742950" rtl="0" algn="l">
              <a:lnSpc>
                <a:spcPct val="90000"/>
              </a:lnSpc>
              <a:spcBef>
                <a:spcPts val="1000"/>
              </a:spcBef>
              <a:spcAft>
                <a:spcPts val="0"/>
              </a:spcAft>
              <a:buSzPts val="1600"/>
              <a:buFont typeface="Arial"/>
              <a:buNone/>
            </a:pPr>
            <a:r>
              <a:rPr b="1" lang="en-US" sz="1600">
                <a:latin typeface="Courier New"/>
                <a:ea typeface="Courier New"/>
                <a:cs typeface="Courier New"/>
                <a:sym typeface="Courier New"/>
              </a:rPr>
              <a:t>    S--;</a:t>
            </a:r>
            <a:endParaRPr/>
          </a:p>
          <a:p>
            <a:pPr indent="-285750" lvl="1" marL="742950" rtl="0" algn="l">
              <a:lnSpc>
                <a:spcPct val="90000"/>
              </a:lnSpc>
              <a:spcBef>
                <a:spcPts val="1000"/>
              </a:spcBef>
              <a:spcAft>
                <a:spcPts val="0"/>
              </a:spcAft>
              <a:buSzPts val="1600"/>
              <a:buFont typeface="Arial"/>
              <a:buNone/>
            </a:pPr>
            <a:r>
              <a:rPr b="1" lang="en-US" sz="1600">
                <a:latin typeface="Courier New"/>
                <a:ea typeface="Courier New"/>
                <a:cs typeface="Courier New"/>
                <a:sym typeface="Courier New"/>
              </a:rPr>
              <a:t>}</a:t>
            </a:r>
            <a:endParaRPr/>
          </a:p>
          <a:p>
            <a:pPr indent="-342900" lvl="0" marL="342900" rtl="0" algn="l">
              <a:lnSpc>
                <a:spcPct val="90000"/>
              </a:lnSpc>
              <a:spcBef>
                <a:spcPts val="1000"/>
              </a:spcBef>
              <a:spcAft>
                <a:spcPts val="0"/>
              </a:spcAft>
              <a:buSzPts val="1600"/>
              <a:buChar char="🠶"/>
            </a:pPr>
            <a:r>
              <a:rPr lang="en-US" sz="1600"/>
              <a:t>Definition of  the </a:t>
            </a:r>
            <a:r>
              <a:rPr b="1" lang="en-US">
                <a:solidFill>
                  <a:srgbClr val="000000"/>
                </a:solidFill>
                <a:latin typeface="Courier New"/>
                <a:ea typeface="Courier New"/>
                <a:cs typeface="Courier New"/>
                <a:sym typeface="Courier New"/>
              </a:rPr>
              <a:t>signal() operation</a:t>
            </a:r>
            <a:endParaRPr b="1" sz="1600">
              <a:latin typeface="Courier New"/>
              <a:ea typeface="Courier New"/>
              <a:cs typeface="Courier New"/>
              <a:sym typeface="Courier New"/>
            </a:endParaRPr>
          </a:p>
          <a:p>
            <a:pPr indent="-285750" lvl="1" marL="742950" rtl="0" algn="l">
              <a:lnSpc>
                <a:spcPct val="90000"/>
              </a:lnSpc>
              <a:spcBef>
                <a:spcPts val="1000"/>
              </a:spcBef>
              <a:spcAft>
                <a:spcPts val="0"/>
              </a:spcAft>
              <a:buSzPts val="1600"/>
              <a:buFont typeface="Arial"/>
              <a:buNone/>
            </a:pPr>
            <a:r>
              <a:rPr b="1" lang="en-US">
                <a:latin typeface="Courier New"/>
                <a:ea typeface="Courier New"/>
                <a:cs typeface="Courier New"/>
                <a:sym typeface="Courier New"/>
              </a:rPr>
              <a:t>signal(S)</a:t>
            </a:r>
            <a:r>
              <a:rPr b="1" lang="en-US" sz="1600">
                <a:latin typeface="Courier New"/>
                <a:ea typeface="Courier New"/>
                <a:cs typeface="Courier New"/>
                <a:sym typeface="Courier New"/>
              </a:rPr>
              <a:t> { </a:t>
            </a:r>
            <a:endParaRPr/>
          </a:p>
          <a:p>
            <a:pPr indent="-285750" lvl="1" marL="742950" rtl="0" algn="l">
              <a:lnSpc>
                <a:spcPct val="90000"/>
              </a:lnSpc>
              <a:spcBef>
                <a:spcPts val="1000"/>
              </a:spcBef>
              <a:spcAft>
                <a:spcPts val="0"/>
              </a:spcAft>
              <a:buSzPts val="1600"/>
              <a:buFont typeface="Arial"/>
              <a:buNone/>
            </a:pPr>
            <a:r>
              <a:rPr b="1" lang="en-US" sz="1600">
                <a:latin typeface="Courier New"/>
                <a:ea typeface="Courier New"/>
                <a:cs typeface="Courier New"/>
                <a:sym typeface="Courier New"/>
              </a:rPr>
              <a:t>    S++;</a:t>
            </a:r>
            <a:endParaRPr/>
          </a:p>
          <a:p>
            <a:pPr indent="-285750" lvl="1" marL="742950" rtl="0" algn="l">
              <a:lnSpc>
                <a:spcPct val="90000"/>
              </a:lnSpc>
              <a:spcBef>
                <a:spcPts val="1000"/>
              </a:spcBef>
              <a:spcAft>
                <a:spcPts val="0"/>
              </a:spcAft>
              <a:buSzPts val="1600"/>
              <a:buFont typeface="Arial"/>
              <a:buNone/>
            </a:pPr>
            <a:r>
              <a:rPr b="1" lang="en-US" sz="1600">
                <a:latin typeface="Courier New"/>
                <a:ea typeface="Courier New"/>
                <a:cs typeface="Courier New"/>
                <a:sym typeface="Courier New"/>
              </a:rPr>
              <a:t>}</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57"/>
          <p:cNvSpPr txBox="1"/>
          <p:nvPr>
            <p:ph type="title"/>
          </p:nvPr>
        </p:nvSpPr>
        <p:spPr>
          <a:xfrm>
            <a:off x="561975" y="288925"/>
            <a:ext cx="8534400" cy="4572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Semaphore Usage</a:t>
            </a:r>
            <a:endParaRPr/>
          </a:p>
        </p:txBody>
      </p:sp>
      <p:sp>
        <p:nvSpPr>
          <p:cNvPr id="718" name="Google Shape;718;p57"/>
          <p:cNvSpPr txBox="1"/>
          <p:nvPr>
            <p:ph idx="1" type="body"/>
          </p:nvPr>
        </p:nvSpPr>
        <p:spPr>
          <a:xfrm>
            <a:off x="844550" y="1093788"/>
            <a:ext cx="7194550" cy="4530725"/>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SzPct val="100000"/>
              <a:buChar char="🠶"/>
            </a:pPr>
            <a:r>
              <a:rPr b="1" lang="en-US" sz="1600">
                <a:solidFill>
                  <a:srgbClr val="3366FF"/>
                </a:solidFill>
              </a:rPr>
              <a:t>Counting semaphore </a:t>
            </a:r>
            <a:r>
              <a:rPr lang="en-US" sz="1600"/>
              <a:t>– integer value can range over an unrestricted domain</a:t>
            </a:r>
            <a:endParaRPr/>
          </a:p>
          <a:p>
            <a:pPr indent="-342900" lvl="0" marL="342900" rtl="0" algn="l">
              <a:spcBef>
                <a:spcPts val="1000"/>
              </a:spcBef>
              <a:spcAft>
                <a:spcPts val="0"/>
              </a:spcAft>
              <a:buSzPct val="100000"/>
              <a:buChar char="🠶"/>
            </a:pPr>
            <a:r>
              <a:rPr b="1" lang="en-US" sz="1600">
                <a:solidFill>
                  <a:srgbClr val="3366FF"/>
                </a:solidFill>
              </a:rPr>
              <a:t>Binary semaphore </a:t>
            </a:r>
            <a:r>
              <a:rPr lang="en-US" sz="1600"/>
              <a:t>– integer value can range only between 0 and 1</a:t>
            </a:r>
            <a:endParaRPr/>
          </a:p>
          <a:p>
            <a:pPr indent="-285750" lvl="1" marL="742950" rtl="0" algn="l">
              <a:spcBef>
                <a:spcPts val="1000"/>
              </a:spcBef>
              <a:spcAft>
                <a:spcPts val="0"/>
              </a:spcAft>
              <a:buSzPct val="100000"/>
              <a:buChar char="🠶"/>
            </a:pPr>
            <a:r>
              <a:rPr lang="en-US" sz="1600"/>
              <a:t>Same as a </a:t>
            </a:r>
            <a:r>
              <a:rPr b="1" lang="en-US" sz="1600">
                <a:solidFill>
                  <a:srgbClr val="3366FF"/>
                </a:solidFill>
              </a:rPr>
              <a:t>mutex lock</a:t>
            </a:r>
            <a:endParaRPr b="1" sz="1600">
              <a:solidFill>
                <a:srgbClr val="3366FF"/>
              </a:solidFill>
            </a:endParaRPr>
          </a:p>
          <a:p>
            <a:pPr indent="-342900" lvl="0" marL="342900" rtl="0" algn="l">
              <a:spcBef>
                <a:spcPts val="1000"/>
              </a:spcBef>
              <a:spcAft>
                <a:spcPts val="0"/>
              </a:spcAft>
              <a:buSzPct val="100000"/>
              <a:buChar char="🠶"/>
            </a:pPr>
            <a:r>
              <a:rPr lang="en-US" sz="1600"/>
              <a:t>Can solve various synchronization problems</a:t>
            </a:r>
            <a:endParaRPr/>
          </a:p>
          <a:p>
            <a:pPr indent="-342900" lvl="0" marL="342900" rtl="0" algn="l">
              <a:spcBef>
                <a:spcPts val="1000"/>
              </a:spcBef>
              <a:spcAft>
                <a:spcPts val="0"/>
              </a:spcAft>
              <a:buSzPct val="100000"/>
              <a:buChar char="🠶"/>
            </a:pPr>
            <a:r>
              <a:rPr lang="en-US" sz="1600"/>
              <a:t>Consider </a:t>
            </a:r>
            <a:r>
              <a:rPr b="1" i="1" lang="en-US" sz="1600"/>
              <a:t>P</a:t>
            </a:r>
            <a:r>
              <a:rPr b="1" baseline="-25000" i="1" lang="en-US" sz="1600"/>
              <a:t>1</a:t>
            </a:r>
            <a:r>
              <a:rPr b="1" i="1" lang="en-US" sz="1600"/>
              <a:t> </a:t>
            </a:r>
            <a:r>
              <a:rPr lang="en-US" sz="1600"/>
              <a:t> and </a:t>
            </a:r>
            <a:r>
              <a:rPr b="1" i="1" lang="en-US" sz="1600"/>
              <a:t>P</a:t>
            </a:r>
            <a:r>
              <a:rPr b="1" baseline="-25000" i="1" lang="en-US" sz="1600"/>
              <a:t>2</a:t>
            </a:r>
            <a:r>
              <a:rPr lang="en-US" sz="1600"/>
              <a:t> that require</a:t>
            </a:r>
            <a:r>
              <a:rPr b="1" i="1" lang="en-US" sz="1600"/>
              <a:t> S</a:t>
            </a:r>
            <a:r>
              <a:rPr b="1" baseline="-25000" i="1" lang="en-US" sz="1600"/>
              <a:t>1</a:t>
            </a:r>
            <a:r>
              <a:rPr b="1" i="1" lang="en-US" sz="1600"/>
              <a:t> </a:t>
            </a:r>
            <a:r>
              <a:rPr lang="en-US" sz="1600"/>
              <a:t>to happen before </a:t>
            </a:r>
            <a:r>
              <a:rPr b="1" i="1" lang="en-US" sz="1600"/>
              <a:t>S</a:t>
            </a:r>
            <a:r>
              <a:rPr b="1" baseline="-25000" i="1" lang="en-US" sz="1600"/>
              <a:t>2</a:t>
            </a:r>
            <a:endParaRPr/>
          </a:p>
          <a:p>
            <a:pPr indent="-342900" lvl="0" marL="342900" rtl="0" algn="l">
              <a:spcBef>
                <a:spcPts val="1000"/>
              </a:spcBef>
              <a:spcAft>
                <a:spcPts val="0"/>
              </a:spcAft>
              <a:buSzPct val="100000"/>
              <a:buFont typeface="Arial"/>
              <a:buNone/>
            </a:pPr>
            <a:r>
              <a:rPr lang="en-US" sz="1600"/>
              <a:t>       Create a semaphore “</a:t>
            </a:r>
            <a:r>
              <a:rPr b="1" lang="en-US" sz="1600">
                <a:solidFill>
                  <a:srgbClr val="000000"/>
                </a:solidFill>
                <a:latin typeface="Courier New"/>
                <a:ea typeface="Courier New"/>
                <a:cs typeface="Courier New"/>
                <a:sym typeface="Courier New"/>
              </a:rPr>
              <a:t>synch</a:t>
            </a:r>
            <a:r>
              <a:rPr lang="en-US" sz="1600"/>
              <a:t>” initialized to 0 </a:t>
            </a:r>
            <a:endParaRPr/>
          </a:p>
          <a:p>
            <a:pPr indent="-285750" lvl="1" marL="742950" rtl="0" algn="l">
              <a:spcBef>
                <a:spcPts val="1000"/>
              </a:spcBef>
              <a:spcAft>
                <a:spcPts val="0"/>
              </a:spcAft>
              <a:buSzPct val="100000"/>
              <a:buFont typeface="Arial"/>
              <a:buNone/>
            </a:pPr>
            <a:r>
              <a:rPr b="1" lang="en-US" sz="1600">
                <a:solidFill>
                  <a:srgbClr val="000000"/>
                </a:solidFill>
                <a:latin typeface="Courier New"/>
                <a:ea typeface="Courier New"/>
                <a:cs typeface="Courier New"/>
                <a:sym typeface="Courier New"/>
              </a:rPr>
              <a:t>P1:</a:t>
            </a:r>
            <a:endParaRPr/>
          </a:p>
          <a:p>
            <a:pPr indent="-285750" lvl="1" marL="742950" rtl="0" algn="l">
              <a:spcBef>
                <a:spcPts val="1000"/>
              </a:spcBef>
              <a:spcAft>
                <a:spcPts val="0"/>
              </a:spcAft>
              <a:buSzPct val="100000"/>
              <a:buFont typeface="Arial"/>
              <a:buNone/>
            </a:pPr>
            <a:r>
              <a:rPr b="1" lang="en-US" sz="1600">
                <a:solidFill>
                  <a:srgbClr val="000000"/>
                </a:solidFill>
                <a:latin typeface="Courier New"/>
                <a:ea typeface="Courier New"/>
                <a:cs typeface="Courier New"/>
                <a:sym typeface="Courier New"/>
              </a:rPr>
              <a:t>   S</a:t>
            </a:r>
            <a:r>
              <a:rPr b="1" baseline="-25000" lang="en-US" sz="1600">
                <a:solidFill>
                  <a:srgbClr val="000000"/>
                </a:solidFill>
                <a:latin typeface="Courier New"/>
                <a:ea typeface="Courier New"/>
                <a:cs typeface="Courier New"/>
                <a:sym typeface="Courier New"/>
              </a:rPr>
              <a:t>1</a:t>
            </a:r>
            <a:r>
              <a:rPr b="1" lang="en-US" sz="1600">
                <a:solidFill>
                  <a:srgbClr val="000000"/>
                </a:solidFill>
                <a:latin typeface="Courier New"/>
                <a:ea typeface="Courier New"/>
                <a:cs typeface="Courier New"/>
                <a:sym typeface="Courier New"/>
              </a:rPr>
              <a:t>;</a:t>
            </a:r>
            <a:endParaRPr/>
          </a:p>
          <a:p>
            <a:pPr indent="-285750" lvl="1" marL="742950" rtl="0" algn="l">
              <a:spcBef>
                <a:spcPts val="1000"/>
              </a:spcBef>
              <a:spcAft>
                <a:spcPts val="0"/>
              </a:spcAft>
              <a:buSzPct val="100000"/>
              <a:buFont typeface="Arial"/>
              <a:buNone/>
            </a:pPr>
            <a:r>
              <a:rPr b="1" lang="en-US" sz="1600">
                <a:solidFill>
                  <a:srgbClr val="000000"/>
                </a:solidFill>
                <a:latin typeface="Courier New"/>
                <a:ea typeface="Courier New"/>
                <a:cs typeface="Courier New"/>
                <a:sym typeface="Courier New"/>
              </a:rPr>
              <a:t>   signal(synch);</a:t>
            </a:r>
            <a:endParaRPr/>
          </a:p>
          <a:p>
            <a:pPr indent="-285750" lvl="1" marL="742950" rtl="0" algn="l">
              <a:spcBef>
                <a:spcPts val="1000"/>
              </a:spcBef>
              <a:spcAft>
                <a:spcPts val="0"/>
              </a:spcAft>
              <a:buSzPct val="100000"/>
              <a:buFont typeface="Arial"/>
              <a:buNone/>
            </a:pPr>
            <a:r>
              <a:rPr b="1" lang="en-US" sz="1600">
                <a:solidFill>
                  <a:srgbClr val="000000"/>
                </a:solidFill>
                <a:latin typeface="Courier New"/>
                <a:ea typeface="Courier New"/>
                <a:cs typeface="Courier New"/>
                <a:sym typeface="Courier New"/>
              </a:rPr>
              <a:t>P2:</a:t>
            </a:r>
            <a:endParaRPr/>
          </a:p>
          <a:p>
            <a:pPr indent="-285750" lvl="1" marL="742950" rtl="0" algn="l">
              <a:spcBef>
                <a:spcPts val="1000"/>
              </a:spcBef>
              <a:spcAft>
                <a:spcPts val="0"/>
              </a:spcAft>
              <a:buSzPct val="100000"/>
              <a:buFont typeface="Arial"/>
              <a:buNone/>
            </a:pPr>
            <a:r>
              <a:rPr b="1" lang="en-US" sz="1600">
                <a:solidFill>
                  <a:srgbClr val="000000"/>
                </a:solidFill>
                <a:latin typeface="Courier New"/>
                <a:ea typeface="Courier New"/>
                <a:cs typeface="Courier New"/>
                <a:sym typeface="Courier New"/>
              </a:rPr>
              <a:t>   wait(synch)</a:t>
            </a:r>
            <a:r>
              <a:rPr lang="en-US" sz="1400">
                <a:solidFill>
                  <a:srgbClr val="0000FF"/>
                </a:solidFill>
              </a:rPr>
              <a:t>;</a:t>
            </a:r>
            <a:endParaRPr b="1" sz="1600">
              <a:solidFill>
                <a:srgbClr val="000000"/>
              </a:solidFill>
              <a:latin typeface="Courier New"/>
              <a:ea typeface="Courier New"/>
              <a:cs typeface="Courier New"/>
              <a:sym typeface="Courier New"/>
            </a:endParaRPr>
          </a:p>
          <a:p>
            <a:pPr indent="-285750" lvl="1" marL="742950" rtl="0" algn="l">
              <a:spcBef>
                <a:spcPts val="1000"/>
              </a:spcBef>
              <a:spcAft>
                <a:spcPts val="0"/>
              </a:spcAft>
              <a:buSzPct val="100000"/>
              <a:buFont typeface="Arial"/>
              <a:buNone/>
            </a:pPr>
            <a:r>
              <a:rPr b="1" lang="en-US" sz="1600">
                <a:solidFill>
                  <a:srgbClr val="000000"/>
                </a:solidFill>
                <a:latin typeface="Courier New"/>
                <a:ea typeface="Courier New"/>
                <a:cs typeface="Courier New"/>
                <a:sym typeface="Courier New"/>
              </a:rPr>
              <a:t>   S</a:t>
            </a:r>
            <a:r>
              <a:rPr b="1" baseline="-25000" lang="en-US" sz="1600">
                <a:solidFill>
                  <a:srgbClr val="000000"/>
                </a:solidFill>
                <a:latin typeface="Courier New"/>
                <a:ea typeface="Courier New"/>
                <a:cs typeface="Courier New"/>
                <a:sym typeface="Courier New"/>
              </a:rPr>
              <a:t>2</a:t>
            </a:r>
            <a:r>
              <a:rPr b="1" lang="en-US" sz="1600">
                <a:solidFill>
                  <a:srgbClr val="000000"/>
                </a:solidFill>
                <a:latin typeface="Courier New"/>
                <a:ea typeface="Courier New"/>
                <a:cs typeface="Courier New"/>
                <a:sym typeface="Courier New"/>
              </a:rPr>
              <a:t>;</a:t>
            </a:r>
            <a:endParaRPr sz="1600"/>
          </a:p>
          <a:p>
            <a:pPr indent="-342900" lvl="0" marL="342900" rtl="0" algn="l">
              <a:spcBef>
                <a:spcPts val="1000"/>
              </a:spcBef>
              <a:spcAft>
                <a:spcPts val="0"/>
              </a:spcAft>
              <a:buSzPct val="100000"/>
              <a:buChar char="🠶"/>
            </a:pPr>
            <a:r>
              <a:rPr lang="en-US" sz="1600"/>
              <a:t>Can implement a counting semaphore </a:t>
            </a:r>
            <a:r>
              <a:rPr b="1" i="1" lang="en-US" sz="1600">
                <a:solidFill>
                  <a:srgbClr val="000000"/>
                </a:solidFill>
              </a:rPr>
              <a:t>S</a:t>
            </a:r>
            <a:r>
              <a:rPr lang="en-US" sz="1600"/>
              <a:t> as a binary semaphore</a:t>
            </a:r>
            <a:endParaRPr/>
          </a:p>
          <a:p>
            <a:pPr indent="-248920" lvl="0" marL="342900" rtl="0" algn="l">
              <a:spcBef>
                <a:spcPts val="1000"/>
              </a:spcBef>
              <a:spcAft>
                <a:spcPts val="0"/>
              </a:spcAft>
              <a:buSzPct val="100000"/>
              <a:buNone/>
            </a:pPr>
            <a:r>
              <a:t/>
            </a:r>
            <a:endParaRPr b="1" baseline="-25000" i="1" sz="16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58"/>
          <p:cNvSpPr txBox="1"/>
          <p:nvPr>
            <p:ph type="title"/>
          </p:nvPr>
        </p:nvSpPr>
        <p:spPr>
          <a:xfrm>
            <a:off x="457200" y="190500"/>
            <a:ext cx="8229600"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Semaphore Implementation</a:t>
            </a:r>
            <a:endParaRPr/>
          </a:p>
        </p:txBody>
      </p:sp>
      <p:sp>
        <p:nvSpPr>
          <p:cNvPr id="725" name="Google Shape;725;p58"/>
          <p:cNvSpPr txBox="1"/>
          <p:nvPr>
            <p:ph idx="1" type="body"/>
          </p:nvPr>
        </p:nvSpPr>
        <p:spPr>
          <a:xfrm>
            <a:off x="869950" y="1157288"/>
            <a:ext cx="7143750"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Must guarantee that no two processes can execute  the </a:t>
            </a:r>
            <a:r>
              <a:rPr b="1" lang="en-US" sz="2000">
                <a:latin typeface="Courier New"/>
                <a:ea typeface="Courier New"/>
                <a:cs typeface="Courier New"/>
                <a:sym typeface="Courier New"/>
              </a:rPr>
              <a:t>wait() </a:t>
            </a:r>
            <a:r>
              <a:rPr lang="en-US"/>
              <a:t>and </a:t>
            </a:r>
            <a:r>
              <a:rPr b="1" lang="en-US" sz="2000">
                <a:latin typeface="Courier New"/>
                <a:ea typeface="Courier New"/>
                <a:cs typeface="Courier New"/>
                <a:sym typeface="Courier New"/>
              </a:rPr>
              <a:t>signal() </a:t>
            </a:r>
            <a:r>
              <a:rPr lang="en-US"/>
              <a:t>on the same semaphore at the same time</a:t>
            </a:r>
            <a:endParaRPr/>
          </a:p>
          <a:p>
            <a:pPr indent="-342900" lvl="0" marL="342900" rtl="0" algn="l">
              <a:spcBef>
                <a:spcPts val="1000"/>
              </a:spcBef>
              <a:spcAft>
                <a:spcPts val="0"/>
              </a:spcAft>
              <a:buSzPts val="1800"/>
              <a:buChar char="🠶"/>
            </a:pPr>
            <a:r>
              <a:rPr lang="en-US"/>
              <a:t>Thus, the implementation becomes the critical section problem where the </a:t>
            </a:r>
            <a:r>
              <a:rPr b="1" lang="en-US" sz="2000">
                <a:latin typeface="Courier New"/>
                <a:ea typeface="Courier New"/>
                <a:cs typeface="Courier New"/>
                <a:sym typeface="Courier New"/>
              </a:rPr>
              <a:t>wait</a:t>
            </a:r>
            <a:r>
              <a:rPr lang="en-US"/>
              <a:t> and </a:t>
            </a:r>
            <a:r>
              <a:rPr b="1" lang="en-US" sz="2000">
                <a:latin typeface="Courier New"/>
                <a:ea typeface="Courier New"/>
                <a:cs typeface="Courier New"/>
                <a:sym typeface="Courier New"/>
              </a:rPr>
              <a:t>signal</a:t>
            </a:r>
            <a:r>
              <a:rPr lang="en-US"/>
              <a:t> code are placed in the critical section</a:t>
            </a:r>
            <a:endParaRPr/>
          </a:p>
          <a:p>
            <a:pPr indent="-285750" lvl="1" marL="742950" rtl="0" algn="l">
              <a:spcBef>
                <a:spcPts val="1000"/>
              </a:spcBef>
              <a:spcAft>
                <a:spcPts val="0"/>
              </a:spcAft>
              <a:buSzPts val="1600"/>
              <a:buChar char="🠶"/>
            </a:pPr>
            <a:r>
              <a:rPr lang="en-US"/>
              <a:t>Could now have </a:t>
            </a:r>
            <a:r>
              <a:rPr b="1" lang="en-US">
                <a:solidFill>
                  <a:srgbClr val="3366FF"/>
                </a:solidFill>
              </a:rPr>
              <a:t>busy waiting</a:t>
            </a:r>
            <a:r>
              <a:rPr lang="en-US">
                <a:solidFill>
                  <a:srgbClr val="3366FF"/>
                </a:solidFill>
              </a:rPr>
              <a:t> </a:t>
            </a:r>
            <a:r>
              <a:rPr lang="en-US"/>
              <a:t>in critical section implementation</a:t>
            </a:r>
            <a:endParaRPr/>
          </a:p>
          <a:p>
            <a:pPr indent="-228600" lvl="2" marL="1143000" rtl="0" algn="l">
              <a:spcBef>
                <a:spcPts val="1000"/>
              </a:spcBef>
              <a:spcAft>
                <a:spcPts val="0"/>
              </a:spcAft>
              <a:buSzPts val="1400"/>
              <a:buChar char="🠶"/>
            </a:pPr>
            <a:r>
              <a:rPr lang="en-US"/>
              <a:t>But implementation code is short</a:t>
            </a:r>
            <a:endParaRPr/>
          </a:p>
          <a:p>
            <a:pPr indent="-228600" lvl="2" marL="1143000" rtl="0" algn="l">
              <a:spcBef>
                <a:spcPts val="1000"/>
              </a:spcBef>
              <a:spcAft>
                <a:spcPts val="0"/>
              </a:spcAft>
              <a:buSzPts val="1400"/>
              <a:buChar char="🠶"/>
            </a:pPr>
            <a:r>
              <a:rPr lang="en-US"/>
              <a:t>Little busy waiting if critical section rarely occupied</a:t>
            </a:r>
            <a:endParaRPr/>
          </a:p>
          <a:p>
            <a:pPr indent="-342900" lvl="0" marL="342900" rtl="0" algn="l">
              <a:spcBef>
                <a:spcPts val="1000"/>
              </a:spcBef>
              <a:spcAft>
                <a:spcPts val="0"/>
              </a:spcAft>
              <a:buSzPts val="1800"/>
              <a:buChar char="🠶"/>
            </a:pPr>
            <a:r>
              <a:rPr lang="en-US"/>
              <a:t>Note that applications may spend lots of time in critical sections and therefore this is not a good solution</a:t>
            </a:r>
            <a:endParaRPr/>
          </a:p>
          <a:p>
            <a:pPr indent="-342900" lvl="0" marL="342900" rtl="0" algn="l">
              <a:spcBef>
                <a:spcPts val="1000"/>
              </a:spcBef>
              <a:spcAft>
                <a:spcPts val="0"/>
              </a:spcAft>
              <a:buSzPts val="1800"/>
              <a:buFont typeface="Arial"/>
              <a:buNone/>
            </a:pPr>
            <a:r>
              <a:rPr lang="en-US"/>
              <a:t> </a:t>
            </a:r>
            <a:endParaRPr/>
          </a:p>
          <a:p>
            <a:pPr indent="-285750" lvl="1" marL="742950" rtl="0" algn="l">
              <a:spcBef>
                <a:spcPts val="1000"/>
              </a:spcBef>
              <a:spcAft>
                <a:spcPts val="0"/>
              </a:spcAft>
              <a:buSzPts val="1600"/>
              <a:buFont typeface="Arial"/>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59"/>
          <p:cNvSpPr txBox="1"/>
          <p:nvPr>
            <p:ph type="title"/>
          </p:nvPr>
        </p:nvSpPr>
        <p:spPr>
          <a:xfrm>
            <a:off x="922338" y="44450"/>
            <a:ext cx="8467725" cy="609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400"/>
              <a:buFont typeface="Century Gothic"/>
              <a:buNone/>
            </a:pPr>
            <a:r>
              <a:rPr lang="en-US" sz="2400"/>
              <a:t>Semaphore Implementation with no Busy waiting </a:t>
            </a:r>
            <a:endParaRPr/>
          </a:p>
        </p:txBody>
      </p:sp>
      <p:sp>
        <p:nvSpPr>
          <p:cNvPr id="732" name="Google Shape;732;p59"/>
          <p:cNvSpPr txBox="1"/>
          <p:nvPr>
            <p:ph idx="1" type="body"/>
          </p:nvPr>
        </p:nvSpPr>
        <p:spPr>
          <a:xfrm>
            <a:off x="936625" y="1041400"/>
            <a:ext cx="6962775" cy="4700588"/>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SzPct val="100000"/>
              <a:buChar char="🠶"/>
            </a:pPr>
            <a:r>
              <a:rPr lang="en-US"/>
              <a:t>With each semaphore there is an associated waiting queue</a:t>
            </a:r>
            <a:endParaRPr/>
          </a:p>
          <a:p>
            <a:pPr indent="-342900" lvl="0" marL="342900" rtl="0" algn="l">
              <a:spcBef>
                <a:spcPts val="1000"/>
              </a:spcBef>
              <a:spcAft>
                <a:spcPts val="0"/>
              </a:spcAft>
              <a:buSzPct val="100000"/>
              <a:buChar char="🠶"/>
            </a:pPr>
            <a:r>
              <a:rPr lang="en-US"/>
              <a:t>Each entry in a waiting queue has two data items:</a:t>
            </a:r>
            <a:endParaRPr/>
          </a:p>
          <a:p>
            <a:pPr indent="-285750" lvl="1" marL="742950" rtl="0" algn="l">
              <a:spcBef>
                <a:spcPts val="1000"/>
              </a:spcBef>
              <a:spcAft>
                <a:spcPts val="0"/>
              </a:spcAft>
              <a:buSzPct val="100000"/>
              <a:buChar char="🠶"/>
            </a:pPr>
            <a:r>
              <a:rPr lang="en-US"/>
              <a:t> value (of type integer)</a:t>
            </a:r>
            <a:endParaRPr/>
          </a:p>
          <a:p>
            <a:pPr indent="-285750" lvl="1" marL="742950" rtl="0" algn="l">
              <a:spcBef>
                <a:spcPts val="1000"/>
              </a:spcBef>
              <a:spcAft>
                <a:spcPts val="0"/>
              </a:spcAft>
              <a:buSzPct val="100000"/>
              <a:buChar char="🠶"/>
            </a:pPr>
            <a:r>
              <a:rPr lang="en-US"/>
              <a:t> pointer to next record in the list</a:t>
            </a:r>
            <a:endParaRPr/>
          </a:p>
          <a:p>
            <a:pPr indent="-342900" lvl="0" marL="342900" rtl="0" algn="l">
              <a:spcBef>
                <a:spcPts val="1000"/>
              </a:spcBef>
              <a:spcAft>
                <a:spcPts val="0"/>
              </a:spcAft>
              <a:buSzPct val="100000"/>
              <a:buChar char="🠶"/>
            </a:pPr>
            <a:r>
              <a:rPr lang="en-US"/>
              <a:t>Two operations:</a:t>
            </a:r>
            <a:endParaRPr/>
          </a:p>
          <a:p>
            <a:pPr indent="-285750" lvl="1" marL="742950" rtl="0" algn="l">
              <a:spcBef>
                <a:spcPts val="1000"/>
              </a:spcBef>
              <a:spcAft>
                <a:spcPts val="0"/>
              </a:spcAft>
              <a:buSzPct val="100000"/>
              <a:buChar char="🠶"/>
            </a:pPr>
            <a:r>
              <a:rPr b="1" lang="en-US">
                <a:solidFill>
                  <a:srgbClr val="3366FF"/>
                </a:solidFill>
              </a:rPr>
              <a:t>block</a:t>
            </a:r>
            <a:r>
              <a:rPr lang="en-US">
                <a:solidFill>
                  <a:srgbClr val="3366FF"/>
                </a:solidFill>
              </a:rPr>
              <a:t> </a:t>
            </a:r>
            <a:r>
              <a:rPr lang="en-US"/>
              <a:t>– place the process invoking the operation on the appropriate waiting queue</a:t>
            </a:r>
            <a:endParaRPr/>
          </a:p>
          <a:p>
            <a:pPr indent="-285750" lvl="1" marL="742950" rtl="0" algn="l">
              <a:spcBef>
                <a:spcPts val="1000"/>
              </a:spcBef>
              <a:spcAft>
                <a:spcPts val="0"/>
              </a:spcAft>
              <a:buSzPct val="100000"/>
              <a:buChar char="🠶"/>
            </a:pPr>
            <a:r>
              <a:rPr b="1" lang="en-US">
                <a:solidFill>
                  <a:srgbClr val="3366FF"/>
                </a:solidFill>
              </a:rPr>
              <a:t>wakeup</a:t>
            </a:r>
            <a:r>
              <a:rPr lang="en-US">
                <a:solidFill>
                  <a:srgbClr val="3366FF"/>
                </a:solidFill>
              </a:rPr>
              <a:t> </a:t>
            </a:r>
            <a:r>
              <a:rPr lang="en-US"/>
              <a:t>– remove one of processes in the waiting queue and place it in the ready queue</a:t>
            </a:r>
            <a:endParaRPr/>
          </a:p>
          <a:p>
            <a:pPr indent="-342900" lvl="0" marL="342900" rtl="0" algn="l">
              <a:spcBef>
                <a:spcPts val="1000"/>
              </a:spcBef>
              <a:spcAft>
                <a:spcPts val="0"/>
              </a:spcAft>
              <a:buSzPct val="100000"/>
              <a:buChar char="🠶"/>
            </a:pPr>
            <a:r>
              <a:rPr b="1" lang="en-US" sz="1600">
                <a:latin typeface="Courier New"/>
                <a:ea typeface="Courier New"/>
                <a:cs typeface="Courier New"/>
                <a:sym typeface="Courier New"/>
              </a:rPr>
              <a:t>typedef struct{ </a:t>
            </a:r>
            <a:endParaRPr/>
          </a:p>
          <a:p>
            <a:pPr indent="-342900" lvl="0" marL="342900" rtl="0" algn="l">
              <a:spcBef>
                <a:spcPts val="1000"/>
              </a:spcBef>
              <a:spcAft>
                <a:spcPts val="0"/>
              </a:spcAft>
              <a:buSzPct val="100000"/>
              <a:buFont typeface="Arial"/>
              <a:buNone/>
            </a:pPr>
            <a:r>
              <a:rPr b="1" lang="en-US" sz="1600">
                <a:latin typeface="Courier New"/>
                <a:ea typeface="Courier New"/>
                <a:cs typeface="Courier New"/>
                <a:sym typeface="Courier New"/>
              </a:rPr>
              <a:t>   int value; </a:t>
            </a:r>
            <a:endParaRPr/>
          </a:p>
          <a:p>
            <a:pPr indent="-342900" lvl="0" marL="342900" rtl="0" algn="l">
              <a:spcBef>
                <a:spcPts val="1000"/>
              </a:spcBef>
              <a:spcAft>
                <a:spcPts val="0"/>
              </a:spcAft>
              <a:buSzPct val="100000"/>
              <a:buFont typeface="Arial"/>
              <a:buNone/>
            </a:pPr>
            <a:r>
              <a:rPr b="1" lang="en-US" sz="1600">
                <a:latin typeface="Courier New"/>
                <a:ea typeface="Courier New"/>
                <a:cs typeface="Courier New"/>
                <a:sym typeface="Courier New"/>
              </a:rPr>
              <a:t>   struct process *list; </a:t>
            </a:r>
            <a:endParaRPr/>
          </a:p>
          <a:p>
            <a:pPr indent="-342900" lvl="0" marL="342900" rtl="0" algn="l">
              <a:spcBef>
                <a:spcPts val="1000"/>
              </a:spcBef>
              <a:spcAft>
                <a:spcPts val="0"/>
              </a:spcAft>
              <a:buSzPct val="100000"/>
              <a:buFont typeface="Arial"/>
              <a:buNone/>
            </a:pPr>
            <a:r>
              <a:rPr b="1" lang="en-US" sz="1600">
                <a:latin typeface="Courier New"/>
                <a:ea typeface="Courier New"/>
                <a:cs typeface="Courier New"/>
                <a:sym typeface="Courier New"/>
              </a:rPr>
              <a:t>   } semaphore; </a:t>
            </a:r>
            <a:endParaRPr/>
          </a:p>
          <a:p>
            <a:pPr indent="-245745" lvl="0" marL="342900" rtl="0" algn="l">
              <a:spcBef>
                <a:spcPts val="1000"/>
              </a:spcBef>
              <a:spcAft>
                <a:spcPts val="0"/>
              </a:spcAft>
              <a:buSzPct val="100000"/>
              <a:buNone/>
            </a:pPr>
            <a:r>
              <a:t/>
            </a:r>
            <a:endParaRPr/>
          </a:p>
          <a:p>
            <a:pPr indent="-199390" lvl="1" marL="742950" rtl="0" algn="l">
              <a:spcBef>
                <a:spcPts val="1000"/>
              </a:spcBef>
              <a:spcAft>
                <a:spcPts val="0"/>
              </a:spcAft>
              <a:buSzPct val="100000"/>
              <a:buNone/>
            </a:pPr>
            <a:r>
              <a:t/>
            </a:r>
            <a:endParaRPr/>
          </a:p>
          <a:p>
            <a:pPr indent="-342900" lvl="0" marL="342900" rtl="0" algn="l">
              <a:spcBef>
                <a:spcPts val="1000"/>
              </a:spcBef>
              <a:spcAft>
                <a:spcPts val="0"/>
              </a:spcAft>
              <a:buSzPct val="100000"/>
              <a:buFont typeface="Arial"/>
              <a:buNone/>
            </a:pPr>
            <a:r>
              <a:rPr lang="en-US">
                <a:solidFill>
                  <a:srgbClr val="0000FF"/>
                </a:solidFill>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6"/>
          <p:cNvSpPr txBox="1"/>
          <p:nvPr>
            <p:ph type="title"/>
          </p:nvPr>
        </p:nvSpPr>
        <p:spPr>
          <a:xfrm>
            <a:off x="1355272" y="712429"/>
            <a:ext cx="82296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One or More Threads  in a Process </a:t>
            </a:r>
            <a:endParaRPr/>
          </a:p>
        </p:txBody>
      </p:sp>
      <p:sp>
        <p:nvSpPr>
          <p:cNvPr id="207" name="Google Shape;207;p6"/>
          <p:cNvSpPr txBox="1"/>
          <p:nvPr>
            <p:ph idx="1" type="body"/>
          </p:nvPr>
        </p:nvSpPr>
        <p:spPr>
          <a:xfrm>
            <a:off x="457200" y="2130820"/>
            <a:ext cx="8229600"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000"/>
              <a:buChar char="🠶"/>
            </a:pPr>
            <a:r>
              <a:rPr lang="en-US" sz="2000">
                <a:solidFill>
                  <a:schemeClr val="dk1"/>
                </a:solidFill>
                <a:latin typeface="Times New Roman"/>
                <a:ea typeface="Times New Roman"/>
                <a:cs typeface="Times New Roman"/>
                <a:sym typeface="Times New Roman"/>
              </a:rPr>
              <a:t>An execution state (Running, Ready, etc.)</a:t>
            </a:r>
            <a:endParaRPr/>
          </a:p>
          <a:p>
            <a:pPr indent="-342900" lvl="0" marL="342900" rtl="0" algn="l">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Saved thread context when not running</a:t>
            </a:r>
            <a:endParaRPr/>
          </a:p>
          <a:p>
            <a:pPr indent="-342900" lvl="0" marL="342900" rtl="0" algn="l">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An execution stack</a:t>
            </a:r>
            <a:endParaRPr/>
          </a:p>
          <a:p>
            <a:pPr indent="-342900" lvl="0" marL="342900" rtl="0" algn="l">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Some per-thread static storage for local variables.</a:t>
            </a:r>
            <a:endParaRPr/>
          </a:p>
          <a:p>
            <a:pPr indent="-342900" lvl="0" marL="342900" rtl="0" algn="l">
              <a:spcBef>
                <a:spcPts val="1000"/>
              </a:spcBef>
              <a:spcAft>
                <a:spcPts val="0"/>
              </a:spcAft>
              <a:buSzPts val="2000"/>
              <a:buChar char="🠶"/>
            </a:pPr>
            <a:r>
              <a:rPr lang="en-US" sz="2000">
                <a:solidFill>
                  <a:schemeClr val="dk1"/>
                </a:solidFill>
                <a:latin typeface="Times New Roman"/>
                <a:ea typeface="Times New Roman"/>
                <a:cs typeface="Times New Roman"/>
                <a:sym typeface="Times New Roman"/>
              </a:rPr>
              <a:t>Access to the memory resources of its process (all threads of a process share this)</a:t>
            </a:r>
            <a:endParaRPr sz="2000">
              <a:solidFill>
                <a:schemeClr val="dk1"/>
              </a:solidFill>
              <a:latin typeface="Times New Roman"/>
              <a:ea typeface="Times New Roman"/>
              <a:cs typeface="Times New Roman"/>
              <a:sym typeface="Times New Roman"/>
            </a:endParaRPr>
          </a:p>
          <a:p>
            <a:pPr indent="-228600" lvl="0" marL="342900" rtl="0" algn="l">
              <a:spcBef>
                <a:spcPts val="1000"/>
              </a:spcBef>
              <a:spcAft>
                <a:spcPts val="0"/>
              </a:spcAft>
              <a:buSzPts val="1800"/>
              <a:buNone/>
            </a:pPr>
            <a:r>
              <a:t/>
            </a:r>
            <a:endParaRPr/>
          </a:p>
        </p:txBody>
      </p:sp>
      <p:sp>
        <p:nvSpPr>
          <p:cNvPr id="208" name="Google Shape;208;p6"/>
          <p:cNvSpPr txBox="1"/>
          <p:nvPr/>
        </p:nvSpPr>
        <p:spPr>
          <a:xfrm>
            <a:off x="457200" y="1761488"/>
            <a:ext cx="187743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Each thread has: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60"/>
          <p:cNvSpPr txBox="1"/>
          <p:nvPr>
            <p:ph type="title"/>
          </p:nvPr>
        </p:nvSpPr>
        <p:spPr>
          <a:xfrm>
            <a:off x="822325" y="144463"/>
            <a:ext cx="8356600" cy="5810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400"/>
              <a:buFont typeface="Century Gothic"/>
              <a:buNone/>
            </a:pPr>
            <a:r>
              <a:rPr lang="en-US" sz="2400"/>
              <a:t>Implementation with no Busy waiting (Cont.)</a:t>
            </a:r>
            <a:endParaRPr/>
          </a:p>
        </p:txBody>
      </p:sp>
      <p:sp>
        <p:nvSpPr>
          <p:cNvPr id="739" name="Google Shape;739;p60"/>
          <p:cNvSpPr txBox="1"/>
          <p:nvPr>
            <p:ph idx="1" type="body"/>
          </p:nvPr>
        </p:nvSpPr>
        <p:spPr>
          <a:xfrm>
            <a:off x="1154113" y="901700"/>
            <a:ext cx="6122987" cy="50292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SzPct val="100000"/>
              <a:buFont typeface="Arial"/>
              <a:buNone/>
            </a:pPr>
            <a:r>
              <a:t/>
            </a:r>
            <a:endParaRPr b="1" sz="1400">
              <a:latin typeface="Courier New"/>
              <a:ea typeface="Courier New"/>
              <a:cs typeface="Courier New"/>
              <a:sym typeface="Courier New"/>
            </a:endParaRPr>
          </a:p>
          <a:p>
            <a:pPr indent="0" lvl="0" marL="0" rtl="0" algn="l">
              <a:spcBef>
                <a:spcPts val="1000"/>
              </a:spcBef>
              <a:spcAft>
                <a:spcPts val="0"/>
              </a:spcAft>
              <a:buSzPct val="100000"/>
              <a:buFont typeface="Arial"/>
              <a:buNone/>
            </a:pPr>
            <a:r>
              <a:rPr b="1" lang="en-US" sz="1600">
                <a:latin typeface="Courier New"/>
                <a:ea typeface="Courier New"/>
                <a:cs typeface="Courier New"/>
                <a:sym typeface="Courier New"/>
              </a:rPr>
              <a:t>wait(semaphore *S) { </a:t>
            </a:r>
            <a:endParaRPr/>
          </a:p>
          <a:p>
            <a:pPr indent="0" lvl="0" marL="0" rtl="0" algn="l">
              <a:spcBef>
                <a:spcPts val="1000"/>
              </a:spcBef>
              <a:spcAft>
                <a:spcPts val="0"/>
              </a:spcAft>
              <a:buSzPct val="100000"/>
              <a:buFont typeface="Arial"/>
              <a:buNone/>
            </a:pPr>
            <a:r>
              <a:rPr b="1" lang="en-US" sz="1600">
                <a:latin typeface="Courier New"/>
                <a:ea typeface="Courier New"/>
                <a:cs typeface="Courier New"/>
                <a:sym typeface="Courier New"/>
              </a:rPr>
              <a:t>   S-&gt;value--; </a:t>
            </a:r>
            <a:endParaRPr/>
          </a:p>
          <a:p>
            <a:pPr indent="0" lvl="0" marL="0" rtl="0" algn="l">
              <a:spcBef>
                <a:spcPts val="1000"/>
              </a:spcBef>
              <a:spcAft>
                <a:spcPts val="0"/>
              </a:spcAft>
              <a:buSzPct val="100000"/>
              <a:buFont typeface="Arial"/>
              <a:buNone/>
            </a:pPr>
            <a:r>
              <a:rPr b="1" lang="en-US" sz="1600">
                <a:latin typeface="Courier New"/>
                <a:ea typeface="Courier New"/>
                <a:cs typeface="Courier New"/>
                <a:sym typeface="Courier New"/>
              </a:rPr>
              <a:t>   if (S-&gt;value &lt; 0) {</a:t>
            </a:r>
            <a:br>
              <a:rPr b="1" lang="en-US" sz="1600">
                <a:latin typeface="Courier New"/>
                <a:ea typeface="Courier New"/>
                <a:cs typeface="Courier New"/>
                <a:sym typeface="Courier New"/>
              </a:rPr>
            </a:br>
            <a:r>
              <a:rPr b="1" lang="en-US" sz="1600">
                <a:latin typeface="Courier New"/>
                <a:ea typeface="Courier New"/>
                <a:cs typeface="Courier New"/>
                <a:sym typeface="Courier New"/>
              </a:rPr>
              <a:t>      add this process to S-&gt;list; </a:t>
            </a:r>
            <a:endParaRPr/>
          </a:p>
          <a:p>
            <a:pPr indent="0" lvl="0" marL="0" rtl="0" algn="l">
              <a:spcBef>
                <a:spcPts val="1000"/>
              </a:spcBef>
              <a:spcAft>
                <a:spcPts val="0"/>
              </a:spcAft>
              <a:buSzPct val="100000"/>
              <a:buFont typeface="Arial"/>
              <a:buNone/>
            </a:pPr>
            <a:r>
              <a:rPr b="1" lang="en-US" sz="1600">
                <a:latin typeface="Courier New"/>
                <a:ea typeface="Courier New"/>
                <a:cs typeface="Courier New"/>
                <a:sym typeface="Courier New"/>
              </a:rPr>
              <a:t>      block(); </a:t>
            </a:r>
            <a:endParaRPr/>
          </a:p>
          <a:p>
            <a:pPr indent="0" lvl="0" marL="0" rtl="0" algn="l">
              <a:spcBef>
                <a:spcPts val="1000"/>
              </a:spcBef>
              <a:spcAft>
                <a:spcPts val="0"/>
              </a:spcAft>
              <a:buSzPct val="100000"/>
              <a:buFont typeface="Arial"/>
              <a:buNone/>
            </a:pPr>
            <a:r>
              <a:rPr b="1" lang="en-US" sz="1600">
                <a:latin typeface="Courier New"/>
                <a:ea typeface="Courier New"/>
                <a:cs typeface="Courier New"/>
                <a:sym typeface="Courier New"/>
              </a:rPr>
              <a:t>   } </a:t>
            </a:r>
            <a:endParaRPr/>
          </a:p>
          <a:p>
            <a:pPr indent="0" lvl="0" marL="0" rtl="0" algn="l">
              <a:spcBef>
                <a:spcPts val="1000"/>
              </a:spcBef>
              <a:spcAft>
                <a:spcPts val="0"/>
              </a:spcAft>
              <a:buSzPct val="100000"/>
              <a:buFont typeface="Arial"/>
              <a:buNone/>
            </a:pPr>
            <a:r>
              <a:rPr b="1" lang="en-US" sz="1600">
                <a:latin typeface="Courier New"/>
                <a:ea typeface="Courier New"/>
                <a:cs typeface="Courier New"/>
                <a:sym typeface="Courier New"/>
              </a:rPr>
              <a:t>}</a:t>
            </a:r>
            <a:endParaRPr/>
          </a:p>
          <a:p>
            <a:pPr indent="0" lvl="0" marL="0" rtl="0" algn="l">
              <a:spcBef>
                <a:spcPts val="1000"/>
              </a:spcBef>
              <a:spcAft>
                <a:spcPts val="0"/>
              </a:spcAft>
              <a:buSzPct val="100000"/>
              <a:buFont typeface="Arial"/>
              <a:buNone/>
            </a:pPr>
            <a:r>
              <a:t/>
            </a:r>
            <a:endParaRPr b="1" sz="1600">
              <a:latin typeface="Courier New"/>
              <a:ea typeface="Courier New"/>
              <a:cs typeface="Courier New"/>
              <a:sym typeface="Courier New"/>
            </a:endParaRPr>
          </a:p>
          <a:p>
            <a:pPr indent="0" lvl="0" marL="0" rtl="0" algn="l">
              <a:spcBef>
                <a:spcPts val="1000"/>
              </a:spcBef>
              <a:spcAft>
                <a:spcPts val="0"/>
              </a:spcAft>
              <a:buSzPct val="100000"/>
              <a:buFont typeface="Arial"/>
              <a:buNone/>
            </a:pPr>
            <a:r>
              <a:rPr b="1" lang="en-US" sz="1600">
                <a:latin typeface="Courier New"/>
                <a:ea typeface="Courier New"/>
                <a:cs typeface="Courier New"/>
                <a:sym typeface="Courier New"/>
              </a:rPr>
              <a:t>signal(semaphore *S) { </a:t>
            </a:r>
            <a:endParaRPr/>
          </a:p>
          <a:p>
            <a:pPr indent="0" lvl="0" marL="0" rtl="0" algn="l">
              <a:spcBef>
                <a:spcPts val="1000"/>
              </a:spcBef>
              <a:spcAft>
                <a:spcPts val="0"/>
              </a:spcAft>
              <a:buSzPct val="100000"/>
              <a:buFont typeface="Arial"/>
              <a:buNone/>
            </a:pPr>
            <a:r>
              <a:rPr b="1" lang="en-US" sz="1600">
                <a:latin typeface="Courier New"/>
                <a:ea typeface="Courier New"/>
                <a:cs typeface="Courier New"/>
                <a:sym typeface="Courier New"/>
              </a:rPr>
              <a:t>   S-&gt;value++; </a:t>
            </a:r>
            <a:endParaRPr/>
          </a:p>
          <a:p>
            <a:pPr indent="0" lvl="0" marL="0" rtl="0" algn="l">
              <a:spcBef>
                <a:spcPts val="1000"/>
              </a:spcBef>
              <a:spcAft>
                <a:spcPts val="0"/>
              </a:spcAft>
              <a:buSzPct val="100000"/>
              <a:buFont typeface="Arial"/>
              <a:buNone/>
            </a:pPr>
            <a:r>
              <a:rPr b="1" lang="en-US" sz="1600">
                <a:latin typeface="Courier New"/>
                <a:ea typeface="Courier New"/>
                <a:cs typeface="Courier New"/>
                <a:sym typeface="Courier New"/>
              </a:rPr>
              <a:t>   if (S-&gt;value &lt;= 0) {</a:t>
            </a:r>
            <a:br>
              <a:rPr b="1" lang="en-US" sz="1600">
                <a:latin typeface="Courier New"/>
                <a:ea typeface="Courier New"/>
                <a:cs typeface="Courier New"/>
                <a:sym typeface="Courier New"/>
              </a:rPr>
            </a:br>
            <a:r>
              <a:rPr b="1" lang="en-US" sz="1600">
                <a:latin typeface="Courier New"/>
                <a:ea typeface="Courier New"/>
                <a:cs typeface="Courier New"/>
                <a:sym typeface="Courier New"/>
              </a:rPr>
              <a:t>      remove a process P from S-&gt;list; </a:t>
            </a:r>
            <a:endParaRPr/>
          </a:p>
          <a:p>
            <a:pPr indent="0" lvl="0" marL="0" rtl="0" algn="l">
              <a:spcBef>
                <a:spcPts val="1000"/>
              </a:spcBef>
              <a:spcAft>
                <a:spcPts val="0"/>
              </a:spcAft>
              <a:buSzPct val="100000"/>
              <a:buFont typeface="Arial"/>
              <a:buNone/>
            </a:pPr>
            <a:r>
              <a:rPr b="1" lang="en-US" sz="1600">
                <a:latin typeface="Courier New"/>
                <a:ea typeface="Courier New"/>
                <a:cs typeface="Courier New"/>
                <a:sym typeface="Courier New"/>
              </a:rPr>
              <a:t>      wakeup(P); </a:t>
            </a:r>
            <a:endParaRPr/>
          </a:p>
          <a:p>
            <a:pPr indent="0" lvl="0" marL="0" rtl="0" algn="l">
              <a:spcBef>
                <a:spcPts val="1000"/>
              </a:spcBef>
              <a:spcAft>
                <a:spcPts val="0"/>
              </a:spcAft>
              <a:buSzPct val="100000"/>
              <a:buFont typeface="Arial"/>
              <a:buNone/>
            </a:pPr>
            <a:r>
              <a:rPr b="1" lang="en-US" sz="1600">
                <a:latin typeface="Courier New"/>
                <a:ea typeface="Courier New"/>
                <a:cs typeface="Courier New"/>
                <a:sym typeface="Courier New"/>
              </a:rPr>
              <a:t>   } </a:t>
            </a:r>
            <a:endParaRPr/>
          </a:p>
          <a:p>
            <a:pPr indent="0" lvl="0" marL="0" rtl="0" algn="l">
              <a:spcBef>
                <a:spcPts val="1000"/>
              </a:spcBef>
              <a:spcAft>
                <a:spcPts val="0"/>
              </a:spcAft>
              <a:buSzPct val="100000"/>
              <a:buFont typeface="Arial"/>
              <a:buNone/>
            </a:pPr>
            <a:r>
              <a:rPr b="1" lang="en-US" sz="1600">
                <a:latin typeface="Courier New"/>
                <a:ea typeface="Courier New"/>
                <a:cs typeface="Courier New"/>
                <a:sym typeface="Courier New"/>
              </a:rPr>
              <a:t>}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61"/>
          <p:cNvSpPr txBox="1"/>
          <p:nvPr>
            <p:ph type="title"/>
          </p:nvPr>
        </p:nvSpPr>
        <p:spPr>
          <a:xfrm>
            <a:off x="969963" y="161925"/>
            <a:ext cx="7716837"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Deadlock and Starvation</a:t>
            </a:r>
            <a:endParaRPr/>
          </a:p>
        </p:txBody>
      </p:sp>
      <p:sp>
        <p:nvSpPr>
          <p:cNvPr id="746" name="Google Shape;746;p61"/>
          <p:cNvSpPr txBox="1"/>
          <p:nvPr>
            <p:ph idx="1" type="body"/>
          </p:nvPr>
        </p:nvSpPr>
        <p:spPr>
          <a:xfrm>
            <a:off x="820738" y="1073150"/>
            <a:ext cx="7640637" cy="4906963"/>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lnSpc>
                <a:spcPct val="90000"/>
              </a:lnSpc>
              <a:spcBef>
                <a:spcPts val="0"/>
              </a:spcBef>
              <a:spcAft>
                <a:spcPts val="0"/>
              </a:spcAft>
              <a:buSzPct val="100000"/>
              <a:buChar char="🠶"/>
            </a:pPr>
            <a:r>
              <a:rPr b="1" lang="en-US">
                <a:solidFill>
                  <a:srgbClr val="3366FF"/>
                </a:solidFill>
              </a:rPr>
              <a:t>Deadlock </a:t>
            </a:r>
            <a:r>
              <a:rPr lang="en-US"/>
              <a:t>– two or more processes are waiting indefinitely for an event that can be caused by only one of the waiting processes</a:t>
            </a:r>
            <a:endParaRPr/>
          </a:p>
          <a:p>
            <a:pPr indent="-342900" lvl="0" marL="342900" rtl="0" algn="l">
              <a:lnSpc>
                <a:spcPct val="90000"/>
              </a:lnSpc>
              <a:spcBef>
                <a:spcPts val="1000"/>
              </a:spcBef>
              <a:spcAft>
                <a:spcPts val="0"/>
              </a:spcAft>
              <a:buSzPct val="100000"/>
              <a:buChar char="🠶"/>
            </a:pPr>
            <a:r>
              <a:rPr lang="en-US">
                <a:solidFill>
                  <a:srgbClr val="000000"/>
                </a:solidFill>
              </a:rPr>
              <a:t>Let </a:t>
            </a:r>
            <a:r>
              <a:rPr b="1" i="1" lang="en-US" sz="2000">
                <a:solidFill>
                  <a:srgbClr val="000000"/>
                </a:solidFill>
                <a:latin typeface="Courier New"/>
                <a:ea typeface="Courier New"/>
                <a:cs typeface="Courier New"/>
                <a:sym typeface="Courier New"/>
              </a:rPr>
              <a:t>S</a:t>
            </a:r>
            <a:r>
              <a:rPr lang="en-US">
                <a:solidFill>
                  <a:srgbClr val="000000"/>
                </a:solidFill>
              </a:rPr>
              <a:t> and</a:t>
            </a:r>
            <a:r>
              <a:rPr b="1" lang="en-US" sz="1600">
                <a:solidFill>
                  <a:srgbClr val="000000"/>
                </a:solidFill>
                <a:latin typeface="Courier New"/>
                <a:ea typeface="Courier New"/>
                <a:cs typeface="Courier New"/>
                <a:sym typeface="Courier New"/>
              </a:rPr>
              <a:t> </a:t>
            </a:r>
            <a:r>
              <a:rPr b="1" i="1" lang="en-US" sz="2000">
                <a:solidFill>
                  <a:srgbClr val="000000"/>
                </a:solidFill>
                <a:latin typeface="Courier New"/>
                <a:ea typeface="Courier New"/>
                <a:cs typeface="Courier New"/>
                <a:sym typeface="Courier New"/>
              </a:rPr>
              <a:t>Q</a:t>
            </a:r>
            <a:r>
              <a:rPr b="1" lang="en-US" sz="1600">
                <a:solidFill>
                  <a:srgbClr val="000000"/>
                </a:solidFill>
                <a:latin typeface="Courier New"/>
                <a:ea typeface="Courier New"/>
                <a:cs typeface="Courier New"/>
                <a:sym typeface="Courier New"/>
              </a:rPr>
              <a:t> </a:t>
            </a:r>
            <a:r>
              <a:rPr lang="en-US">
                <a:solidFill>
                  <a:srgbClr val="000000"/>
                </a:solidFill>
              </a:rPr>
              <a:t>be </a:t>
            </a:r>
            <a:r>
              <a:rPr lang="en-US"/>
              <a:t>two semaphores initialized to 1</a:t>
            </a:r>
            <a:endParaRPr/>
          </a:p>
          <a:p>
            <a:pPr indent="-342900" lvl="0" marL="342900" rtl="0" algn="l">
              <a:lnSpc>
                <a:spcPct val="90000"/>
              </a:lnSpc>
              <a:spcBef>
                <a:spcPts val="1000"/>
              </a:spcBef>
              <a:spcAft>
                <a:spcPts val="0"/>
              </a:spcAft>
              <a:buSzPct val="100000"/>
              <a:buFont typeface="Arial"/>
              <a:buNone/>
            </a:pPr>
            <a:r>
              <a:rPr i="1" lang="en-US">
                <a:solidFill>
                  <a:srgbClr val="000000"/>
                </a:solidFill>
              </a:rPr>
              <a:t>		        P</a:t>
            </a:r>
            <a:r>
              <a:rPr baseline="-25000" lang="en-US">
                <a:solidFill>
                  <a:srgbClr val="000000"/>
                </a:solidFill>
              </a:rPr>
              <a:t>0</a:t>
            </a:r>
            <a:r>
              <a:rPr lang="en-US">
                <a:solidFill>
                  <a:srgbClr val="000000"/>
                </a:solidFill>
              </a:rPr>
              <a:t>	                            </a:t>
            </a:r>
            <a:r>
              <a:rPr i="1" lang="en-US">
                <a:solidFill>
                  <a:srgbClr val="000000"/>
                </a:solidFill>
              </a:rPr>
              <a:t>P</a:t>
            </a:r>
            <a:r>
              <a:rPr baseline="-25000" lang="en-US">
                <a:solidFill>
                  <a:srgbClr val="000000"/>
                </a:solidFill>
              </a:rPr>
              <a:t>1</a:t>
            </a:r>
            <a:endParaRPr/>
          </a:p>
          <a:p>
            <a:pPr indent="-342900" lvl="0" marL="342900" rtl="0" algn="l">
              <a:lnSpc>
                <a:spcPct val="90000"/>
              </a:lnSpc>
              <a:spcBef>
                <a:spcPts val="1000"/>
              </a:spcBef>
              <a:spcAft>
                <a:spcPts val="0"/>
              </a:spcAft>
              <a:buSzPct val="100000"/>
              <a:buFont typeface="Arial"/>
              <a:buNone/>
            </a:pPr>
            <a:r>
              <a:rPr b="1" lang="en-US">
                <a:solidFill>
                  <a:srgbClr val="000000"/>
                </a:solidFill>
                <a:latin typeface="Courier New"/>
                <a:ea typeface="Courier New"/>
                <a:cs typeface="Courier New"/>
                <a:sym typeface="Courier New"/>
              </a:rPr>
              <a:t>	          </a:t>
            </a:r>
            <a:r>
              <a:rPr b="1" lang="en-US" sz="1600">
                <a:solidFill>
                  <a:srgbClr val="000000"/>
                </a:solidFill>
                <a:latin typeface="Courier New"/>
                <a:ea typeface="Courier New"/>
                <a:cs typeface="Courier New"/>
                <a:sym typeface="Courier New"/>
              </a:rPr>
              <a:t>wait(S); 	              wait(Q);</a:t>
            </a:r>
            <a:endParaRPr/>
          </a:p>
          <a:p>
            <a:pPr indent="-342900" lvl="0" marL="342900" rtl="0" algn="l">
              <a:lnSpc>
                <a:spcPct val="90000"/>
              </a:lnSpc>
              <a:spcBef>
                <a:spcPts val="1000"/>
              </a:spcBef>
              <a:spcAft>
                <a:spcPts val="0"/>
              </a:spcAft>
              <a:buSzPct val="100000"/>
              <a:buFont typeface="Arial"/>
              <a:buNone/>
            </a:pPr>
            <a:r>
              <a:rPr b="1" lang="en-US" sz="1600">
                <a:solidFill>
                  <a:srgbClr val="000000"/>
                </a:solidFill>
                <a:latin typeface="Courier New"/>
                <a:ea typeface="Courier New"/>
                <a:cs typeface="Courier New"/>
                <a:sym typeface="Courier New"/>
              </a:rPr>
              <a:t>	           wait(Q); 	              wait(S);</a:t>
            </a:r>
            <a:endParaRPr/>
          </a:p>
          <a:p>
            <a:pPr indent="-342900" lvl="0" marL="342900" rtl="0" algn="l">
              <a:lnSpc>
                <a:spcPct val="90000"/>
              </a:lnSpc>
              <a:spcBef>
                <a:spcPts val="1000"/>
              </a:spcBef>
              <a:spcAft>
                <a:spcPts val="0"/>
              </a:spcAft>
              <a:buSzPct val="100000"/>
              <a:buFont typeface="Arial"/>
              <a:buNone/>
            </a:pPr>
            <a:r>
              <a:rPr b="1" lang="en-US" sz="1600">
                <a:solidFill>
                  <a:srgbClr val="000000"/>
                </a:solidFill>
                <a:latin typeface="Courier New"/>
                <a:ea typeface="Courier New"/>
                <a:cs typeface="Courier New"/>
                <a:sym typeface="Courier New"/>
              </a:rPr>
              <a:t>		 ...		     ...</a:t>
            </a:r>
            <a:endParaRPr/>
          </a:p>
          <a:p>
            <a:pPr indent="-342900" lvl="0" marL="342900" rtl="0" algn="l">
              <a:lnSpc>
                <a:spcPct val="90000"/>
              </a:lnSpc>
              <a:spcBef>
                <a:spcPts val="1000"/>
              </a:spcBef>
              <a:spcAft>
                <a:spcPts val="0"/>
              </a:spcAft>
              <a:buSzPct val="100000"/>
              <a:buFont typeface="Arial"/>
              <a:buNone/>
            </a:pPr>
            <a:r>
              <a:rPr b="1" lang="en-US" sz="1600">
                <a:solidFill>
                  <a:srgbClr val="000000"/>
                </a:solidFill>
                <a:latin typeface="Courier New"/>
                <a:ea typeface="Courier New"/>
                <a:cs typeface="Courier New"/>
                <a:sym typeface="Courier New"/>
              </a:rPr>
              <a:t>	           signal(S);                 signal(Q);</a:t>
            </a:r>
            <a:endParaRPr/>
          </a:p>
          <a:p>
            <a:pPr indent="-342900" lvl="0" marL="342900" rtl="0" algn="l">
              <a:lnSpc>
                <a:spcPct val="90000"/>
              </a:lnSpc>
              <a:spcBef>
                <a:spcPts val="1000"/>
              </a:spcBef>
              <a:spcAft>
                <a:spcPts val="0"/>
              </a:spcAft>
              <a:buSzPct val="100000"/>
              <a:buFont typeface="Arial"/>
              <a:buNone/>
            </a:pPr>
            <a:r>
              <a:rPr b="1" lang="en-US" sz="1600">
                <a:solidFill>
                  <a:srgbClr val="000000"/>
                </a:solidFill>
                <a:latin typeface="Courier New"/>
                <a:ea typeface="Courier New"/>
                <a:cs typeface="Courier New"/>
                <a:sym typeface="Courier New"/>
              </a:rPr>
              <a:t>              signal(Q);                 signal(S);</a:t>
            </a:r>
            <a:endParaRPr/>
          </a:p>
          <a:p>
            <a:pPr indent="-342900" lvl="0" marL="342900" rtl="0" algn="l">
              <a:lnSpc>
                <a:spcPct val="90000"/>
              </a:lnSpc>
              <a:spcBef>
                <a:spcPts val="1000"/>
              </a:spcBef>
              <a:spcAft>
                <a:spcPts val="0"/>
              </a:spcAft>
              <a:buSzPct val="100000"/>
              <a:buFont typeface="Arial"/>
              <a:buNone/>
            </a:pPr>
            <a:r>
              <a:t/>
            </a:r>
            <a:endParaRPr b="1" sz="1600">
              <a:solidFill>
                <a:srgbClr val="000000"/>
              </a:solidFill>
              <a:latin typeface="Courier New"/>
              <a:ea typeface="Courier New"/>
              <a:cs typeface="Courier New"/>
              <a:sym typeface="Courier New"/>
            </a:endParaRPr>
          </a:p>
          <a:p>
            <a:pPr indent="-342900" lvl="0" marL="342900" rtl="0" algn="l">
              <a:lnSpc>
                <a:spcPct val="90000"/>
              </a:lnSpc>
              <a:spcBef>
                <a:spcPts val="1000"/>
              </a:spcBef>
              <a:spcAft>
                <a:spcPts val="0"/>
              </a:spcAft>
              <a:buSzPct val="100000"/>
              <a:buChar char="🠶"/>
            </a:pPr>
            <a:r>
              <a:rPr b="1" lang="en-US">
                <a:solidFill>
                  <a:srgbClr val="3366FF"/>
                </a:solidFill>
              </a:rPr>
              <a:t>Starvation</a:t>
            </a:r>
            <a:r>
              <a:rPr lang="en-US">
                <a:solidFill>
                  <a:srgbClr val="3366FF"/>
                </a:solidFill>
              </a:rPr>
              <a:t> </a:t>
            </a:r>
            <a:r>
              <a:rPr lang="en-US"/>
              <a:t>– </a:t>
            </a:r>
            <a:r>
              <a:rPr b="1" lang="en-US">
                <a:solidFill>
                  <a:srgbClr val="3366FF"/>
                </a:solidFill>
              </a:rPr>
              <a:t>indefinite blocking  </a:t>
            </a:r>
            <a:endParaRPr/>
          </a:p>
          <a:p>
            <a:pPr indent="-285750" lvl="1" marL="742950" rtl="0" algn="l">
              <a:lnSpc>
                <a:spcPct val="90000"/>
              </a:lnSpc>
              <a:spcBef>
                <a:spcPts val="1000"/>
              </a:spcBef>
              <a:spcAft>
                <a:spcPts val="0"/>
              </a:spcAft>
              <a:buSzPct val="100000"/>
              <a:buChar char="🠶"/>
            </a:pPr>
            <a:r>
              <a:rPr lang="en-US" sz="1600"/>
              <a:t>A process may never be removed from the semaphore queue in which it is suspended</a:t>
            </a:r>
            <a:endParaRPr/>
          </a:p>
          <a:p>
            <a:pPr indent="-342900" lvl="0" marL="342900" rtl="0" algn="l">
              <a:lnSpc>
                <a:spcPct val="90000"/>
              </a:lnSpc>
              <a:spcBef>
                <a:spcPts val="1000"/>
              </a:spcBef>
              <a:spcAft>
                <a:spcPts val="0"/>
              </a:spcAft>
              <a:buSzPct val="100000"/>
              <a:buChar char="🠶"/>
            </a:pPr>
            <a:r>
              <a:rPr b="1" lang="en-US">
                <a:solidFill>
                  <a:srgbClr val="3366FF"/>
                </a:solidFill>
              </a:rPr>
              <a:t>Priority Inversion</a:t>
            </a:r>
            <a:r>
              <a:rPr lang="en-US">
                <a:solidFill>
                  <a:srgbClr val="3366FF"/>
                </a:solidFill>
              </a:rPr>
              <a:t> </a:t>
            </a:r>
            <a:r>
              <a:rPr lang="en-US"/>
              <a:t>– Scheduling problem when lower-priority process holds a lock needed by higher-priority process</a:t>
            </a:r>
            <a:endParaRPr/>
          </a:p>
          <a:p>
            <a:pPr indent="-285750" lvl="1" marL="742950" rtl="0" algn="l">
              <a:lnSpc>
                <a:spcPct val="90000"/>
              </a:lnSpc>
              <a:spcBef>
                <a:spcPts val="1000"/>
              </a:spcBef>
              <a:spcAft>
                <a:spcPts val="0"/>
              </a:spcAft>
              <a:buSzPct val="100000"/>
              <a:buChar char="🠶"/>
            </a:pPr>
            <a:r>
              <a:rPr lang="en-US" sz="1600"/>
              <a:t>Solved via </a:t>
            </a:r>
            <a:r>
              <a:rPr b="1" lang="en-US" sz="1600">
                <a:solidFill>
                  <a:srgbClr val="3366FF"/>
                </a:solidFill>
              </a:rPr>
              <a:t>priority-inheritance protocol</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62"/>
          <p:cNvSpPr txBox="1"/>
          <p:nvPr>
            <p:ph type="title"/>
          </p:nvPr>
        </p:nvSpPr>
        <p:spPr>
          <a:xfrm>
            <a:off x="1146175" y="185738"/>
            <a:ext cx="8077200" cy="6096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Classical Problems of Synchronization</a:t>
            </a:r>
            <a:endParaRPr/>
          </a:p>
        </p:txBody>
      </p:sp>
      <p:sp>
        <p:nvSpPr>
          <p:cNvPr id="753" name="Google Shape;753;p62"/>
          <p:cNvSpPr txBox="1"/>
          <p:nvPr>
            <p:ph idx="1" type="body"/>
          </p:nvPr>
        </p:nvSpPr>
        <p:spPr>
          <a:xfrm>
            <a:off x="806450" y="1233488"/>
            <a:ext cx="7524750"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Classical problems used to test newly-proposed synchronization schemes</a:t>
            </a:r>
            <a:endParaRPr/>
          </a:p>
          <a:p>
            <a:pPr indent="-285750" lvl="1" marL="742950" rtl="0" algn="l">
              <a:spcBef>
                <a:spcPts val="1000"/>
              </a:spcBef>
              <a:spcAft>
                <a:spcPts val="0"/>
              </a:spcAft>
              <a:buSzPts val="1600"/>
              <a:buChar char="🠶"/>
            </a:pPr>
            <a:r>
              <a:rPr lang="en-US"/>
              <a:t>Bounded-Buffer Problem</a:t>
            </a:r>
            <a:endParaRPr/>
          </a:p>
          <a:p>
            <a:pPr indent="-285750" lvl="1" marL="742950" rtl="0" algn="l">
              <a:spcBef>
                <a:spcPts val="1000"/>
              </a:spcBef>
              <a:spcAft>
                <a:spcPts val="0"/>
              </a:spcAft>
              <a:buSzPts val="1600"/>
              <a:buChar char="🠶"/>
            </a:pPr>
            <a:r>
              <a:rPr lang="en-US"/>
              <a:t>Readers and Writers Problem</a:t>
            </a:r>
            <a:endParaRPr/>
          </a:p>
          <a:p>
            <a:pPr indent="-285750" lvl="1" marL="742950" rtl="0" algn="l">
              <a:spcBef>
                <a:spcPts val="1000"/>
              </a:spcBef>
              <a:spcAft>
                <a:spcPts val="0"/>
              </a:spcAft>
              <a:buSzPts val="1600"/>
              <a:buChar char="🠶"/>
            </a:pPr>
            <a:r>
              <a:rPr lang="en-US"/>
              <a:t>Dining-Philosophers Problem</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63"/>
          <p:cNvSpPr txBox="1"/>
          <p:nvPr>
            <p:ph type="title"/>
          </p:nvPr>
        </p:nvSpPr>
        <p:spPr>
          <a:xfrm>
            <a:off x="1279525" y="277813"/>
            <a:ext cx="7407275"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Bounded-Buffer Problem</a:t>
            </a:r>
            <a:endParaRPr/>
          </a:p>
        </p:txBody>
      </p:sp>
      <p:sp>
        <p:nvSpPr>
          <p:cNvPr id="760" name="Google Shape;760;p63"/>
          <p:cNvSpPr txBox="1"/>
          <p:nvPr>
            <p:ph idx="1" type="body"/>
          </p:nvPr>
        </p:nvSpPr>
        <p:spPr>
          <a:xfrm>
            <a:off x="914400" y="1293813"/>
            <a:ext cx="7210425" cy="372586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000"/>
              <a:buChar char="🠶"/>
            </a:pPr>
            <a:r>
              <a:rPr b="1" i="1" lang="en-US" sz="2000"/>
              <a:t>n</a:t>
            </a:r>
            <a:r>
              <a:rPr lang="en-US"/>
              <a:t> buffers, each can hold one item</a:t>
            </a:r>
            <a:endParaRPr/>
          </a:p>
          <a:p>
            <a:pPr indent="-342900" lvl="0" marL="342900" rtl="0" algn="l">
              <a:spcBef>
                <a:spcPts val="1000"/>
              </a:spcBef>
              <a:spcAft>
                <a:spcPts val="0"/>
              </a:spcAft>
              <a:buSzPts val="1800"/>
              <a:buChar char="🠶"/>
            </a:pPr>
            <a:r>
              <a:rPr lang="en-US"/>
              <a:t>Semaphore </a:t>
            </a:r>
            <a:r>
              <a:rPr b="1" lang="en-US" sz="2000">
                <a:solidFill>
                  <a:srgbClr val="000000"/>
                </a:solidFill>
                <a:latin typeface="Courier New"/>
                <a:ea typeface="Courier New"/>
                <a:cs typeface="Courier New"/>
                <a:sym typeface="Courier New"/>
              </a:rPr>
              <a:t>mutex</a:t>
            </a:r>
            <a:r>
              <a:rPr lang="en-US">
                <a:solidFill>
                  <a:srgbClr val="000000"/>
                </a:solidFill>
              </a:rPr>
              <a:t> i</a:t>
            </a:r>
            <a:r>
              <a:rPr lang="en-US"/>
              <a:t>nitialized to the value 1</a:t>
            </a:r>
            <a:endParaRPr/>
          </a:p>
          <a:p>
            <a:pPr indent="-342900" lvl="0" marL="342900" rtl="0" algn="l">
              <a:spcBef>
                <a:spcPts val="1000"/>
              </a:spcBef>
              <a:spcAft>
                <a:spcPts val="0"/>
              </a:spcAft>
              <a:buSzPts val="1800"/>
              <a:buChar char="🠶"/>
            </a:pPr>
            <a:r>
              <a:rPr lang="en-US">
                <a:solidFill>
                  <a:srgbClr val="000000"/>
                </a:solidFill>
              </a:rPr>
              <a:t>Semaphore </a:t>
            </a:r>
            <a:r>
              <a:rPr b="1" lang="en-US" sz="2000">
                <a:solidFill>
                  <a:srgbClr val="000000"/>
                </a:solidFill>
                <a:latin typeface="Courier New"/>
                <a:ea typeface="Courier New"/>
                <a:cs typeface="Courier New"/>
                <a:sym typeface="Courier New"/>
              </a:rPr>
              <a:t>full</a:t>
            </a:r>
            <a:r>
              <a:rPr lang="en-US">
                <a:solidFill>
                  <a:srgbClr val="000000"/>
                </a:solidFill>
              </a:rPr>
              <a:t> initialized </a:t>
            </a:r>
            <a:r>
              <a:rPr lang="en-US"/>
              <a:t>to the value 0</a:t>
            </a:r>
            <a:endParaRPr/>
          </a:p>
          <a:p>
            <a:pPr indent="-342900" lvl="0" marL="342900" rtl="0" algn="l">
              <a:spcBef>
                <a:spcPts val="1000"/>
              </a:spcBef>
              <a:spcAft>
                <a:spcPts val="0"/>
              </a:spcAft>
              <a:buSzPts val="1800"/>
              <a:buChar char="🠶"/>
            </a:pPr>
            <a:r>
              <a:rPr lang="en-US"/>
              <a:t>Semaphore </a:t>
            </a:r>
            <a:r>
              <a:rPr b="1" lang="en-US" sz="2000">
                <a:solidFill>
                  <a:srgbClr val="000000"/>
                </a:solidFill>
                <a:latin typeface="Courier New"/>
                <a:ea typeface="Courier New"/>
                <a:cs typeface="Courier New"/>
                <a:sym typeface="Courier New"/>
              </a:rPr>
              <a:t>empty</a:t>
            </a:r>
            <a:r>
              <a:rPr b="1" lang="en-US">
                <a:solidFill>
                  <a:srgbClr val="000000"/>
                </a:solidFill>
                <a:latin typeface="Courier New"/>
                <a:ea typeface="Courier New"/>
                <a:cs typeface="Courier New"/>
                <a:sym typeface="Courier New"/>
              </a:rPr>
              <a:t> </a:t>
            </a:r>
            <a:r>
              <a:rPr lang="en-US">
                <a:solidFill>
                  <a:srgbClr val="000000"/>
                </a:solidFill>
              </a:rPr>
              <a:t>initialized </a:t>
            </a:r>
            <a:r>
              <a:rPr lang="en-US"/>
              <a:t>to the value n</a:t>
            </a:r>
            <a:endParaRPr/>
          </a:p>
          <a:p>
            <a:pPr indent="-228600" lvl="0" marL="342900" rtl="0" algn="l">
              <a:spcBef>
                <a:spcPts val="1000"/>
              </a:spcBef>
              <a:spcAft>
                <a:spcPts val="0"/>
              </a:spcAft>
              <a:buSzPts val="1800"/>
              <a:buNone/>
            </a:pPr>
            <a:r>
              <a:t/>
            </a:r>
            <a:endParaRPr/>
          </a:p>
        </p:txBody>
      </p:sp>
      <p:sp>
        <p:nvSpPr>
          <p:cNvPr id="761" name="Google Shape;761;p63"/>
          <p:cNvSpPr/>
          <p:nvPr/>
        </p:nvSpPr>
        <p:spPr>
          <a:xfrm>
            <a:off x="2492375" y="3246438"/>
            <a:ext cx="18415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Helvetica Neue"/>
              <a:ea typeface="Helvetica Neue"/>
              <a:cs typeface="Helvetica Neue"/>
              <a:sym typeface="Helvetica Neue"/>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64"/>
          <p:cNvSpPr txBox="1"/>
          <p:nvPr>
            <p:ph type="title"/>
          </p:nvPr>
        </p:nvSpPr>
        <p:spPr>
          <a:xfrm>
            <a:off x="1111250" y="176213"/>
            <a:ext cx="757555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Bounded Buffer Problem (Cont.)</a:t>
            </a:r>
            <a:endParaRPr/>
          </a:p>
        </p:txBody>
      </p:sp>
      <p:sp>
        <p:nvSpPr>
          <p:cNvPr id="768" name="Google Shape;768;p64"/>
          <p:cNvSpPr txBox="1"/>
          <p:nvPr>
            <p:ph idx="1" type="body"/>
          </p:nvPr>
        </p:nvSpPr>
        <p:spPr>
          <a:xfrm>
            <a:off x="914400" y="1279525"/>
            <a:ext cx="7848600" cy="48768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600"/>
              <a:buChar char="🠶"/>
            </a:pPr>
            <a:r>
              <a:rPr lang="en-US" sz="1600"/>
              <a:t>The structure of the producer process</a:t>
            </a:r>
            <a:endParaRPr/>
          </a:p>
          <a:p>
            <a:pPr indent="-342900" lvl="0" marL="342900" rtl="0" algn="l">
              <a:spcBef>
                <a:spcPts val="1000"/>
              </a:spcBef>
              <a:spcAft>
                <a:spcPts val="0"/>
              </a:spcAft>
              <a:buSzPts val="1400"/>
              <a:buFont typeface="Arial"/>
              <a:buNone/>
            </a:pPr>
            <a:r>
              <a:t/>
            </a:r>
            <a:endParaRPr b="1" sz="1400">
              <a:latin typeface="Courier New"/>
              <a:ea typeface="Courier New"/>
              <a:cs typeface="Courier New"/>
              <a:sym typeface="Courier New"/>
            </a:endParaRPr>
          </a:p>
          <a:p>
            <a:pPr indent="-342900" lvl="0" marL="342900" rtl="0" algn="l">
              <a:spcBef>
                <a:spcPts val="1000"/>
              </a:spcBef>
              <a:spcAft>
                <a:spcPts val="0"/>
              </a:spcAft>
              <a:buSzPts val="1400"/>
              <a:buFont typeface="Arial"/>
              <a:buNone/>
            </a:pPr>
            <a:r>
              <a:rPr b="1" lang="en-US" sz="1400">
                <a:latin typeface="Courier New"/>
                <a:ea typeface="Courier New"/>
                <a:cs typeface="Courier New"/>
                <a:sym typeface="Courier New"/>
              </a:rPr>
              <a:t>     </a:t>
            </a:r>
            <a:r>
              <a:rPr b="1" lang="en-US" sz="1600">
                <a:latin typeface="Courier New"/>
                <a:ea typeface="Courier New"/>
                <a:cs typeface="Courier New"/>
                <a:sym typeface="Courier New"/>
              </a:rPr>
              <a:t>do { </a:t>
            </a:r>
            <a:endParaRPr/>
          </a:p>
          <a:p>
            <a:pPr indent="-342900" lvl="0" marL="342900" rtl="0" algn="l">
              <a:spcBef>
                <a:spcPts val="1000"/>
              </a:spcBef>
              <a:spcAft>
                <a:spcPts val="0"/>
              </a:spcAft>
              <a:buSzPts val="1600"/>
              <a:buFont typeface="Arial"/>
              <a:buNone/>
            </a:pPr>
            <a:r>
              <a:rPr b="1" lang="en-US" sz="1600">
                <a:latin typeface="Courier New"/>
                <a:ea typeface="Courier New"/>
                <a:cs typeface="Courier New"/>
                <a:sym typeface="Courier New"/>
              </a:rPr>
              <a:t>          ...</a:t>
            </a:r>
            <a:br>
              <a:rPr b="1" lang="en-US" sz="1600">
                <a:latin typeface="Courier New"/>
                <a:ea typeface="Courier New"/>
                <a:cs typeface="Courier New"/>
                <a:sym typeface="Courier New"/>
              </a:rPr>
            </a:br>
            <a:r>
              <a:rPr b="1" lang="en-US" sz="1600">
                <a:latin typeface="Courier New"/>
                <a:ea typeface="Courier New"/>
                <a:cs typeface="Courier New"/>
                <a:sym typeface="Courier New"/>
              </a:rPr>
              <a:t>        /* produce an item in next_produced */ </a:t>
            </a:r>
            <a:endParaRPr/>
          </a:p>
          <a:p>
            <a:pPr indent="-342900" lvl="0" marL="342900" rtl="0" algn="l">
              <a:spcBef>
                <a:spcPts val="1000"/>
              </a:spcBef>
              <a:spcAft>
                <a:spcPts val="0"/>
              </a:spcAft>
              <a:buSzPts val="1600"/>
              <a:buFont typeface="Arial"/>
              <a:buNone/>
            </a:pPr>
            <a:r>
              <a:rPr b="1" lang="en-US" sz="1600">
                <a:latin typeface="Courier New"/>
                <a:ea typeface="Courier New"/>
                <a:cs typeface="Courier New"/>
                <a:sym typeface="Courier New"/>
              </a:rPr>
              <a:t>          ... </a:t>
            </a:r>
            <a:endParaRPr/>
          </a:p>
          <a:p>
            <a:pPr indent="-342900" lvl="0" marL="342900" rtl="0" algn="l">
              <a:spcBef>
                <a:spcPts val="1000"/>
              </a:spcBef>
              <a:spcAft>
                <a:spcPts val="0"/>
              </a:spcAft>
              <a:buSzPts val="1600"/>
              <a:buFont typeface="Arial"/>
              <a:buNone/>
            </a:pPr>
            <a:r>
              <a:rPr b="1" lang="en-US" sz="1600">
                <a:latin typeface="Courier New"/>
                <a:ea typeface="Courier New"/>
                <a:cs typeface="Courier New"/>
                <a:sym typeface="Courier New"/>
              </a:rPr>
              <a:t>        wait(empty); </a:t>
            </a:r>
            <a:endParaRPr/>
          </a:p>
          <a:p>
            <a:pPr indent="-342900" lvl="0" marL="342900" rtl="0" algn="l">
              <a:spcBef>
                <a:spcPts val="1000"/>
              </a:spcBef>
              <a:spcAft>
                <a:spcPts val="0"/>
              </a:spcAft>
              <a:buSzPts val="1600"/>
              <a:buFont typeface="Arial"/>
              <a:buNone/>
            </a:pPr>
            <a:r>
              <a:rPr b="1" lang="en-US" sz="1600">
                <a:latin typeface="Courier New"/>
                <a:ea typeface="Courier New"/>
                <a:cs typeface="Courier New"/>
                <a:sym typeface="Courier New"/>
              </a:rPr>
              <a:t>        wait(mutex); </a:t>
            </a:r>
            <a:endParaRPr/>
          </a:p>
          <a:p>
            <a:pPr indent="-342900" lvl="0" marL="342900" rtl="0" algn="l">
              <a:spcBef>
                <a:spcPts val="1000"/>
              </a:spcBef>
              <a:spcAft>
                <a:spcPts val="0"/>
              </a:spcAft>
              <a:buSzPts val="1600"/>
              <a:buFont typeface="Arial"/>
              <a:buNone/>
            </a:pPr>
            <a:r>
              <a:rPr b="1" lang="en-US" sz="1600">
                <a:latin typeface="Courier New"/>
                <a:ea typeface="Courier New"/>
                <a:cs typeface="Courier New"/>
                <a:sym typeface="Courier New"/>
              </a:rPr>
              <a:t>           ...</a:t>
            </a:r>
            <a:br>
              <a:rPr b="1" lang="en-US" sz="1600">
                <a:latin typeface="Courier New"/>
                <a:ea typeface="Courier New"/>
                <a:cs typeface="Courier New"/>
                <a:sym typeface="Courier New"/>
              </a:rPr>
            </a:br>
            <a:r>
              <a:rPr b="1" lang="en-US" sz="1600">
                <a:latin typeface="Courier New"/>
                <a:ea typeface="Courier New"/>
                <a:cs typeface="Courier New"/>
                <a:sym typeface="Courier New"/>
              </a:rPr>
              <a:t>        /* add next produced to the buffer */ </a:t>
            </a:r>
            <a:endParaRPr/>
          </a:p>
          <a:p>
            <a:pPr indent="-342900" lvl="0" marL="342900" rtl="0" algn="l">
              <a:spcBef>
                <a:spcPts val="1000"/>
              </a:spcBef>
              <a:spcAft>
                <a:spcPts val="0"/>
              </a:spcAft>
              <a:buSzPts val="1600"/>
              <a:buFont typeface="Arial"/>
              <a:buNone/>
            </a:pPr>
            <a:r>
              <a:rPr b="1" lang="en-US" sz="1600">
                <a:latin typeface="Courier New"/>
                <a:ea typeface="Courier New"/>
                <a:cs typeface="Courier New"/>
                <a:sym typeface="Courier New"/>
              </a:rPr>
              <a:t>           ... </a:t>
            </a:r>
            <a:endParaRPr/>
          </a:p>
          <a:p>
            <a:pPr indent="-342900" lvl="0" marL="342900" rtl="0" algn="l">
              <a:spcBef>
                <a:spcPts val="1000"/>
              </a:spcBef>
              <a:spcAft>
                <a:spcPts val="0"/>
              </a:spcAft>
              <a:buSzPts val="1600"/>
              <a:buFont typeface="Arial"/>
              <a:buNone/>
            </a:pPr>
            <a:r>
              <a:rPr b="1" lang="en-US" sz="1600">
                <a:latin typeface="Courier New"/>
                <a:ea typeface="Courier New"/>
                <a:cs typeface="Courier New"/>
                <a:sym typeface="Courier New"/>
              </a:rPr>
              <a:t>        signal(mutex); </a:t>
            </a:r>
            <a:endParaRPr/>
          </a:p>
          <a:p>
            <a:pPr indent="-342900" lvl="0" marL="342900" rtl="0" algn="l">
              <a:spcBef>
                <a:spcPts val="1000"/>
              </a:spcBef>
              <a:spcAft>
                <a:spcPts val="0"/>
              </a:spcAft>
              <a:buSzPts val="1600"/>
              <a:buFont typeface="Arial"/>
              <a:buNone/>
            </a:pPr>
            <a:r>
              <a:rPr b="1" lang="en-US" sz="1600">
                <a:latin typeface="Courier New"/>
                <a:ea typeface="Courier New"/>
                <a:cs typeface="Courier New"/>
                <a:sym typeface="Courier New"/>
              </a:rPr>
              <a:t>        signal(full); </a:t>
            </a:r>
            <a:endParaRPr/>
          </a:p>
          <a:p>
            <a:pPr indent="-342900" lvl="0" marL="342900" rtl="0" algn="l">
              <a:spcBef>
                <a:spcPts val="1000"/>
              </a:spcBef>
              <a:spcAft>
                <a:spcPts val="0"/>
              </a:spcAft>
              <a:buSzPts val="1600"/>
              <a:buFont typeface="Arial"/>
              <a:buNone/>
            </a:pPr>
            <a:r>
              <a:rPr b="1" lang="en-US" sz="1600">
                <a:latin typeface="Courier New"/>
                <a:ea typeface="Courier New"/>
                <a:cs typeface="Courier New"/>
                <a:sym typeface="Courier New"/>
              </a:rPr>
              <a:t>     } while (true);</a:t>
            </a:r>
            <a:br>
              <a:rPr b="1" lang="en-US" sz="1400">
                <a:latin typeface="Courier New"/>
                <a:ea typeface="Courier New"/>
                <a:cs typeface="Courier New"/>
                <a:sym typeface="Courier New"/>
              </a:rPr>
            </a:br>
            <a:endParaRPr b="1" sz="1400">
              <a:latin typeface="Courier New"/>
              <a:ea typeface="Courier New"/>
              <a:cs typeface="Courier New"/>
              <a:sym typeface="Courier New"/>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65"/>
          <p:cNvSpPr txBox="1"/>
          <p:nvPr>
            <p:ph type="title"/>
          </p:nvPr>
        </p:nvSpPr>
        <p:spPr>
          <a:xfrm>
            <a:off x="1306513" y="176213"/>
            <a:ext cx="715645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Bounded Buffer Problem (Cont.)</a:t>
            </a:r>
            <a:endParaRPr/>
          </a:p>
        </p:txBody>
      </p:sp>
      <p:sp>
        <p:nvSpPr>
          <p:cNvPr id="775" name="Google Shape;775;p65"/>
          <p:cNvSpPr txBox="1"/>
          <p:nvPr>
            <p:ph idx="1" type="body"/>
          </p:nvPr>
        </p:nvSpPr>
        <p:spPr>
          <a:xfrm>
            <a:off x="839788" y="1152525"/>
            <a:ext cx="7848600" cy="4876800"/>
          </a:xfrm>
          <a:prstGeom prst="rect">
            <a:avLst/>
          </a:prstGeom>
          <a:noFill/>
          <a:ln>
            <a:noFill/>
          </a:ln>
        </p:spPr>
        <p:txBody>
          <a:bodyPr anchorCtr="0" anchor="t" bIns="45700" lIns="91425" spcFirstLastPara="1" rIns="91425" wrap="square" tIns="45700">
            <a:normAutofit/>
          </a:bodyPr>
          <a:lstStyle/>
          <a:p>
            <a:pPr indent="-342866" lvl="0" marL="342866" rtl="0" algn="l">
              <a:spcBef>
                <a:spcPts val="0"/>
              </a:spcBef>
              <a:spcAft>
                <a:spcPts val="0"/>
              </a:spcAft>
              <a:buSzPts val="1600"/>
              <a:buFont typeface="Arial"/>
              <a:buChar char="●"/>
            </a:pPr>
            <a:r>
              <a:rPr lang="en-US" sz="1600"/>
              <a:t>The structure of the consumer process</a:t>
            </a:r>
            <a:endParaRPr/>
          </a:p>
          <a:p>
            <a:pPr indent="-241265" lvl="0" marL="342866" rtl="0" algn="l">
              <a:spcBef>
                <a:spcPts val="1000"/>
              </a:spcBef>
              <a:spcAft>
                <a:spcPts val="0"/>
              </a:spcAft>
              <a:buSzPts val="1600"/>
              <a:buFont typeface="Arial"/>
              <a:buNone/>
            </a:pPr>
            <a:r>
              <a:t/>
            </a:r>
            <a:endParaRPr sz="1600"/>
          </a:p>
          <a:p>
            <a:pPr indent="0" lvl="0" marL="0" rtl="0" algn="l">
              <a:spcBef>
                <a:spcPts val="1000"/>
              </a:spcBef>
              <a:spcAft>
                <a:spcPts val="0"/>
              </a:spcAft>
              <a:buSzPts val="1400"/>
              <a:buFont typeface="Arial"/>
              <a:buNone/>
            </a:pPr>
            <a:r>
              <a:rPr b="1" lang="en-US" sz="1400">
                <a:latin typeface="Courier New"/>
                <a:ea typeface="Courier New"/>
                <a:cs typeface="Courier New"/>
                <a:sym typeface="Courier New"/>
              </a:rPr>
              <a:t>     </a:t>
            </a:r>
            <a:r>
              <a:rPr b="1" lang="en-US" sz="1600">
                <a:latin typeface="Courier New"/>
                <a:ea typeface="Courier New"/>
                <a:cs typeface="Courier New"/>
                <a:sym typeface="Courier New"/>
              </a:rPr>
              <a:t>Do { </a:t>
            </a:r>
            <a:endParaRPr/>
          </a:p>
          <a:p>
            <a:pPr indent="0" lvl="0" marL="0" rtl="0" algn="l">
              <a:spcBef>
                <a:spcPts val="1000"/>
              </a:spcBef>
              <a:spcAft>
                <a:spcPts val="0"/>
              </a:spcAft>
              <a:buSzPts val="1600"/>
              <a:buFont typeface="Arial"/>
              <a:buNone/>
            </a:pPr>
            <a:r>
              <a:rPr b="1" lang="en-US" sz="1600">
                <a:latin typeface="Courier New"/>
                <a:ea typeface="Courier New"/>
                <a:cs typeface="Courier New"/>
                <a:sym typeface="Courier New"/>
              </a:rPr>
              <a:t>        wait(full); </a:t>
            </a:r>
            <a:endParaRPr/>
          </a:p>
          <a:p>
            <a:pPr indent="0" lvl="0" marL="0" rtl="0" algn="l">
              <a:spcBef>
                <a:spcPts val="1000"/>
              </a:spcBef>
              <a:spcAft>
                <a:spcPts val="0"/>
              </a:spcAft>
              <a:buSzPts val="1600"/>
              <a:buFont typeface="Arial"/>
              <a:buNone/>
            </a:pPr>
            <a:r>
              <a:rPr b="1" lang="en-US" sz="1600">
                <a:latin typeface="Courier New"/>
                <a:ea typeface="Courier New"/>
                <a:cs typeface="Courier New"/>
                <a:sym typeface="Courier New"/>
              </a:rPr>
              <a:t>        wait(mutex); </a:t>
            </a:r>
            <a:endParaRPr/>
          </a:p>
          <a:p>
            <a:pPr indent="0" lvl="0" marL="0" rtl="0" algn="l">
              <a:spcBef>
                <a:spcPts val="1000"/>
              </a:spcBef>
              <a:spcAft>
                <a:spcPts val="0"/>
              </a:spcAft>
              <a:buSzPts val="1600"/>
              <a:buFont typeface="Arial"/>
              <a:buNone/>
            </a:pPr>
            <a:r>
              <a:rPr b="1" lang="en-US" sz="1600">
                <a:latin typeface="Courier New"/>
                <a:ea typeface="Courier New"/>
                <a:cs typeface="Courier New"/>
                <a:sym typeface="Courier New"/>
              </a:rPr>
              <a:t>           ...</a:t>
            </a:r>
            <a:br>
              <a:rPr b="1" lang="en-US" sz="1600">
                <a:latin typeface="Courier New"/>
                <a:ea typeface="Courier New"/>
                <a:cs typeface="Courier New"/>
                <a:sym typeface="Courier New"/>
              </a:rPr>
            </a:br>
            <a:r>
              <a:rPr b="1" lang="en-US" sz="1600">
                <a:latin typeface="Courier New"/>
                <a:ea typeface="Courier New"/>
                <a:cs typeface="Courier New"/>
                <a:sym typeface="Courier New"/>
              </a:rPr>
              <a:t>        /* remove an item from buffer to next_consumed */ </a:t>
            </a:r>
            <a:endParaRPr/>
          </a:p>
          <a:p>
            <a:pPr indent="0" lvl="0" marL="0" rtl="0" algn="l">
              <a:spcBef>
                <a:spcPts val="1000"/>
              </a:spcBef>
              <a:spcAft>
                <a:spcPts val="0"/>
              </a:spcAft>
              <a:buSzPts val="1600"/>
              <a:buFont typeface="Arial"/>
              <a:buNone/>
            </a:pPr>
            <a:r>
              <a:rPr b="1" lang="en-US" sz="1600">
                <a:latin typeface="Courier New"/>
                <a:ea typeface="Courier New"/>
                <a:cs typeface="Courier New"/>
                <a:sym typeface="Courier New"/>
              </a:rPr>
              <a:t>           ... </a:t>
            </a:r>
            <a:endParaRPr/>
          </a:p>
          <a:p>
            <a:pPr indent="0" lvl="0" marL="0" rtl="0" algn="l">
              <a:spcBef>
                <a:spcPts val="1000"/>
              </a:spcBef>
              <a:spcAft>
                <a:spcPts val="0"/>
              </a:spcAft>
              <a:buSzPts val="1600"/>
              <a:buFont typeface="Arial"/>
              <a:buNone/>
            </a:pPr>
            <a:r>
              <a:rPr b="1" lang="en-US" sz="1600">
                <a:latin typeface="Courier New"/>
                <a:ea typeface="Courier New"/>
                <a:cs typeface="Courier New"/>
                <a:sym typeface="Courier New"/>
              </a:rPr>
              <a:t>        signal(mutex); </a:t>
            </a:r>
            <a:endParaRPr/>
          </a:p>
          <a:p>
            <a:pPr indent="0" lvl="0" marL="0" rtl="0" algn="l">
              <a:spcBef>
                <a:spcPts val="1000"/>
              </a:spcBef>
              <a:spcAft>
                <a:spcPts val="0"/>
              </a:spcAft>
              <a:buSzPts val="1600"/>
              <a:buFont typeface="Arial"/>
              <a:buNone/>
            </a:pPr>
            <a:r>
              <a:rPr b="1" lang="en-US" sz="1600">
                <a:latin typeface="Courier New"/>
                <a:ea typeface="Courier New"/>
                <a:cs typeface="Courier New"/>
                <a:sym typeface="Courier New"/>
              </a:rPr>
              <a:t>        signal(empty); </a:t>
            </a:r>
            <a:endParaRPr/>
          </a:p>
          <a:p>
            <a:pPr indent="0" lvl="0" marL="0" rtl="0" algn="l">
              <a:spcBef>
                <a:spcPts val="1000"/>
              </a:spcBef>
              <a:spcAft>
                <a:spcPts val="0"/>
              </a:spcAft>
              <a:buSzPts val="1600"/>
              <a:buFont typeface="Arial"/>
              <a:buNone/>
            </a:pPr>
            <a:r>
              <a:rPr b="1" lang="en-US" sz="1600">
                <a:latin typeface="Courier New"/>
                <a:ea typeface="Courier New"/>
                <a:cs typeface="Courier New"/>
                <a:sym typeface="Courier New"/>
              </a:rPr>
              <a:t>           ...</a:t>
            </a:r>
            <a:br>
              <a:rPr b="1" lang="en-US" sz="1600">
                <a:latin typeface="Courier New"/>
                <a:ea typeface="Courier New"/>
                <a:cs typeface="Courier New"/>
                <a:sym typeface="Courier New"/>
              </a:rPr>
            </a:br>
            <a:r>
              <a:rPr b="1" lang="en-US" sz="1600">
                <a:latin typeface="Courier New"/>
                <a:ea typeface="Courier New"/>
                <a:cs typeface="Courier New"/>
                <a:sym typeface="Courier New"/>
              </a:rPr>
              <a:t>        /* consume the item in next consumed */ </a:t>
            </a:r>
            <a:endParaRPr/>
          </a:p>
          <a:p>
            <a:pPr indent="0" lvl="0" marL="0" rtl="0" algn="l">
              <a:spcBef>
                <a:spcPts val="1000"/>
              </a:spcBef>
              <a:spcAft>
                <a:spcPts val="0"/>
              </a:spcAft>
              <a:buSzPts val="1600"/>
              <a:buFont typeface="Arial"/>
              <a:buNone/>
            </a:pPr>
            <a:r>
              <a:rPr b="1" lang="en-US" sz="1600">
                <a:latin typeface="Courier New"/>
                <a:ea typeface="Courier New"/>
                <a:cs typeface="Courier New"/>
                <a:sym typeface="Courier New"/>
              </a:rPr>
              <a:t>           ...</a:t>
            </a:r>
            <a:br>
              <a:rPr b="1" lang="en-US" sz="1600">
                <a:latin typeface="Courier New"/>
                <a:ea typeface="Courier New"/>
                <a:cs typeface="Courier New"/>
                <a:sym typeface="Courier New"/>
              </a:rPr>
            </a:br>
            <a:r>
              <a:rPr b="1" lang="en-US" sz="1600">
                <a:latin typeface="Courier New"/>
                <a:ea typeface="Courier New"/>
                <a:cs typeface="Courier New"/>
                <a:sym typeface="Courier New"/>
              </a:rPr>
              <a:t>     } while (true); </a:t>
            </a:r>
            <a:endParaRPr/>
          </a:p>
          <a:p>
            <a:pPr indent="-342866" lvl="0" marL="342866" rtl="0" algn="l">
              <a:spcBef>
                <a:spcPts val="1000"/>
              </a:spcBef>
              <a:spcAft>
                <a:spcPts val="0"/>
              </a:spcAft>
              <a:buSzPts val="1600"/>
              <a:buFont typeface="Arial"/>
              <a:buNone/>
            </a:pPr>
            <a:r>
              <a:t/>
            </a:r>
            <a:endParaRPr sz="16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66"/>
          <p:cNvSpPr txBox="1"/>
          <p:nvPr>
            <p:ph type="title"/>
          </p:nvPr>
        </p:nvSpPr>
        <p:spPr>
          <a:xfrm>
            <a:off x="1120775" y="146050"/>
            <a:ext cx="7566025"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Readers-Writers Problem</a:t>
            </a:r>
            <a:endParaRPr/>
          </a:p>
        </p:txBody>
      </p:sp>
      <p:sp>
        <p:nvSpPr>
          <p:cNvPr id="782" name="Google Shape;782;p66"/>
          <p:cNvSpPr txBox="1"/>
          <p:nvPr>
            <p:ph idx="1" type="body"/>
          </p:nvPr>
        </p:nvSpPr>
        <p:spPr>
          <a:xfrm>
            <a:off x="860425" y="1111250"/>
            <a:ext cx="7866063" cy="500538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A data set is shared among a number of concurrent processes</a:t>
            </a:r>
            <a:endParaRPr/>
          </a:p>
          <a:p>
            <a:pPr indent="-285750" lvl="1" marL="742950" rtl="0" algn="l">
              <a:spcBef>
                <a:spcPts val="1000"/>
              </a:spcBef>
              <a:spcAft>
                <a:spcPts val="0"/>
              </a:spcAft>
              <a:buSzPts val="1600"/>
              <a:buChar char="🠶"/>
            </a:pPr>
            <a:r>
              <a:rPr lang="en-US"/>
              <a:t>Readers – only read the data set; they do </a:t>
            </a:r>
            <a:r>
              <a:rPr b="1" i="1" lang="en-US"/>
              <a:t>not</a:t>
            </a:r>
            <a:r>
              <a:rPr b="1" lang="en-US"/>
              <a:t> </a:t>
            </a:r>
            <a:r>
              <a:rPr lang="en-US"/>
              <a:t>perform any updates</a:t>
            </a:r>
            <a:endParaRPr/>
          </a:p>
          <a:p>
            <a:pPr indent="-285750" lvl="1" marL="742950" rtl="0" algn="l">
              <a:spcBef>
                <a:spcPts val="1000"/>
              </a:spcBef>
              <a:spcAft>
                <a:spcPts val="0"/>
              </a:spcAft>
              <a:buSzPts val="1600"/>
              <a:buChar char="🠶"/>
            </a:pPr>
            <a:r>
              <a:rPr lang="en-US"/>
              <a:t>Writers   – can both read and write</a:t>
            </a:r>
            <a:endParaRPr/>
          </a:p>
          <a:p>
            <a:pPr indent="-342900" lvl="0" marL="342900" rtl="0" algn="l">
              <a:spcBef>
                <a:spcPts val="1000"/>
              </a:spcBef>
              <a:spcAft>
                <a:spcPts val="0"/>
              </a:spcAft>
              <a:buSzPts val="1800"/>
              <a:buChar char="🠶"/>
            </a:pPr>
            <a:r>
              <a:rPr lang="en-US"/>
              <a:t>Problem – allow multiple readers to read at the same time</a:t>
            </a:r>
            <a:endParaRPr/>
          </a:p>
          <a:p>
            <a:pPr indent="-285750" lvl="1" marL="742950" rtl="0" algn="l">
              <a:spcBef>
                <a:spcPts val="1000"/>
              </a:spcBef>
              <a:spcAft>
                <a:spcPts val="0"/>
              </a:spcAft>
              <a:buSzPts val="1600"/>
              <a:buChar char="🠶"/>
            </a:pPr>
            <a:r>
              <a:rPr lang="en-US"/>
              <a:t>Only one single writer can access the shared data at the same time</a:t>
            </a:r>
            <a:endParaRPr/>
          </a:p>
          <a:p>
            <a:pPr indent="-342900" lvl="0" marL="342900" rtl="0" algn="l">
              <a:spcBef>
                <a:spcPts val="1000"/>
              </a:spcBef>
              <a:spcAft>
                <a:spcPts val="0"/>
              </a:spcAft>
              <a:buSzPts val="1800"/>
              <a:buChar char="🠶"/>
            </a:pPr>
            <a:r>
              <a:rPr lang="en-US"/>
              <a:t>Several variations of how readers and writers are considered  – all involve some form of priorities</a:t>
            </a:r>
            <a:endParaRPr/>
          </a:p>
          <a:p>
            <a:pPr indent="-342900" lvl="0" marL="342900" rtl="0" algn="l">
              <a:spcBef>
                <a:spcPts val="1000"/>
              </a:spcBef>
              <a:spcAft>
                <a:spcPts val="0"/>
              </a:spcAft>
              <a:buSzPts val="1800"/>
              <a:buChar char="🠶"/>
            </a:pPr>
            <a:r>
              <a:rPr lang="en-US"/>
              <a:t>Shared Data</a:t>
            </a:r>
            <a:endParaRPr/>
          </a:p>
          <a:p>
            <a:pPr indent="-285750" lvl="1" marL="742950" rtl="0" algn="l">
              <a:spcBef>
                <a:spcPts val="1000"/>
              </a:spcBef>
              <a:spcAft>
                <a:spcPts val="0"/>
              </a:spcAft>
              <a:buSzPts val="1600"/>
              <a:buChar char="🠶"/>
            </a:pPr>
            <a:r>
              <a:rPr lang="en-US"/>
              <a:t>Data set</a:t>
            </a:r>
            <a:endParaRPr/>
          </a:p>
          <a:p>
            <a:pPr indent="-285750" lvl="1" marL="742950" rtl="0" algn="l">
              <a:spcBef>
                <a:spcPts val="1000"/>
              </a:spcBef>
              <a:spcAft>
                <a:spcPts val="0"/>
              </a:spcAft>
              <a:buSzPts val="1600"/>
              <a:buChar char="🠶"/>
            </a:pPr>
            <a:r>
              <a:rPr lang="en-US"/>
              <a:t>Semaphore</a:t>
            </a:r>
            <a:r>
              <a:rPr b="1" lang="en-US">
                <a:solidFill>
                  <a:srgbClr val="000000"/>
                </a:solidFill>
                <a:latin typeface="Courier New"/>
                <a:ea typeface="Courier New"/>
                <a:cs typeface="Courier New"/>
                <a:sym typeface="Courier New"/>
              </a:rPr>
              <a:t> </a:t>
            </a:r>
            <a:r>
              <a:rPr b="1" lang="en-US" sz="2000">
                <a:solidFill>
                  <a:srgbClr val="000000"/>
                </a:solidFill>
                <a:latin typeface="Courier New"/>
                <a:ea typeface="Courier New"/>
                <a:cs typeface="Courier New"/>
                <a:sym typeface="Courier New"/>
              </a:rPr>
              <a:t>rw_mutex</a:t>
            </a:r>
            <a:r>
              <a:rPr b="1" lang="en-US">
                <a:solidFill>
                  <a:srgbClr val="000000"/>
                </a:solidFill>
                <a:latin typeface="Courier New"/>
                <a:ea typeface="Courier New"/>
                <a:cs typeface="Courier New"/>
                <a:sym typeface="Courier New"/>
              </a:rPr>
              <a:t> </a:t>
            </a:r>
            <a:r>
              <a:rPr lang="en-US"/>
              <a:t>initialized to 1</a:t>
            </a:r>
            <a:endParaRPr/>
          </a:p>
          <a:p>
            <a:pPr indent="-285750" lvl="1" marL="742950" rtl="0" algn="l">
              <a:spcBef>
                <a:spcPts val="1000"/>
              </a:spcBef>
              <a:spcAft>
                <a:spcPts val="0"/>
              </a:spcAft>
              <a:buSzPts val="1600"/>
              <a:buChar char="🠶"/>
            </a:pPr>
            <a:r>
              <a:rPr lang="en-US"/>
              <a:t>Semaphore </a:t>
            </a:r>
            <a:r>
              <a:rPr b="1" lang="en-US" sz="2000">
                <a:solidFill>
                  <a:srgbClr val="000000"/>
                </a:solidFill>
                <a:latin typeface="Courier New"/>
                <a:ea typeface="Courier New"/>
                <a:cs typeface="Courier New"/>
                <a:sym typeface="Courier New"/>
              </a:rPr>
              <a:t>mutex</a:t>
            </a:r>
            <a:r>
              <a:rPr b="1" lang="en-US">
                <a:solidFill>
                  <a:srgbClr val="000000"/>
                </a:solidFill>
                <a:latin typeface="Courier New"/>
                <a:ea typeface="Courier New"/>
                <a:cs typeface="Courier New"/>
                <a:sym typeface="Courier New"/>
              </a:rPr>
              <a:t> </a:t>
            </a:r>
            <a:r>
              <a:rPr lang="en-US"/>
              <a:t>initialized to 1</a:t>
            </a:r>
            <a:endParaRPr/>
          </a:p>
          <a:p>
            <a:pPr indent="-285750" lvl="1" marL="742950" rtl="0" algn="l">
              <a:spcBef>
                <a:spcPts val="1000"/>
              </a:spcBef>
              <a:spcAft>
                <a:spcPts val="0"/>
              </a:spcAft>
              <a:buSzPts val="1600"/>
              <a:buChar char="🠶"/>
            </a:pPr>
            <a:r>
              <a:rPr lang="en-US"/>
              <a:t>Integer </a:t>
            </a:r>
            <a:r>
              <a:rPr b="1" lang="en-US" sz="2000">
                <a:solidFill>
                  <a:srgbClr val="000000"/>
                </a:solidFill>
                <a:latin typeface="Courier New"/>
                <a:ea typeface="Courier New"/>
                <a:cs typeface="Courier New"/>
                <a:sym typeface="Courier New"/>
              </a:rPr>
              <a:t>read_count</a:t>
            </a:r>
            <a:r>
              <a:rPr lang="en-US"/>
              <a:t> initialized to 0</a:t>
            </a:r>
            <a:endParaRPr/>
          </a:p>
          <a:p>
            <a:pPr indent="-184150" lvl="1" marL="742950" rtl="0" algn="l">
              <a:spcBef>
                <a:spcPts val="1000"/>
              </a:spcBef>
              <a:spcAft>
                <a:spcPts val="0"/>
              </a:spcAft>
              <a:buSzPts val="1600"/>
              <a:buNone/>
            </a:pPr>
            <a:r>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67"/>
          <p:cNvSpPr txBox="1"/>
          <p:nvPr>
            <p:ph type="title"/>
          </p:nvPr>
        </p:nvSpPr>
        <p:spPr>
          <a:xfrm>
            <a:off x="1025525" y="190500"/>
            <a:ext cx="7661275"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Readers-Writers Problem (Cont.)</a:t>
            </a:r>
            <a:endParaRPr/>
          </a:p>
        </p:txBody>
      </p:sp>
      <p:sp>
        <p:nvSpPr>
          <p:cNvPr id="789" name="Google Shape;789;p67"/>
          <p:cNvSpPr txBox="1"/>
          <p:nvPr>
            <p:ph idx="1" type="body"/>
          </p:nvPr>
        </p:nvSpPr>
        <p:spPr>
          <a:xfrm>
            <a:off x="827088" y="1279525"/>
            <a:ext cx="7848600" cy="4876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sz="1600"/>
              <a:t>The structure of a writer process</a:t>
            </a:r>
            <a:endParaRPr/>
          </a:p>
          <a:p>
            <a:pPr indent="-342900" lvl="0" marL="342900" rtl="0" algn="l">
              <a:spcBef>
                <a:spcPts val="1000"/>
              </a:spcBef>
              <a:spcAft>
                <a:spcPts val="0"/>
              </a:spcAft>
              <a:buSzPts val="1600"/>
              <a:buFont typeface="Arial"/>
              <a:buNone/>
            </a:pPr>
            <a:r>
              <a:rPr lang="en-US" sz="1600">
                <a:solidFill>
                  <a:srgbClr val="0000FF"/>
                </a:solidFill>
              </a:rPr>
              <a:t>        </a:t>
            </a:r>
            <a:endParaRPr/>
          </a:p>
          <a:p>
            <a:pPr indent="-342900" lvl="0" marL="342900" rtl="0" algn="l">
              <a:spcBef>
                <a:spcPts val="1000"/>
              </a:spcBef>
              <a:spcAft>
                <a:spcPts val="0"/>
              </a:spcAft>
              <a:buSzPts val="1600"/>
              <a:buFont typeface="Arial"/>
              <a:buNone/>
            </a:pPr>
            <a:r>
              <a:rPr b="1" lang="en-US" sz="1600">
                <a:latin typeface="Courier New"/>
                <a:ea typeface="Courier New"/>
                <a:cs typeface="Courier New"/>
                <a:sym typeface="Courier New"/>
              </a:rPr>
              <a:t>       do {</a:t>
            </a:r>
            <a:br>
              <a:rPr b="1" lang="en-US" sz="1600">
                <a:latin typeface="Courier New"/>
                <a:ea typeface="Courier New"/>
                <a:cs typeface="Courier New"/>
                <a:sym typeface="Courier New"/>
              </a:rPr>
            </a:br>
            <a:r>
              <a:rPr b="1" lang="en-US" sz="1600">
                <a:latin typeface="Courier New"/>
                <a:ea typeface="Courier New"/>
                <a:cs typeface="Courier New"/>
                <a:sym typeface="Courier New"/>
              </a:rPr>
              <a:t>          wait(rw_mutex); </a:t>
            </a:r>
            <a:endParaRPr/>
          </a:p>
          <a:p>
            <a:pPr indent="-342900" lvl="0" marL="342900" rtl="0" algn="l">
              <a:spcBef>
                <a:spcPts val="1000"/>
              </a:spcBef>
              <a:spcAft>
                <a:spcPts val="0"/>
              </a:spcAft>
              <a:buSzPts val="1600"/>
              <a:buFont typeface="Arial"/>
              <a:buNone/>
            </a:pPr>
            <a:r>
              <a:rPr b="1" lang="en-US" sz="1600">
                <a:latin typeface="Courier New"/>
                <a:ea typeface="Courier New"/>
                <a:cs typeface="Courier New"/>
                <a:sym typeface="Courier New"/>
              </a:rPr>
              <a:t>               ...</a:t>
            </a:r>
            <a:br>
              <a:rPr b="1" lang="en-US" sz="1600">
                <a:latin typeface="Courier New"/>
                <a:ea typeface="Courier New"/>
                <a:cs typeface="Courier New"/>
                <a:sym typeface="Courier New"/>
              </a:rPr>
            </a:br>
            <a:r>
              <a:rPr b="1" lang="en-US" sz="1600">
                <a:latin typeface="Courier New"/>
                <a:ea typeface="Courier New"/>
                <a:cs typeface="Courier New"/>
                <a:sym typeface="Courier New"/>
              </a:rPr>
              <a:t>          /* writing is performed */ </a:t>
            </a:r>
            <a:endParaRPr/>
          </a:p>
          <a:p>
            <a:pPr indent="-342900" lvl="0" marL="342900" rtl="0" algn="l">
              <a:spcBef>
                <a:spcPts val="1000"/>
              </a:spcBef>
              <a:spcAft>
                <a:spcPts val="0"/>
              </a:spcAft>
              <a:buSzPts val="1600"/>
              <a:buFont typeface="Arial"/>
              <a:buNone/>
            </a:pPr>
            <a:r>
              <a:rPr b="1" lang="en-US" sz="1600">
                <a:latin typeface="Courier New"/>
                <a:ea typeface="Courier New"/>
                <a:cs typeface="Courier New"/>
                <a:sym typeface="Courier New"/>
              </a:rPr>
              <a:t>               ... </a:t>
            </a:r>
            <a:endParaRPr/>
          </a:p>
          <a:p>
            <a:pPr indent="-342900" lvl="0" marL="342900" rtl="0" algn="l">
              <a:spcBef>
                <a:spcPts val="1000"/>
              </a:spcBef>
              <a:spcAft>
                <a:spcPts val="0"/>
              </a:spcAft>
              <a:buSzPts val="1600"/>
              <a:buFont typeface="Arial"/>
              <a:buNone/>
            </a:pPr>
            <a:r>
              <a:rPr b="1" lang="en-US" sz="1600">
                <a:latin typeface="Courier New"/>
                <a:ea typeface="Courier New"/>
                <a:cs typeface="Courier New"/>
                <a:sym typeface="Courier New"/>
              </a:rPr>
              <a:t>          signal(rw_mutex); </a:t>
            </a:r>
            <a:endParaRPr/>
          </a:p>
          <a:p>
            <a:pPr indent="-342900" lvl="0" marL="342900" rtl="0" algn="l">
              <a:spcBef>
                <a:spcPts val="1000"/>
              </a:spcBef>
              <a:spcAft>
                <a:spcPts val="0"/>
              </a:spcAft>
              <a:buSzPts val="1600"/>
              <a:buFont typeface="Arial"/>
              <a:buNone/>
            </a:pPr>
            <a:r>
              <a:rPr b="1" lang="en-US" sz="1600">
                <a:latin typeface="Courier New"/>
                <a:ea typeface="Courier New"/>
                <a:cs typeface="Courier New"/>
                <a:sym typeface="Courier New"/>
              </a:rPr>
              <a:t>     } while (true);</a:t>
            </a:r>
            <a:br>
              <a:rPr b="1" lang="en-US" sz="1400">
                <a:latin typeface="Courier New"/>
                <a:ea typeface="Courier New"/>
                <a:cs typeface="Courier New"/>
                <a:sym typeface="Courier New"/>
              </a:rPr>
            </a:br>
            <a:endParaRPr b="1" sz="1400">
              <a:latin typeface="Courier New"/>
              <a:ea typeface="Courier New"/>
              <a:cs typeface="Courier New"/>
              <a:sym typeface="Courier New"/>
            </a:endParaRPr>
          </a:p>
          <a:p>
            <a:pPr indent="-342900" lvl="0" marL="342900" rtl="0" algn="l">
              <a:spcBef>
                <a:spcPts val="1000"/>
              </a:spcBef>
              <a:spcAft>
                <a:spcPts val="0"/>
              </a:spcAft>
              <a:buSzPts val="1800"/>
              <a:buFont typeface="Arial"/>
              <a:buNone/>
            </a:pPr>
            <a:r>
              <a:t/>
            </a:r>
            <a:endParaRPr>
              <a:solidFill>
                <a:srgbClr val="0000FF"/>
              </a:solidFill>
            </a:endParaRPr>
          </a:p>
          <a:p>
            <a:pPr indent="-342900" lvl="0" marL="342900" rtl="0" algn="l">
              <a:spcBef>
                <a:spcPts val="1000"/>
              </a:spcBef>
              <a:spcAft>
                <a:spcPts val="0"/>
              </a:spcAft>
              <a:buSzPts val="1800"/>
              <a:buFont typeface="Arial"/>
              <a:buNone/>
            </a:pPr>
            <a:r>
              <a:t/>
            </a:r>
            <a:endParaRPr>
              <a:solidFill>
                <a:srgbClr val="0000FF"/>
              </a:solidFill>
            </a:endParaRPr>
          </a:p>
          <a:p>
            <a:pPr indent="-342900" lvl="0" marL="342900" rtl="0" algn="l">
              <a:spcBef>
                <a:spcPts val="1000"/>
              </a:spcBef>
              <a:spcAft>
                <a:spcPts val="0"/>
              </a:spcAft>
              <a:buSzPts val="1800"/>
              <a:buFont typeface="Arial"/>
              <a:buNone/>
            </a:pPr>
            <a:r>
              <a:rPr lang="en-US">
                <a:solidFill>
                  <a:srgbClr val="0000FF"/>
                </a:solidFill>
              </a:rPr>
              <a:t>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68"/>
          <p:cNvSpPr txBox="1"/>
          <p:nvPr>
            <p:ph type="title"/>
          </p:nvPr>
        </p:nvSpPr>
        <p:spPr>
          <a:xfrm>
            <a:off x="1035050" y="190500"/>
            <a:ext cx="7651750"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Readers-Writers Problem (Cont.)</a:t>
            </a:r>
            <a:endParaRPr/>
          </a:p>
        </p:txBody>
      </p:sp>
      <p:sp>
        <p:nvSpPr>
          <p:cNvPr id="796" name="Google Shape;796;p68"/>
          <p:cNvSpPr txBox="1"/>
          <p:nvPr>
            <p:ph idx="1" type="body"/>
          </p:nvPr>
        </p:nvSpPr>
        <p:spPr>
          <a:xfrm>
            <a:off x="841375" y="1076325"/>
            <a:ext cx="7747000" cy="5065713"/>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lnSpc>
                <a:spcPct val="80000"/>
              </a:lnSpc>
              <a:spcBef>
                <a:spcPts val="0"/>
              </a:spcBef>
              <a:spcAft>
                <a:spcPts val="0"/>
              </a:spcAft>
              <a:buSzPct val="112500"/>
              <a:buChar char="🠶"/>
            </a:pPr>
            <a:r>
              <a:rPr lang="en-US"/>
              <a:t>The structure of a reader process</a:t>
            </a:r>
            <a:endParaRPr sz="1600">
              <a:solidFill>
                <a:srgbClr val="0000FF"/>
              </a:solidFill>
            </a:endParaRPr>
          </a:p>
          <a:p>
            <a:pPr indent="-342900" lvl="0" marL="342900" rtl="0" algn="l">
              <a:spcBef>
                <a:spcPts val="1000"/>
              </a:spcBef>
              <a:spcAft>
                <a:spcPts val="0"/>
              </a:spcAft>
              <a:buSzPct val="100000"/>
              <a:buFont typeface="Arial"/>
              <a:buNone/>
            </a:pPr>
            <a:r>
              <a:rPr b="1" lang="en-US" sz="2100">
                <a:latin typeface="Courier New"/>
                <a:ea typeface="Courier New"/>
                <a:cs typeface="Courier New"/>
                <a:sym typeface="Courier New"/>
              </a:rPr>
              <a:t>       do {</a:t>
            </a:r>
            <a:br>
              <a:rPr b="1" lang="en-US" sz="2100">
                <a:latin typeface="Courier New"/>
                <a:ea typeface="Courier New"/>
                <a:cs typeface="Courier New"/>
                <a:sym typeface="Courier New"/>
              </a:rPr>
            </a:br>
            <a:r>
              <a:rPr b="1" lang="en-US" sz="2100">
                <a:latin typeface="Courier New"/>
                <a:ea typeface="Courier New"/>
                <a:cs typeface="Courier New"/>
                <a:sym typeface="Courier New"/>
              </a:rPr>
              <a:t>           wait(mutex);</a:t>
            </a:r>
            <a:br>
              <a:rPr b="1" lang="en-US" sz="2100">
                <a:latin typeface="Courier New"/>
                <a:ea typeface="Courier New"/>
                <a:cs typeface="Courier New"/>
                <a:sym typeface="Courier New"/>
              </a:rPr>
            </a:br>
            <a:r>
              <a:rPr b="1" lang="en-US" sz="2100">
                <a:latin typeface="Courier New"/>
                <a:ea typeface="Courier New"/>
                <a:cs typeface="Courier New"/>
                <a:sym typeface="Courier New"/>
              </a:rPr>
              <a:t>           read_count++;</a:t>
            </a:r>
            <a:br>
              <a:rPr b="1" lang="en-US" sz="2100">
                <a:latin typeface="Courier New"/>
                <a:ea typeface="Courier New"/>
                <a:cs typeface="Courier New"/>
                <a:sym typeface="Courier New"/>
              </a:rPr>
            </a:br>
            <a:r>
              <a:rPr b="1" lang="en-US" sz="2100">
                <a:latin typeface="Courier New"/>
                <a:ea typeface="Courier New"/>
                <a:cs typeface="Courier New"/>
                <a:sym typeface="Courier New"/>
              </a:rPr>
              <a:t>           if (read_count == 1) </a:t>
            </a:r>
            <a:endParaRPr/>
          </a:p>
          <a:p>
            <a:pPr indent="-342900" lvl="0" marL="342900" rtl="0" algn="l">
              <a:spcBef>
                <a:spcPts val="1000"/>
              </a:spcBef>
              <a:spcAft>
                <a:spcPts val="0"/>
              </a:spcAft>
              <a:buSzPct val="100000"/>
              <a:buFont typeface="Arial"/>
              <a:buNone/>
            </a:pPr>
            <a:r>
              <a:rPr b="1" lang="en-US" sz="2100">
                <a:latin typeface="Courier New"/>
                <a:ea typeface="Courier New"/>
                <a:cs typeface="Courier New"/>
                <a:sym typeface="Courier New"/>
              </a:rPr>
              <a:t>              wait(rw_mutex); </a:t>
            </a:r>
            <a:endParaRPr/>
          </a:p>
          <a:p>
            <a:pPr indent="-342900" lvl="0" marL="342900" rtl="0" algn="l">
              <a:spcBef>
                <a:spcPts val="1000"/>
              </a:spcBef>
              <a:spcAft>
                <a:spcPts val="0"/>
              </a:spcAft>
              <a:buSzPct val="100000"/>
              <a:buFont typeface="Arial"/>
              <a:buNone/>
            </a:pPr>
            <a:r>
              <a:rPr b="1" lang="en-US" sz="2100">
                <a:latin typeface="Courier New"/>
                <a:ea typeface="Courier New"/>
                <a:cs typeface="Courier New"/>
                <a:sym typeface="Courier New"/>
              </a:rPr>
              <a:t>           signal(mutex); </a:t>
            </a:r>
            <a:endParaRPr/>
          </a:p>
          <a:p>
            <a:pPr indent="-342900" lvl="0" marL="342900" rtl="0" algn="l">
              <a:spcBef>
                <a:spcPts val="1000"/>
              </a:spcBef>
              <a:spcAft>
                <a:spcPts val="0"/>
              </a:spcAft>
              <a:buSzPct val="100000"/>
              <a:buFont typeface="Arial"/>
              <a:buNone/>
            </a:pPr>
            <a:r>
              <a:rPr b="1" lang="en-US" sz="2100">
                <a:latin typeface="Courier New"/>
                <a:ea typeface="Courier New"/>
                <a:cs typeface="Courier New"/>
                <a:sym typeface="Courier New"/>
              </a:rPr>
              <a:t>               ...</a:t>
            </a:r>
            <a:br>
              <a:rPr b="1" lang="en-US" sz="2100">
                <a:latin typeface="Courier New"/>
                <a:ea typeface="Courier New"/>
                <a:cs typeface="Courier New"/>
                <a:sym typeface="Courier New"/>
              </a:rPr>
            </a:br>
            <a:r>
              <a:rPr b="1" lang="en-US" sz="2100">
                <a:latin typeface="Courier New"/>
                <a:ea typeface="Courier New"/>
                <a:cs typeface="Courier New"/>
                <a:sym typeface="Courier New"/>
              </a:rPr>
              <a:t>           /* reading is performed */ </a:t>
            </a:r>
            <a:endParaRPr/>
          </a:p>
          <a:p>
            <a:pPr indent="-342900" lvl="0" marL="342900" rtl="0" algn="l">
              <a:spcBef>
                <a:spcPts val="1000"/>
              </a:spcBef>
              <a:spcAft>
                <a:spcPts val="0"/>
              </a:spcAft>
              <a:buSzPct val="100000"/>
              <a:buFont typeface="Arial"/>
              <a:buNone/>
            </a:pPr>
            <a:r>
              <a:rPr b="1" lang="en-US" sz="2100">
                <a:latin typeface="Courier New"/>
                <a:ea typeface="Courier New"/>
                <a:cs typeface="Courier New"/>
                <a:sym typeface="Courier New"/>
              </a:rPr>
              <a:t>               ... </a:t>
            </a:r>
            <a:endParaRPr/>
          </a:p>
          <a:p>
            <a:pPr indent="-342900" lvl="0" marL="342900" rtl="0" algn="l">
              <a:spcBef>
                <a:spcPts val="1000"/>
              </a:spcBef>
              <a:spcAft>
                <a:spcPts val="0"/>
              </a:spcAft>
              <a:buSzPct val="100000"/>
              <a:buFont typeface="Arial"/>
              <a:buNone/>
            </a:pPr>
            <a:r>
              <a:rPr b="1" lang="en-US" sz="2100">
                <a:latin typeface="Courier New"/>
                <a:ea typeface="Courier New"/>
                <a:cs typeface="Courier New"/>
                <a:sym typeface="Courier New"/>
              </a:rPr>
              <a:t>           wait(mutex);</a:t>
            </a:r>
            <a:br>
              <a:rPr b="1" lang="en-US" sz="2100">
                <a:latin typeface="Courier New"/>
                <a:ea typeface="Courier New"/>
                <a:cs typeface="Courier New"/>
                <a:sym typeface="Courier New"/>
              </a:rPr>
            </a:br>
            <a:r>
              <a:rPr b="1" lang="en-US" sz="2100">
                <a:latin typeface="Courier New"/>
                <a:ea typeface="Courier New"/>
                <a:cs typeface="Courier New"/>
                <a:sym typeface="Courier New"/>
              </a:rPr>
              <a:t>           read count--;</a:t>
            </a:r>
            <a:br>
              <a:rPr b="1" lang="en-US" sz="2100">
                <a:latin typeface="Courier New"/>
                <a:ea typeface="Courier New"/>
                <a:cs typeface="Courier New"/>
                <a:sym typeface="Courier New"/>
              </a:rPr>
            </a:br>
            <a:r>
              <a:rPr b="1" lang="en-US" sz="2100">
                <a:latin typeface="Courier New"/>
                <a:ea typeface="Courier New"/>
                <a:cs typeface="Courier New"/>
                <a:sym typeface="Courier New"/>
              </a:rPr>
              <a:t>           if (read_count == 0) </a:t>
            </a:r>
            <a:endParaRPr/>
          </a:p>
          <a:p>
            <a:pPr indent="-342900" lvl="0" marL="342900" rtl="0" algn="l">
              <a:spcBef>
                <a:spcPts val="1000"/>
              </a:spcBef>
              <a:spcAft>
                <a:spcPts val="0"/>
              </a:spcAft>
              <a:buSzPct val="100000"/>
              <a:buFont typeface="Arial"/>
              <a:buNone/>
            </a:pPr>
            <a:r>
              <a:rPr b="1" lang="en-US" sz="2100">
                <a:latin typeface="Courier New"/>
                <a:ea typeface="Courier New"/>
                <a:cs typeface="Courier New"/>
                <a:sym typeface="Courier New"/>
              </a:rPr>
              <a:t>           signal(rw_mutex); </a:t>
            </a:r>
            <a:endParaRPr/>
          </a:p>
          <a:p>
            <a:pPr indent="-342900" lvl="0" marL="342900" rtl="0" algn="l">
              <a:spcBef>
                <a:spcPts val="1000"/>
              </a:spcBef>
              <a:spcAft>
                <a:spcPts val="0"/>
              </a:spcAft>
              <a:buSzPct val="100000"/>
              <a:buFont typeface="Arial"/>
              <a:buNone/>
            </a:pPr>
            <a:r>
              <a:rPr b="1" lang="en-US" sz="2100">
                <a:latin typeface="Courier New"/>
                <a:ea typeface="Courier New"/>
                <a:cs typeface="Courier New"/>
                <a:sym typeface="Courier New"/>
              </a:rPr>
              <a:t>           signal(mutex); </a:t>
            </a:r>
            <a:endParaRPr/>
          </a:p>
          <a:p>
            <a:pPr indent="-342900" lvl="0" marL="342900" rtl="0" algn="l">
              <a:spcBef>
                <a:spcPts val="1000"/>
              </a:spcBef>
              <a:spcAft>
                <a:spcPts val="0"/>
              </a:spcAft>
              <a:buSzPct val="100000"/>
              <a:buFont typeface="Arial"/>
              <a:buNone/>
            </a:pPr>
            <a:r>
              <a:rPr b="1" lang="en-US" sz="2100">
                <a:latin typeface="Courier New"/>
                <a:ea typeface="Courier New"/>
                <a:cs typeface="Courier New"/>
                <a:sym typeface="Courier New"/>
              </a:rPr>
              <a:t>       } while (true);</a:t>
            </a:r>
            <a:endParaRPr sz="1600">
              <a:solidFill>
                <a:srgbClr val="0000FF"/>
              </a:solidFill>
            </a:endParaRPr>
          </a:p>
          <a:p>
            <a:pPr indent="-342900" lvl="0" marL="342900" rtl="0" algn="l">
              <a:lnSpc>
                <a:spcPct val="80000"/>
              </a:lnSpc>
              <a:spcBef>
                <a:spcPts val="1000"/>
              </a:spcBef>
              <a:spcAft>
                <a:spcPts val="0"/>
              </a:spcAft>
              <a:buSzPct val="100000"/>
              <a:buFont typeface="Arial"/>
              <a:buNone/>
            </a:pPr>
            <a:r>
              <a:rPr lang="en-US" sz="1600">
                <a:solidFill>
                  <a:srgbClr val="0000FF"/>
                </a:solidFill>
              </a:rPr>
              <a:t>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69"/>
          <p:cNvSpPr txBox="1"/>
          <p:nvPr>
            <p:ph type="title"/>
          </p:nvPr>
        </p:nvSpPr>
        <p:spPr>
          <a:xfrm>
            <a:off x="1255713" y="147638"/>
            <a:ext cx="767715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Readers-Writers Problem Variations</a:t>
            </a:r>
            <a:endParaRPr/>
          </a:p>
        </p:txBody>
      </p:sp>
      <p:sp>
        <p:nvSpPr>
          <p:cNvPr id="802" name="Google Shape;802;p69"/>
          <p:cNvSpPr txBox="1"/>
          <p:nvPr>
            <p:ph idx="1" type="body"/>
          </p:nvPr>
        </p:nvSpPr>
        <p:spPr>
          <a:xfrm>
            <a:off x="879475" y="1146175"/>
            <a:ext cx="6359525"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b="1" i="1" lang="en-US"/>
              <a:t>First</a:t>
            </a:r>
            <a:r>
              <a:rPr i="1" lang="en-US"/>
              <a:t>  </a:t>
            </a:r>
            <a:r>
              <a:rPr lang="en-US"/>
              <a:t>variation – no reader kept waiting unless writer has permission to use shared object</a:t>
            </a:r>
            <a:endParaRPr/>
          </a:p>
          <a:p>
            <a:pPr indent="-342900" lvl="0" marL="342900" rtl="0" algn="l">
              <a:spcBef>
                <a:spcPts val="1000"/>
              </a:spcBef>
              <a:spcAft>
                <a:spcPts val="0"/>
              </a:spcAft>
              <a:buSzPts val="1800"/>
              <a:buChar char="🠶"/>
            </a:pPr>
            <a:r>
              <a:rPr b="1" i="1" lang="en-US"/>
              <a:t>Second</a:t>
            </a:r>
            <a:r>
              <a:rPr i="1" lang="en-US"/>
              <a:t> </a:t>
            </a:r>
            <a:r>
              <a:rPr lang="en-US"/>
              <a:t>variation – once writer is ready, it performs the write ASAP</a:t>
            </a:r>
            <a:endParaRPr/>
          </a:p>
          <a:p>
            <a:pPr indent="-342900" lvl="0" marL="342900" rtl="0" algn="l">
              <a:spcBef>
                <a:spcPts val="1000"/>
              </a:spcBef>
              <a:spcAft>
                <a:spcPts val="0"/>
              </a:spcAft>
              <a:buSzPts val="1800"/>
              <a:buChar char="🠶"/>
            </a:pPr>
            <a:r>
              <a:rPr lang="en-US"/>
              <a:t>Both may have starvation leading to even more variations</a:t>
            </a:r>
            <a:endParaRPr/>
          </a:p>
          <a:p>
            <a:pPr indent="-342900" lvl="0" marL="342900" rtl="0" algn="l">
              <a:spcBef>
                <a:spcPts val="1000"/>
              </a:spcBef>
              <a:spcAft>
                <a:spcPts val="0"/>
              </a:spcAft>
              <a:buSzPts val="1800"/>
              <a:buChar char="🠶"/>
            </a:pPr>
            <a:r>
              <a:rPr lang="en-US"/>
              <a:t>Problem is solved on some systems by kernel providing reader-writer locks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7"/>
          <p:cNvSpPr/>
          <p:nvPr/>
        </p:nvSpPr>
        <p:spPr>
          <a:xfrm>
            <a:off x="3602332" y="1256939"/>
            <a:ext cx="5084468" cy="3455435"/>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t/>
            </a:r>
            <a:endParaRPr b="0" i="0" sz="1600" u="none" cap="none" strike="noStrike">
              <a:solidFill>
                <a:schemeClr val="dk1"/>
              </a:solidFill>
              <a:latin typeface="Verdana"/>
              <a:ea typeface="Verdana"/>
              <a:cs typeface="Verdana"/>
              <a:sym typeface="Verdana"/>
            </a:endParaRPr>
          </a:p>
        </p:txBody>
      </p:sp>
      <p:sp>
        <p:nvSpPr>
          <p:cNvPr id="214" name="Google Shape;214;p7"/>
          <p:cNvSpPr txBox="1"/>
          <p:nvPr>
            <p:ph type="title"/>
          </p:nvPr>
        </p:nvSpPr>
        <p:spPr>
          <a:xfrm>
            <a:off x="1945201" y="624110"/>
            <a:ext cx="6589199"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a:t>Thread Process Model</a:t>
            </a:r>
            <a:endParaRPr/>
          </a:p>
        </p:txBody>
      </p:sp>
      <p:sp>
        <p:nvSpPr>
          <p:cNvPr id="215" name="Google Shape;215;p7"/>
          <p:cNvSpPr/>
          <p:nvPr/>
        </p:nvSpPr>
        <p:spPr>
          <a:xfrm>
            <a:off x="658591" y="1255566"/>
            <a:ext cx="2155618" cy="3455435"/>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t/>
            </a:r>
            <a:endParaRPr b="0" i="0" sz="1600" u="none" cap="none" strike="noStrike">
              <a:solidFill>
                <a:schemeClr val="dk1"/>
              </a:solidFill>
              <a:latin typeface="Century Gothic"/>
              <a:ea typeface="Century Gothic"/>
              <a:cs typeface="Century Gothic"/>
              <a:sym typeface="Century Gothic"/>
            </a:endParaRPr>
          </a:p>
        </p:txBody>
      </p:sp>
      <p:sp>
        <p:nvSpPr>
          <p:cNvPr id="216" name="Google Shape;216;p7"/>
          <p:cNvSpPr txBox="1"/>
          <p:nvPr/>
        </p:nvSpPr>
        <p:spPr>
          <a:xfrm>
            <a:off x="658591" y="1290328"/>
            <a:ext cx="215561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entury Gothic"/>
                <a:ea typeface="Century Gothic"/>
                <a:cs typeface="Century Gothic"/>
                <a:sym typeface="Century Gothic"/>
              </a:rPr>
              <a:t>Single-Threaded Process Model</a:t>
            </a:r>
            <a:endParaRPr/>
          </a:p>
        </p:txBody>
      </p:sp>
      <p:sp>
        <p:nvSpPr>
          <p:cNvPr id="217" name="Google Shape;217;p7"/>
          <p:cNvSpPr/>
          <p:nvPr/>
        </p:nvSpPr>
        <p:spPr>
          <a:xfrm>
            <a:off x="736649" y="2203157"/>
            <a:ext cx="850902" cy="951607"/>
          </a:xfrm>
          <a:prstGeom prst="rect">
            <a:avLst/>
          </a:prstGeom>
          <a:solidFill>
            <a:srgbClr val="00B0F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entury Gothic"/>
              <a:buNone/>
            </a:pPr>
            <a:r>
              <a:rPr b="1" i="0" lang="en-US" sz="1600" u="none" cap="none" strike="noStrike">
                <a:solidFill>
                  <a:schemeClr val="dk1"/>
                </a:solidFill>
                <a:latin typeface="Century Gothic"/>
                <a:ea typeface="Century Gothic"/>
                <a:cs typeface="Century Gothic"/>
                <a:sym typeface="Century Gothic"/>
              </a:rPr>
              <a:t>Process</a:t>
            </a:r>
            <a:endParaRPr/>
          </a:p>
          <a:p>
            <a:pPr indent="0" lvl="0" marL="0" marR="0" rtl="0" algn="ctr">
              <a:lnSpc>
                <a:spcPct val="100000"/>
              </a:lnSpc>
              <a:spcBef>
                <a:spcPts val="0"/>
              </a:spcBef>
              <a:spcAft>
                <a:spcPts val="0"/>
              </a:spcAft>
              <a:buClr>
                <a:schemeClr val="dk1"/>
              </a:buClr>
              <a:buSzPts val="1600"/>
              <a:buFont typeface="Century Gothic"/>
              <a:buNone/>
            </a:pPr>
            <a:r>
              <a:rPr b="1" lang="en-US" sz="1600">
                <a:solidFill>
                  <a:schemeClr val="dk1"/>
                </a:solidFill>
                <a:latin typeface="Century Gothic"/>
                <a:ea typeface="Century Gothic"/>
                <a:cs typeface="Century Gothic"/>
                <a:sym typeface="Century Gothic"/>
              </a:rPr>
              <a:t>Control </a:t>
            </a:r>
            <a:endParaRPr/>
          </a:p>
          <a:p>
            <a:pPr indent="0" lvl="0" marL="0" marR="0" rtl="0" algn="ctr">
              <a:lnSpc>
                <a:spcPct val="100000"/>
              </a:lnSpc>
              <a:spcBef>
                <a:spcPts val="0"/>
              </a:spcBef>
              <a:spcAft>
                <a:spcPts val="0"/>
              </a:spcAft>
              <a:buClr>
                <a:schemeClr val="dk1"/>
              </a:buClr>
              <a:buSzPts val="1600"/>
              <a:buFont typeface="Century Gothic"/>
              <a:buNone/>
            </a:pPr>
            <a:r>
              <a:rPr b="1" i="0" lang="en-US" sz="1600" u="none" cap="none" strike="noStrike">
                <a:solidFill>
                  <a:schemeClr val="dk1"/>
                </a:solidFill>
                <a:latin typeface="Century Gothic"/>
                <a:ea typeface="Century Gothic"/>
                <a:cs typeface="Century Gothic"/>
                <a:sym typeface="Century Gothic"/>
              </a:rPr>
              <a:t>Block</a:t>
            </a:r>
            <a:endParaRPr/>
          </a:p>
        </p:txBody>
      </p:sp>
      <p:sp>
        <p:nvSpPr>
          <p:cNvPr id="218" name="Google Shape;218;p7"/>
          <p:cNvSpPr/>
          <p:nvPr/>
        </p:nvSpPr>
        <p:spPr>
          <a:xfrm>
            <a:off x="736650" y="3497911"/>
            <a:ext cx="850901" cy="1018533"/>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entury Gothic"/>
              <a:buNone/>
            </a:pPr>
            <a:r>
              <a:rPr b="1" i="0" lang="en-US" sz="1600" u="none" cap="none" strike="noStrike">
                <a:solidFill>
                  <a:schemeClr val="dk1"/>
                </a:solidFill>
                <a:latin typeface="Century Gothic"/>
                <a:ea typeface="Century Gothic"/>
                <a:cs typeface="Century Gothic"/>
                <a:sym typeface="Century Gothic"/>
              </a:rPr>
              <a:t>User</a:t>
            </a:r>
            <a:endParaRPr/>
          </a:p>
          <a:p>
            <a:pPr indent="0" lvl="0" marL="0" marR="0" rtl="0" algn="ctr">
              <a:lnSpc>
                <a:spcPct val="100000"/>
              </a:lnSpc>
              <a:spcBef>
                <a:spcPts val="0"/>
              </a:spcBef>
              <a:spcAft>
                <a:spcPts val="0"/>
              </a:spcAft>
              <a:buClr>
                <a:schemeClr val="dk1"/>
              </a:buClr>
              <a:buSzPts val="1600"/>
              <a:buFont typeface="Century Gothic"/>
              <a:buNone/>
            </a:pPr>
            <a:r>
              <a:rPr b="1" lang="en-US" sz="1600">
                <a:solidFill>
                  <a:schemeClr val="dk1"/>
                </a:solidFill>
                <a:latin typeface="Century Gothic"/>
                <a:ea typeface="Century Gothic"/>
                <a:cs typeface="Century Gothic"/>
                <a:sym typeface="Century Gothic"/>
              </a:rPr>
              <a:t>Address</a:t>
            </a:r>
            <a:endParaRPr/>
          </a:p>
          <a:p>
            <a:pPr indent="0" lvl="0" marL="0" marR="0" rtl="0" algn="ctr">
              <a:lnSpc>
                <a:spcPct val="100000"/>
              </a:lnSpc>
              <a:spcBef>
                <a:spcPts val="0"/>
              </a:spcBef>
              <a:spcAft>
                <a:spcPts val="0"/>
              </a:spcAft>
              <a:buClr>
                <a:schemeClr val="dk1"/>
              </a:buClr>
              <a:buSzPts val="1600"/>
              <a:buFont typeface="Century Gothic"/>
              <a:buNone/>
            </a:pPr>
            <a:r>
              <a:rPr b="1" i="0" lang="en-US" sz="1600" u="none" cap="none" strike="noStrike">
                <a:solidFill>
                  <a:schemeClr val="dk1"/>
                </a:solidFill>
                <a:latin typeface="Century Gothic"/>
                <a:ea typeface="Century Gothic"/>
                <a:cs typeface="Century Gothic"/>
                <a:sym typeface="Century Gothic"/>
              </a:rPr>
              <a:t>Space</a:t>
            </a:r>
            <a:endParaRPr/>
          </a:p>
        </p:txBody>
      </p:sp>
      <p:sp>
        <p:nvSpPr>
          <p:cNvPr id="219" name="Google Shape;219;p7"/>
          <p:cNvSpPr/>
          <p:nvPr/>
        </p:nvSpPr>
        <p:spPr>
          <a:xfrm>
            <a:off x="1946307" y="2142534"/>
            <a:ext cx="729451" cy="1187745"/>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entury Gothic"/>
              <a:buNone/>
            </a:pPr>
            <a:r>
              <a:t/>
            </a:r>
            <a:endParaRPr b="1" i="0" sz="16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1600"/>
              <a:buFont typeface="Century Gothic"/>
              <a:buNone/>
            </a:pPr>
            <a:r>
              <a:rPr b="1" i="0" lang="en-US" sz="1600" u="none" cap="none" strike="noStrike">
                <a:solidFill>
                  <a:schemeClr val="dk1"/>
                </a:solidFill>
                <a:latin typeface="Century Gothic"/>
                <a:ea typeface="Century Gothic"/>
                <a:cs typeface="Century Gothic"/>
                <a:sym typeface="Century Gothic"/>
              </a:rPr>
              <a:t>User</a:t>
            </a:r>
            <a:endParaRPr/>
          </a:p>
          <a:p>
            <a:pPr indent="0" lvl="0" marL="0" marR="0" rtl="0" algn="ctr">
              <a:lnSpc>
                <a:spcPct val="100000"/>
              </a:lnSpc>
              <a:spcBef>
                <a:spcPts val="0"/>
              </a:spcBef>
              <a:spcAft>
                <a:spcPts val="0"/>
              </a:spcAft>
              <a:buClr>
                <a:schemeClr val="dk1"/>
              </a:buClr>
              <a:buSzPts val="1600"/>
              <a:buFont typeface="Century Gothic"/>
              <a:buNone/>
            </a:pPr>
            <a:r>
              <a:rPr b="1" lang="en-US" sz="1600">
                <a:solidFill>
                  <a:schemeClr val="dk1"/>
                </a:solidFill>
                <a:latin typeface="Century Gothic"/>
                <a:ea typeface="Century Gothic"/>
                <a:cs typeface="Century Gothic"/>
                <a:sym typeface="Century Gothic"/>
              </a:rPr>
              <a:t>Stack</a:t>
            </a:r>
            <a:endParaRPr b="1" i="0" sz="1600" u="none" cap="none" strike="noStrike">
              <a:solidFill>
                <a:schemeClr val="dk1"/>
              </a:solidFill>
              <a:latin typeface="Century Gothic"/>
              <a:ea typeface="Century Gothic"/>
              <a:cs typeface="Century Gothic"/>
              <a:sym typeface="Century Gothic"/>
            </a:endParaRPr>
          </a:p>
        </p:txBody>
      </p:sp>
      <p:sp>
        <p:nvSpPr>
          <p:cNvPr id="220" name="Google Shape;220;p7"/>
          <p:cNvSpPr/>
          <p:nvPr/>
        </p:nvSpPr>
        <p:spPr>
          <a:xfrm>
            <a:off x="1946306" y="3330905"/>
            <a:ext cx="729451" cy="1187745"/>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entury Gothic"/>
              <a:buNone/>
            </a:pPr>
            <a:r>
              <a:t/>
            </a:r>
            <a:endParaRPr b="1" i="0" sz="16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1600"/>
              <a:buFont typeface="Century Gothic"/>
              <a:buNone/>
            </a:pPr>
            <a:r>
              <a:rPr b="1" i="0" lang="en-US" sz="1600" u="none" cap="none" strike="noStrike">
                <a:solidFill>
                  <a:schemeClr val="dk1"/>
                </a:solidFill>
                <a:latin typeface="Century Gothic"/>
                <a:ea typeface="Century Gothic"/>
                <a:cs typeface="Century Gothic"/>
                <a:sym typeface="Century Gothic"/>
              </a:rPr>
              <a:t>Kernel</a:t>
            </a:r>
            <a:endParaRPr/>
          </a:p>
          <a:p>
            <a:pPr indent="0" lvl="0" marL="0" marR="0" rtl="0" algn="ctr">
              <a:lnSpc>
                <a:spcPct val="100000"/>
              </a:lnSpc>
              <a:spcBef>
                <a:spcPts val="0"/>
              </a:spcBef>
              <a:spcAft>
                <a:spcPts val="0"/>
              </a:spcAft>
              <a:buClr>
                <a:schemeClr val="dk1"/>
              </a:buClr>
              <a:buSzPts val="1600"/>
              <a:buFont typeface="Century Gothic"/>
              <a:buNone/>
            </a:pPr>
            <a:r>
              <a:rPr b="1" lang="en-US" sz="1600">
                <a:solidFill>
                  <a:schemeClr val="dk1"/>
                </a:solidFill>
                <a:latin typeface="Century Gothic"/>
                <a:ea typeface="Century Gothic"/>
                <a:cs typeface="Century Gothic"/>
                <a:sym typeface="Century Gothic"/>
              </a:rPr>
              <a:t>Stack</a:t>
            </a:r>
            <a:endParaRPr b="1" i="0" sz="1600" u="none" cap="none" strike="noStrike">
              <a:solidFill>
                <a:schemeClr val="dk1"/>
              </a:solidFill>
              <a:latin typeface="Century Gothic"/>
              <a:ea typeface="Century Gothic"/>
              <a:cs typeface="Century Gothic"/>
              <a:sym typeface="Century Gothic"/>
            </a:endParaRPr>
          </a:p>
        </p:txBody>
      </p:sp>
      <p:sp>
        <p:nvSpPr>
          <p:cNvPr id="221" name="Google Shape;221;p7"/>
          <p:cNvSpPr txBox="1"/>
          <p:nvPr/>
        </p:nvSpPr>
        <p:spPr>
          <a:xfrm>
            <a:off x="4805066" y="1294501"/>
            <a:ext cx="323229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Century Gothic"/>
                <a:ea typeface="Century Gothic"/>
                <a:cs typeface="Century Gothic"/>
                <a:sym typeface="Century Gothic"/>
              </a:rPr>
              <a:t>Multithreaded Process Model</a:t>
            </a:r>
            <a:endParaRPr/>
          </a:p>
        </p:txBody>
      </p:sp>
      <p:sp>
        <p:nvSpPr>
          <p:cNvPr id="222" name="Google Shape;222;p7"/>
          <p:cNvSpPr/>
          <p:nvPr/>
        </p:nvSpPr>
        <p:spPr>
          <a:xfrm>
            <a:off x="3741240" y="2231714"/>
            <a:ext cx="984273" cy="949913"/>
          </a:xfrm>
          <a:prstGeom prst="rect">
            <a:avLst/>
          </a:prstGeom>
          <a:solidFill>
            <a:srgbClr val="00B0F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Verdana"/>
              <a:buNone/>
            </a:pPr>
            <a:r>
              <a:rPr b="1" i="0" lang="en-US" sz="1600" u="none" cap="none" strike="noStrike">
                <a:solidFill>
                  <a:schemeClr val="dk1"/>
                </a:solidFill>
                <a:latin typeface="Verdana"/>
                <a:ea typeface="Verdana"/>
                <a:cs typeface="Verdana"/>
                <a:sym typeface="Verdana"/>
              </a:rPr>
              <a:t>Process</a:t>
            </a:r>
            <a:endParaRPr/>
          </a:p>
          <a:p>
            <a:pPr indent="0" lvl="0" marL="0" marR="0" rtl="0" algn="ctr">
              <a:lnSpc>
                <a:spcPct val="100000"/>
              </a:lnSpc>
              <a:spcBef>
                <a:spcPts val="0"/>
              </a:spcBef>
              <a:spcAft>
                <a:spcPts val="0"/>
              </a:spcAft>
              <a:buClr>
                <a:schemeClr val="dk1"/>
              </a:buClr>
              <a:buSzPts val="1600"/>
              <a:buFont typeface="Verdana"/>
              <a:buNone/>
            </a:pPr>
            <a:r>
              <a:rPr b="1" lang="en-US" sz="1600">
                <a:solidFill>
                  <a:schemeClr val="dk1"/>
                </a:solidFill>
                <a:latin typeface="Verdana"/>
                <a:ea typeface="Verdana"/>
                <a:cs typeface="Verdana"/>
                <a:sym typeface="Verdana"/>
              </a:rPr>
              <a:t>Control </a:t>
            </a:r>
            <a:endParaRPr/>
          </a:p>
          <a:p>
            <a:pPr indent="0" lvl="0" marL="0" marR="0" rtl="0" algn="ctr">
              <a:lnSpc>
                <a:spcPct val="100000"/>
              </a:lnSpc>
              <a:spcBef>
                <a:spcPts val="0"/>
              </a:spcBef>
              <a:spcAft>
                <a:spcPts val="0"/>
              </a:spcAft>
              <a:buClr>
                <a:schemeClr val="dk1"/>
              </a:buClr>
              <a:buSzPts val="1600"/>
              <a:buFont typeface="Verdana"/>
              <a:buNone/>
            </a:pPr>
            <a:r>
              <a:rPr b="1" i="0" lang="en-US" sz="1600" u="none" cap="none" strike="noStrike">
                <a:solidFill>
                  <a:schemeClr val="dk1"/>
                </a:solidFill>
                <a:latin typeface="Verdana"/>
                <a:ea typeface="Verdana"/>
                <a:cs typeface="Verdana"/>
                <a:sym typeface="Verdana"/>
              </a:rPr>
              <a:t>Block</a:t>
            </a:r>
            <a:endParaRPr/>
          </a:p>
        </p:txBody>
      </p:sp>
      <p:sp>
        <p:nvSpPr>
          <p:cNvPr id="223" name="Google Shape;223;p7"/>
          <p:cNvSpPr/>
          <p:nvPr/>
        </p:nvSpPr>
        <p:spPr>
          <a:xfrm>
            <a:off x="3741240" y="3483666"/>
            <a:ext cx="984273" cy="101672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Verdana"/>
              <a:buNone/>
            </a:pPr>
            <a:r>
              <a:rPr b="1" i="0" lang="en-US" sz="1600" u="none" cap="none" strike="noStrike">
                <a:solidFill>
                  <a:schemeClr val="dk1"/>
                </a:solidFill>
                <a:latin typeface="Verdana"/>
                <a:ea typeface="Verdana"/>
                <a:cs typeface="Verdana"/>
                <a:sym typeface="Verdana"/>
              </a:rPr>
              <a:t>User</a:t>
            </a:r>
            <a:endParaRPr/>
          </a:p>
          <a:p>
            <a:pPr indent="0" lvl="0" marL="0" marR="0" rtl="0" algn="ctr">
              <a:lnSpc>
                <a:spcPct val="100000"/>
              </a:lnSpc>
              <a:spcBef>
                <a:spcPts val="0"/>
              </a:spcBef>
              <a:spcAft>
                <a:spcPts val="0"/>
              </a:spcAft>
              <a:buClr>
                <a:schemeClr val="dk1"/>
              </a:buClr>
              <a:buSzPts val="1600"/>
              <a:buFont typeface="Verdana"/>
              <a:buNone/>
            </a:pPr>
            <a:r>
              <a:rPr b="1" lang="en-US" sz="1600">
                <a:solidFill>
                  <a:schemeClr val="dk1"/>
                </a:solidFill>
                <a:latin typeface="Verdana"/>
                <a:ea typeface="Verdana"/>
                <a:cs typeface="Verdana"/>
                <a:sym typeface="Verdana"/>
              </a:rPr>
              <a:t>Address</a:t>
            </a:r>
            <a:endParaRPr/>
          </a:p>
          <a:p>
            <a:pPr indent="0" lvl="0" marL="0" marR="0" rtl="0" algn="ctr">
              <a:lnSpc>
                <a:spcPct val="100000"/>
              </a:lnSpc>
              <a:spcBef>
                <a:spcPts val="0"/>
              </a:spcBef>
              <a:spcAft>
                <a:spcPts val="0"/>
              </a:spcAft>
              <a:buClr>
                <a:schemeClr val="dk1"/>
              </a:buClr>
              <a:buSzPts val="1600"/>
              <a:buFont typeface="Verdana"/>
              <a:buNone/>
            </a:pPr>
            <a:r>
              <a:rPr b="1" i="0" lang="en-US" sz="1600" u="none" cap="none" strike="noStrike">
                <a:solidFill>
                  <a:schemeClr val="dk1"/>
                </a:solidFill>
                <a:latin typeface="Verdana"/>
                <a:ea typeface="Verdana"/>
                <a:cs typeface="Verdana"/>
                <a:sym typeface="Verdana"/>
              </a:rPr>
              <a:t>Space</a:t>
            </a:r>
            <a:endParaRPr/>
          </a:p>
        </p:txBody>
      </p:sp>
      <p:grpSp>
        <p:nvGrpSpPr>
          <p:cNvPr id="224" name="Google Shape;224;p7"/>
          <p:cNvGrpSpPr/>
          <p:nvPr/>
        </p:nvGrpSpPr>
        <p:grpSpPr>
          <a:xfrm>
            <a:off x="5078184" y="1798752"/>
            <a:ext cx="947057" cy="2727154"/>
            <a:chOff x="4572000" y="1730829"/>
            <a:chExt cx="947057" cy="2727154"/>
          </a:xfrm>
        </p:grpSpPr>
        <p:grpSp>
          <p:nvGrpSpPr>
            <p:cNvPr id="225" name="Google Shape;225;p7"/>
            <p:cNvGrpSpPr/>
            <p:nvPr/>
          </p:nvGrpSpPr>
          <p:grpSpPr>
            <a:xfrm>
              <a:off x="4641151" y="2916034"/>
              <a:ext cx="808754" cy="1442314"/>
              <a:chOff x="4775618" y="2120032"/>
              <a:chExt cx="808754" cy="1929277"/>
            </a:xfrm>
          </p:grpSpPr>
          <p:sp>
            <p:nvSpPr>
              <p:cNvPr id="226" name="Google Shape;226;p7"/>
              <p:cNvSpPr/>
              <p:nvPr/>
            </p:nvSpPr>
            <p:spPr>
              <a:xfrm>
                <a:off x="4775618" y="2120032"/>
                <a:ext cx="808753" cy="976389"/>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entury Gothic"/>
                  <a:buNone/>
                </a:pPr>
                <a:r>
                  <a:t/>
                </a:r>
                <a:endParaRPr b="1" i="0" sz="1200" u="none" cap="none" strike="noStrike">
                  <a:solidFill>
                    <a:schemeClr val="dk1"/>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200"/>
                  <a:buFont typeface="Verdana"/>
                  <a:buNone/>
                </a:pPr>
                <a:r>
                  <a:rPr b="1" i="0" lang="en-US" sz="1200" u="none" cap="none" strike="noStrike">
                    <a:solidFill>
                      <a:schemeClr val="dk1"/>
                    </a:solidFill>
                    <a:latin typeface="Verdana"/>
                    <a:ea typeface="Verdana"/>
                    <a:cs typeface="Verdana"/>
                    <a:sym typeface="Verdana"/>
                  </a:rPr>
                  <a:t>User</a:t>
                </a:r>
                <a:endParaRPr/>
              </a:p>
              <a:p>
                <a:pPr indent="0" lvl="0" marL="0" marR="0" rtl="0" algn="ctr">
                  <a:lnSpc>
                    <a:spcPct val="100000"/>
                  </a:lnSpc>
                  <a:spcBef>
                    <a:spcPts val="0"/>
                  </a:spcBef>
                  <a:spcAft>
                    <a:spcPts val="0"/>
                  </a:spcAft>
                  <a:buClr>
                    <a:schemeClr val="dk1"/>
                  </a:buClr>
                  <a:buSzPts val="1200"/>
                  <a:buFont typeface="Verdana"/>
                  <a:buNone/>
                </a:pPr>
                <a:r>
                  <a:rPr b="1" lang="en-US" sz="1200">
                    <a:solidFill>
                      <a:schemeClr val="dk1"/>
                    </a:solidFill>
                    <a:latin typeface="Verdana"/>
                    <a:ea typeface="Verdana"/>
                    <a:cs typeface="Verdana"/>
                    <a:sym typeface="Verdana"/>
                  </a:rPr>
                  <a:t>Stack</a:t>
                </a:r>
                <a:endParaRPr b="1" i="0" sz="1200" u="none" cap="none" strike="noStrike">
                  <a:solidFill>
                    <a:schemeClr val="dk1"/>
                  </a:solidFill>
                  <a:latin typeface="Verdana"/>
                  <a:ea typeface="Verdana"/>
                  <a:cs typeface="Verdana"/>
                  <a:sym typeface="Verdana"/>
                </a:endParaRPr>
              </a:p>
            </p:txBody>
          </p:sp>
          <p:sp>
            <p:nvSpPr>
              <p:cNvPr id="227" name="Google Shape;227;p7"/>
              <p:cNvSpPr/>
              <p:nvPr/>
            </p:nvSpPr>
            <p:spPr>
              <a:xfrm>
                <a:off x="4775618" y="3072920"/>
                <a:ext cx="808754" cy="976389"/>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entury Gothic"/>
                  <a:buNone/>
                </a:pPr>
                <a:r>
                  <a:t/>
                </a:r>
                <a:endParaRPr b="1" i="0" sz="1200" u="none" cap="none" strike="noStrike">
                  <a:solidFill>
                    <a:schemeClr val="dk1"/>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200"/>
                  <a:buFont typeface="Verdana"/>
                  <a:buNone/>
                </a:pPr>
                <a:r>
                  <a:rPr b="1" i="0" lang="en-US" sz="1200" u="none" cap="none" strike="noStrike">
                    <a:solidFill>
                      <a:schemeClr val="dk1"/>
                    </a:solidFill>
                    <a:latin typeface="Verdana"/>
                    <a:ea typeface="Verdana"/>
                    <a:cs typeface="Verdana"/>
                    <a:sym typeface="Verdana"/>
                  </a:rPr>
                  <a:t>Kernel</a:t>
                </a:r>
                <a:endParaRPr/>
              </a:p>
              <a:p>
                <a:pPr indent="0" lvl="0" marL="0" marR="0" rtl="0" algn="ctr">
                  <a:lnSpc>
                    <a:spcPct val="100000"/>
                  </a:lnSpc>
                  <a:spcBef>
                    <a:spcPts val="0"/>
                  </a:spcBef>
                  <a:spcAft>
                    <a:spcPts val="0"/>
                  </a:spcAft>
                  <a:buClr>
                    <a:schemeClr val="dk1"/>
                  </a:buClr>
                  <a:buSzPts val="1200"/>
                  <a:buFont typeface="Verdana"/>
                  <a:buNone/>
                </a:pPr>
                <a:r>
                  <a:rPr b="1" lang="en-US" sz="1200">
                    <a:solidFill>
                      <a:schemeClr val="dk1"/>
                    </a:solidFill>
                    <a:latin typeface="Verdana"/>
                    <a:ea typeface="Verdana"/>
                    <a:cs typeface="Verdana"/>
                    <a:sym typeface="Verdana"/>
                  </a:rPr>
                  <a:t>Stack</a:t>
                </a:r>
                <a:endParaRPr b="1" i="0" sz="1200" u="none" cap="none" strike="noStrike">
                  <a:solidFill>
                    <a:schemeClr val="dk1"/>
                  </a:solidFill>
                  <a:latin typeface="Verdana"/>
                  <a:ea typeface="Verdana"/>
                  <a:cs typeface="Verdana"/>
                  <a:sym typeface="Verdana"/>
                </a:endParaRPr>
              </a:p>
            </p:txBody>
          </p:sp>
        </p:grpSp>
        <p:sp>
          <p:nvSpPr>
            <p:cNvPr id="228" name="Google Shape;228;p7"/>
            <p:cNvSpPr/>
            <p:nvPr/>
          </p:nvSpPr>
          <p:spPr>
            <a:xfrm>
              <a:off x="4572000" y="1730829"/>
              <a:ext cx="947057" cy="2727154"/>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229" name="Google Shape;229;p7"/>
            <p:cNvSpPr txBox="1"/>
            <p:nvPr/>
          </p:nvSpPr>
          <p:spPr>
            <a:xfrm>
              <a:off x="4659976" y="1806866"/>
              <a:ext cx="789928" cy="646331"/>
            </a:xfrm>
            <a:prstGeom prst="rect">
              <a:avLst/>
            </a:prstGeom>
            <a:solidFill>
              <a:srgbClr val="00B0F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Century Gothic"/>
                  <a:ea typeface="Century Gothic"/>
                  <a:cs typeface="Century Gothic"/>
                  <a:sym typeface="Century Gothic"/>
                </a:rPr>
                <a:t>Thread Control Block</a:t>
              </a:r>
              <a:endParaRPr/>
            </a:p>
          </p:txBody>
        </p:sp>
      </p:grpSp>
      <p:grpSp>
        <p:nvGrpSpPr>
          <p:cNvPr id="230" name="Google Shape;230;p7"/>
          <p:cNvGrpSpPr/>
          <p:nvPr/>
        </p:nvGrpSpPr>
        <p:grpSpPr>
          <a:xfrm>
            <a:off x="6302895" y="1798752"/>
            <a:ext cx="947057" cy="2727154"/>
            <a:chOff x="4572000" y="1730829"/>
            <a:chExt cx="947057" cy="2727154"/>
          </a:xfrm>
        </p:grpSpPr>
        <p:grpSp>
          <p:nvGrpSpPr>
            <p:cNvPr id="231" name="Google Shape;231;p7"/>
            <p:cNvGrpSpPr/>
            <p:nvPr/>
          </p:nvGrpSpPr>
          <p:grpSpPr>
            <a:xfrm>
              <a:off x="4641151" y="2916034"/>
              <a:ext cx="808754" cy="1442314"/>
              <a:chOff x="4775618" y="2120032"/>
              <a:chExt cx="808754" cy="1929277"/>
            </a:xfrm>
          </p:grpSpPr>
          <p:sp>
            <p:nvSpPr>
              <p:cNvPr id="232" name="Google Shape;232;p7"/>
              <p:cNvSpPr/>
              <p:nvPr/>
            </p:nvSpPr>
            <p:spPr>
              <a:xfrm>
                <a:off x="4775618" y="2120032"/>
                <a:ext cx="808753" cy="976389"/>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entury Gothic"/>
                  <a:buNone/>
                </a:pPr>
                <a:r>
                  <a:t/>
                </a:r>
                <a:endParaRPr b="1" i="0" sz="1200" u="none" cap="none" strike="noStrike">
                  <a:solidFill>
                    <a:schemeClr val="dk1"/>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200"/>
                  <a:buFont typeface="Verdana"/>
                  <a:buNone/>
                </a:pPr>
                <a:r>
                  <a:rPr b="1" i="0" lang="en-US" sz="1200" u="none" cap="none" strike="noStrike">
                    <a:solidFill>
                      <a:schemeClr val="dk1"/>
                    </a:solidFill>
                    <a:latin typeface="Verdana"/>
                    <a:ea typeface="Verdana"/>
                    <a:cs typeface="Verdana"/>
                    <a:sym typeface="Verdana"/>
                  </a:rPr>
                  <a:t>User</a:t>
                </a:r>
                <a:endParaRPr/>
              </a:p>
              <a:p>
                <a:pPr indent="0" lvl="0" marL="0" marR="0" rtl="0" algn="ctr">
                  <a:lnSpc>
                    <a:spcPct val="100000"/>
                  </a:lnSpc>
                  <a:spcBef>
                    <a:spcPts val="0"/>
                  </a:spcBef>
                  <a:spcAft>
                    <a:spcPts val="0"/>
                  </a:spcAft>
                  <a:buClr>
                    <a:schemeClr val="dk1"/>
                  </a:buClr>
                  <a:buSzPts val="1200"/>
                  <a:buFont typeface="Verdana"/>
                  <a:buNone/>
                </a:pPr>
                <a:r>
                  <a:rPr b="1" lang="en-US" sz="1200">
                    <a:solidFill>
                      <a:schemeClr val="dk1"/>
                    </a:solidFill>
                    <a:latin typeface="Verdana"/>
                    <a:ea typeface="Verdana"/>
                    <a:cs typeface="Verdana"/>
                    <a:sym typeface="Verdana"/>
                  </a:rPr>
                  <a:t>Stack</a:t>
                </a:r>
                <a:endParaRPr b="1" i="0" sz="1200" u="none" cap="none" strike="noStrike">
                  <a:solidFill>
                    <a:schemeClr val="dk1"/>
                  </a:solidFill>
                  <a:latin typeface="Verdana"/>
                  <a:ea typeface="Verdana"/>
                  <a:cs typeface="Verdana"/>
                  <a:sym typeface="Verdana"/>
                </a:endParaRPr>
              </a:p>
            </p:txBody>
          </p:sp>
          <p:sp>
            <p:nvSpPr>
              <p:cNvPr id="233" name="Google Shape;233;p7"/>
              <p:cNvSpPr/>
              <p:nvPr/>
            </p:nvSpPr>
            <p:spPr>
              <a:xfrm>
                <a:off x="4775618" y="3072920"/>
                <a:ext cx="808754" cy="976389"/>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entury Gothic"/>
                  <a:buNone/>
                </a:pPr>
                <a:r>
                  <a:t/>
                </a:r>
                <a:endParaRPr b="1" i="0" sz="1200" u="none" cap="none" strike="noStrike">
                  <a:solidFill>
                    <a:schemeClr val="dk1"/>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200"/>
                  <a:buFont typeface="Verdana"/>
                  <a:buNone/>
                </a:pPr>
                <a:r>
                  <a:rPr b="1" i="0" lang="en-US" sz="1200" u="none" cap="none" strike="noStrike">
                    <a:solidFill>
                      <a:schemeClr val="dk1"/>
                    </a:solidFill>
                    <a:latin typeface="Verdana"/>
                    <a:ea typeface="Verdana"/>
                    <a:cs typeface="Verdana"/>
                    <a:sym typeface="Verdana"/>
                  </a:rPr>
                  <a:t>Kernel</a:t>
                </a:r>
                <a:endParaRPr/>
              </a:p>
              <a:p>
                <a:pPr indent="0" lvl="0" marL="0" marR="0" rtl="0" algn="ctr">
                  <a:lnSpc>
                    <a:spcPct val="100000"/>
                  </a:lnSpc>
                  <a:spcBef>
                    <a:spcPts val="0"/>
                  </a:spcBef>
                  <a:spcAft>
                    <a:spcPts val="0"/>
                  </a:spcAft>
                  <a:buClr>
                    <a:schemeClr val="dk1"/>
                  </a:buClr>
                  <a:buSzPts val="1200"/>
                  <a:buFont typeface="Verdana"/>
                  <a:buNone/>
                </a:pPr>
                <a:r>
                  <a:rPr b="1" lang="en-US" sz="1200">
                    <a:solidFill>
                      <a:schemeClr val="dk1"/>
                    </a:solidFill>
                    <a:latin typeface="Verdana"/>
                    <a:ea typeface="Verdana"/>
                    <a:cs typeface="Verdana"/>
                    <a:sym typeface="Verdana"/>
                  </a:rPr>
                  <a:t>Stack</a:t>
                </a:r>
                <a:endParaRPr b="1" i="0" sz="1200" u="none" cap="none" strike="noStrike">
                  <a:solidFill>
                    <a:schemeClr val="dk1"/>
                  </a:solidFill>
                  <a:latin typeface="Verdana"/>
                  <a:ea typeface="Verdana"/>
                  <a:cs typeface="Verdana"/>
                  <a:sym typeface="Verdana"/>
                </a:endParaRPr>
              </a:p>
            </p:txBody>
          </p:sp>
        </p:grpSp>
        <p:sp>
          <p:nvSpPr>
            <p:cNvPr id="234" name="Google Shape;234;p7"/>
            <p:cNvSpPr/>
            <p:nvPr/>
          </p:nvSpPr>
          <p:spPr>
            <a:xfrm>
              <a:off x="4572000" y="1730829"/>
              <a:ext cx="947057" cy="2727154"/>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235" name="Google Shape;235;p7"/>
            <p:cNvSpPr txBox="1"/>
            <p:nvPr/>
          </p:nvSpPr>
          <p:spPr>
            <a:xfrm>
              <a:off x="4659976" y="1806866"/>
              <a:ext cx="789928" cy="646331"/>
            </a:xfrm>
            <a:prstGeom prst="rect">
              <a:avLst/>
            </a:prstGeom>
            <a:solidFill>
              <a:srgbClr val="00B0F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Century Gothic"/>
                  <a:ea typeface="Century Gothic"/>
                  <a:cs typeface="Century Gothic"/>
                  <a:sym typeface="Century Gothic"/>
                </a:rPr>
                <a:t>Thread Control Block</a:t>
              </a:r>
              <a:endParaRPr/>
            </a:p>
          </p:txBody>
        </p:sp>
      </p:grpSp>
      <p:grpSp>
        <p:nvGrpSpPr>
          <p:cNvPr id="236" name="Google Shape;236;p7"/>
          <p:cNvGrpSpPr/>
          <p:nvPr/>
        </p:nvGrpSpPr>
        <p:grpSpPr>
          <a:xfrm>
            <a:off x="7527606" y="1795003"/>
            <a:ext cx="947057" cy="2727154"/>
            <a:chOff x="4572000" y="1730829"/>
            <a:chExt cx="947057" cy="2727154"/>
          </a:xfrm>
        </p:grpSpPr>
        <p:grpSp>
          <p:nvGrpSpPr>
            <p:cNvPr id="237" name="Google Shape;237;p7"/>
            <p:cNvGrpSpPr/>
            <p:nvPr/>
          </p:nvGrpSpPr>
          <p:grpSpPr>
            <a:xfrm>
              <a:off x="4641151" y="2916034"/>
              <a:ext cx="808754" cy="1442314"/>
              <a:chOff x="4775618" y="2120032"/>
              <a:chExt cx="808754" cy="1929277"/>
            </a:xfrm>
          </p:grpSpPr>
          <p:sp>
            <p:nvSpPr>
              <p:cNvPr id="238" name="Google Shape;238;p7"/>
              <p:cNvSpPr/>
              <p:nvPr/>
            </p:nvSpPr>
            <p:spPr>
              <a:xfrm>
                <a:off x="4775618" y="2120032"/>
                <a:ext cx="808753" cy="976389"/>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entury Gothic"/>
                  <a:buNone/>
                </a:pPr>
                <a:r>
                  <a:t/>
                </a:r>
                <a:endParaRPr b="1" i="0" sz="1200" u="none" cap="none" strike="noStrike">
                  <a:solidFill>
                    <a:schemeClr val="dk1"/>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200"/>
                  <a:buFont typeface="Verdana"/>
                  <a:buNone/>
                </a:pPr>
                <a:r>
                  <a:rPr b="1" i="0" lang="en-US" sz="1200" u="none" cap="none" strike="noStrike">
                    <a:solidFill>
                      <a:schemeClr val="dk1"/>
                    </a:solidFill>
                    <a:latin typeface="Verdana"/>
                    <a:ea typeface="Verdana"/>
                    <a:cs typeface="Verdana"/>
                    <a:sym typeface="Verdana"/>
                  </a:rPr>
                  <a:t>User</a:t>
                </a:r>
                <a:endParaRPr/>
              </a:p>
              <a:p>
                <a:pPr indent="0" lvl="0" marL="0" marR="0" rtl="0" algn="ctr">
                  <a:lnSpc>
                    <a:spcPct val="100000"/>
                  </a:lnSpc>
                  <a:spcBef>
                    <a:spcPts val="0"/>
                  </a:spcBef>
                  <a:spcAft>
                    <a:spcPts val="0"/>
                  </a:spcAft>
                  <a:buClr>
                    <a:schemeClr val="dk1"/>
                  </a:buClr>
                  <a:buSzPts val="1200"/>
                  <a:buFont typeface="Verdana"/>
                  <a:buNone/>
                </a:pPr>
                <a:r>
                  <a:rPr b="1" lang="en-US" sz="1200">
                    <a:solidFill>
                      <a:schemeClr val="dk1"/>
                    </a:solidFill>
                    <a:latin typeface="Verdana"/>
                    <a:ea typeface="Verdana"/>
                    <a:cs typeface="Verdana"/>
                    <a:sym typeface="Verdana"/>
                  </a:rPr>
                  <a:t>Stack</a:t>
                </a:r>
                <a:endParaRPr b="1" i="0" sz="1200" u="none" cap="none" strike="noStrike">
                  <a:solidFill>
                    <a:schemeClr val="dk1"/>
                  </a:solidFill>
                  <a:latin typeface="Verdana"/>
                  <a:ea typeface="Verdana"/>
                  <a:cs typeface="Verdana"/>
                  <a:sym typeface="Verdana"/>
                </a:endParaRPr>
              </a:p>
            </p:txBody>
          </p:sp>
          <p:sp>
            <p:nvSpPr>
              <p:cNvPr id="239" name="Google Shape;239;p7"/>
              <p:cNvSpPr/>
              <p:nvPr/>
            </p:nvSpPr>
            <p:spPr>
              <a:xfrm>
                <a:off x="4775618" y="3072920"/>
                <a:ext cx="808754" cy="976389"/>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Century Gothic"/>
                  <a:buNone/>
                </a:pPr>
                <a:r>
                  <a:t/>
                </a:r>
                <a:endParaRPr b="1" i="0" sz="1200" u="none" cap="none" strike="noStrike">
                  <a:solidFill>
                    <a:schemeClr val="dk1"/>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200"/>
                  <a:buFont typeface="Verdana"/>
                  <a:buNone/>
                </a:pPr>
                <a:r>
                  <a:rPr b="1" i="0" lang="en-US" sz="1200" u="none" cap="none" strike="noStrike">
                    <a:solidFill>
                      <a:schemeClr val="dk1"/>
                    </a:solidFill>
                    <a:latin typeface="Verdana"/>
                    <a:ea typeface="Verdana"/>
                    <a:cs typeface="Verdana"/>
                    <a:sym typeface="Verdana"/>
                  </a:rPr>
                  <a:t>Kernel</a:t>
                </a:r>
                <a:endParaRPr/>
              </a:p>
              <a:p>
                <a:pPr indent="0" lvl="0" marL="0" marR="0" rtl="0" algn="ctr">
                  <a:lnSpc>
                    <a:spcPct val="100000"/>
                  </a:lnSpc>
                  <a:spcBef>
                    <a:spcPts val="0"/>
                  </a:spcBef>
                  <a:spcAft>
                    <a:spcPts val="0"/>
                  </a:spcAft>
                  <a:buClr>
                    <a:schemeClr val="dk1"/>
                  </a:buClr>
                  <a:buSzPts val="1200"/>
                  <a:buFont typeface="Verdana"/>
                  <a:buNone/>
                </a:pPr>
                <a:r>
                  <a:rPr b="1" lang="en-US" sz="1200">
                    <a:solidFill>
                      <a:schemeClr val="dk1"/>
                    </a:solidFill>
                    <a:latin typeface="Verdana"/>
                    <a:ea typeface="Verdana"/>
                    <a:cs typeface="Verdana"/>
                    <a:sym typeface="Verdana"/>
                  </a:rPr>
                  <a:t>Stack</a:t>
                </a:r>
                <a:endParaRPr b="1" i="0" sz="1200" u="none" cap="none" strike="noStrike">
                  <a:solidFill>
                    <a:schemeClr val="dk1"/>
                  </a:solidFill>
                  <a:latin typeface="Verdana"/>
                  <a:ea typeface="Verdana"/>
                  <a:cs typeface="Verdana"/>
                  <a:sym typeface="Verdana"/>
                </a:endParaRPr>
              </a:p>
            </p:txBody>
          </p:sp>
        </p:grpSp>
        <p:sp>
          <p:nvSpPr>
            <p:cNvPr id="240" name="Google Shape;240;p7"/>
            <p:cNvSpPr/>
            <p:nvPr/>
          </p:nvSpPr>
          <p:spPr>
            <a:xfrm>
              <a:off x="4572000" y="1730829"/>
              <a:ext cx="947057" cy="2727154"/>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Verdana"/>
                <a:ea typeface="Verdana"/>
                <a:cs typeface="Verdana"/>
                <a:sym typeface="Verdana"/>
              </a:endParaRPr>
            </a:p>
          </p:txBody>
        </p:sp>
        <p:sp>
          <p:nvSpPr>
            <p:cNvPr id="241" name="Google Shape;241;p7"/>
            <p:cNvSpPr txBox="1"/>
            <p:nvPr/>
          </p:nvSpPr>
          <p:spPr>
            <a:xfrm>
              <a:off x="4659976" y="1806866"/>
              <a:ext cx="789928" cy="646331"/>
            </a:xfrm>
            <a:prstGeom prst="rect">
              <a:avLst/>
            </a:prstGeom>
            <a:solidFill>
              <a:srgbClr val="00B0F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Century Gothic"/>
                  <a:ea typeface="Century Gothic"/>
                  <a:cs typeface="Century Gothic"/>
                  <a:sym typeface="Century Gothic"/>
                </a:rPr>
                <a:t>Thread Control Block</a:t>
              </a:r>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70"/>
          <p:cNvSpPr txBox="1"/>
          <p:nvPr>
            <p:ph type="title"/>
          </p:nvPr>
        </p:nvSpPr>
        <p:spPr>
          <a:xfrm>
            <a:off x="1016000" y="147638"/>
            <a:ext cx="76708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Dining-Philosophers Problem</a:t>
            </a:r>
            <a:endParaRPr/>
          </a:p>
        </p:txBody>
      </p:sp>
      <p:sp>
        <p:nvSpPr>
          <p:cNvPr id="809" name="Google Shape;809;p70"/>
          <p:cNvSpPr txBox="1"/>
          <p:nvPr>
            <p:ph idx="1" type="body"/>
          </p:nvPr>
        </p:nvSpPr>
        <p:spPr>
          <a:xfrm>
            <a:off x="620486" y="1387929"/>
            <a:ext cx="8066314" cy="547007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sz="1600"/>
              <a:t>Philosophers spend their lives alternating thinking and eating</a:t>
            </a:r>
            <a:endParaRPr/>
          </a:p>
          <a:p>
            <a:pPr indent="-342900" lvl="0" marL="342900" rtl="0" algn="l">
              <a:spcBef>
                <a:spcPts val="1000"/>
              </a:spcBef>
              <a:spcAft>
                <a:spcPts val="0"/>
              </a:spcAft>
              <a:buSzPts val="1600"/>
              <a:buChar char="🠶"/>
            </a:pPr>
            <a:r>
              <a:rPr lang="en-US" sz="1600"/>
              <a:t>Don’t interact with their neighbors, occasionally try to pick up 2 chopsticks (one at a time) to eat from bowl</a:t>
            </a:r>
            <a:endParaRPr/>
          </a:p>
          <a:p>
            <a:pPr indent="-285750" lvl="1" marL="742950" rtl="0" algn="l">
              <a:spcBef>
                <a:spcPts val="1000"/>
              </a:spcBef>
              <a:spcAft>
                <a:spcPts val="0"/>
              </a:spcAft>
              <a:buSzPts val="1600"/>
              <a:buChar char="🠶"/>
            </a:pPr>
            <a:r>
              <a:rPr lang="en-US" sz="1600"/>
              <a:t>Need both to eat, then release both when done</a:t>
            </a:r>
            <a:endParaRPr/>
          </a:p>
          <a:p>
            <a:pPr indent="-342900" lvl="0" marL="342900" rtl="0" algn="l">
              <a:spcBef>
                <a:spcPts val="1000"/>
              </a:spcBef>
              <a:spcAft>
                <a:spcPts val="0"/>
              </a:spcAft>
              <a:buSzPts val="1600"/>
              <a:buChar char="🠶"/>
            </a:pPr>
            <a:r>
              <a:rPr lang="en-US" sz="1600"/>
              <a:t>In the case of 5 philosophers</a:t>
            </a:r>
            <a:endParaRPr/>
          </a:p>
          <a:p>
            <a:pPr indent="-285750" lvl="1" marL="742950" rtl="0" algn="l">
              <a:spcBef>
                <a:spcPts val="1000"/>
              </a:spcBef>
              <a:spcAft>
                <a:spcPts val="0"/>
              </a:spcAft>
              <a:buSzPts val="1600"/>
              <a:buChar char="🠶"/>
            </a:pPr>
            <a:r>
              <a:rPr lang="en-US" sz="1600"/>
              <a:t>Shared data </a:t>
            </a:r>
            <a:endParaRPr/>
          </a:p>
          <a:p>
            <a:pPr indent="-228600" lvl="2" marL="1143000" rtl="0" algn="l">
              <a:spcBef>
                <a:spcPts val="1000"/>
              </a:spcBef>
              <a:spcAft>
                <a:spcPts val="0"/>
              </a:spcAft>
              <a:buSzPts val="1600"/>
              <a:buChar char="🠶"/>
            </a:pPr>
            <a:r>
              <a:rPr lang="en-US" sz="1600"/>
              <a:t>Bowl of rice (data set)</a:t>
            </a:r>
            <a:endParaRPr/>
          </a:p>
          <a:p>
            <a:pPr indent="-228600" lvl="2" marL="1143000" rtl="0" algn="l">
              <a:spcBef>
                <a:spcPts val="1000"/>
              </a:spcBef>
              <a:spcAft>
                <a:spcPts val="0"/>
              </a:spcAft>
              <a:buSzPts val="1600"/>
              <a:buChar char="🠶"/>
            </a:pPr>
            <a:r>
              <a:rPr lang="en-US" sz="1600"/>
              <a:t>Semaphore </a:t>
            </a:r>
            <a:r>
              <a:rPr lang="en-US" sz="1600">
                <a:solidFill>
                  <a:srgbClr val="FF0000"/>
                </a:solidFill>
              </a:rPr>
              <a:t>chopstick [5]</a:t>
            </a:r>
            <a:r>
              <a:rPr lang="en-US" sz="1600"/>
              <a:t> initialized to 1</a:t>
            </a:r>
            <a:endParaRPr/>
          </a:p>
        </p:txBody>
      </p:sp>
      <p:pic>
        <p:nvPicPr>
          <p:cNvPr descr="6" id="810" name="Google Shape;810;p70"/>
          <p:cNvPicPr preferRelativeResize="0"/>
          <p:nvPr/>
        </p:nvPicPr>
        <p:blipFill rotWithShape="1">
          <a:blip r:embed="rId3">
            <a:alphaModFix/>
          </a:blip>
          <a:srcRect b="0" l="0" r="0" t="0"/>
          <a:stretch/>
        </p:blipFill>
        <p:spPr>
          <a:xfrm>
            <a:off x="6057220" y="4067628"/>
            <a:ext cx="2208212" cy="21209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71"/>
          <p:cNvSpPr txBox="1"/>
          <p:nvPr>
            <p:ph type="title"/>
          </p:nvPr>
        </p:nvSpPr>
        <p:spPr>
          <a:xfrm>
            <a:off x="1038225" y="161925"/>
            <a:ext cx="7866063" cy="576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000"/>
              <a:buFont typeface="Century Gothic"/>
              <a:buNone/>
            </a:pPr>
            <a:r>
              <a:rPr lang="en-US" sz="3000"/>
              <a:t>  Dining-Philosophers Problem Algorithm</a:t>
            </a:r>
            <a:endParaRPr/>
          </a:p>
        </p:txBody>
      </p:sp>
      <p:sp>
        <p:nvSpPr>
          <p:cNvPr id="817" name="Google Shape;817;p71"/>
          <p:cNvSpPr txBox="1"/>
          <p:nvPr>
            <p:ph idx="1" type="body"/>
          </p:nvPr>
        </p:nvSpPr>
        <p:spPr>
          <a:xfrm>
            <a:off x="827088" y="1119188"/>
            <a:ext cx="7107237" cy="4784725"/>
          </a:xfrm>
          <a:prstGeom prst="rect">
            <a:avLst/>
          </a:prstGeom>
          <a:noFill/>
          <a:ln>
            <a:noFill/>
          </a:ln>
        </p:spPr>
        <p:txBody>
          <a:bodyPr anchorCtr="0" anchor="t" bIns="45700" lIns="91425" spcFirstLastPara="1" rIns="91425" wrap="square" tIns="45700">
            <a:normAutofit lnSpcReduction="10000"/>
          </a:bodyPr>
          <a:lstStyle/>
          <a:p>
            <a:pPr indent="-376238" lvl="0" marL="376238" rtl="0" algn="l">
              <a:lnSpc>
                <a:spcPct val="90000"/>
              </a:lnSpc>
              <a:spcBef>
                <a:spcPts val="0"/>
              </a:spcBef>
              <a:spcAft>
                <a:spcPts val="0"/>
              </a:spcAft>
              <a:buSzPts val="1800"/>
              <a:buChar char="🠶"/>
            </a:pPr>
            <a:r>
              <a:rPr lang="en-US"/>
              <a:t>The structure of Philosopher</a:t>
            </a:r>
            <a:r>
              <a:rPr i="1" lang="en-US">
                <a:solidFill>
                  <a:srgbClr val="0000FF"/>
                </a:solidFill>
              </a:rPr>
              <a:t> i</a:t>
            </a:r>
            <a:r>
              <a:rPr lang="en-US"/>
              <a:t>:</a:t>
            </a:r>
            <a:endParaRPr/>
          </a:p>
          <a:p>
            <a:pPr indent="-338138" lvl="2" marL="1195388" rtl="0" algn="l">
              <a:lnSpc>
                <a:spcPct val="90000"/>
              </a:lnSpc>
              <a:spcBef>
                <a:spcPts val="1000"/>
              </a:spcBef>
              <a:spcAft>
                <a:spcPts val="0"/>
              </a:spcAft>
              <a:buSzPts val="1600"/>
              <a:buFont typeface="Arimo"/>
              <a:buNone/>
            </a:pPr>
            <a:r>
              <a:rPr b="1" lang="en-US" sz="1600">
                <a:solidFill>
                  <a:srgbClr val="000000"/>
                </a:solidFill>
                <a:latin typeface="Courier New"/>
                <a:ea typeface="Courier New"/>
                <a:cs typeface="Courier New"/>
                <a:sym typeface="Courier New"/>
              </a:rPr>
              <a:t>do { </a:t>
            </a:r>
            <a:endParaRPr/>
          </a:p>
          <a:p>
            <a:pPr indent="-338138" lvl="2" marL="1195388" rtl="0" algn="l">
              <a:lnSpc>
                <a:spcPct val="90000"/>
              </a:lnSpc>
              <a:spcBef>
                <a:spcPts val="1000"/>
              </a:spcBef>
              <a:spcAft>
                <a:spcPts val="0"/>
              </a:spcAft>
              <a:buSzPts val="1600"/>
              <a:buFont typeface="Arimo"/>
              <a:buNone/>
            </a:pPr>
            <a:r>
              <a:rPr b="1" lang="en-US" sz="1600">
                <a:solidFill>
                  <a:srgbClr val="000000"/>
                </a:solidFill>
                <a:latin typeface="Courier New"/>
                <a:ea typeface="Courier New"/>
                <a:cs typeface="Courier New"/>
                <a:sym typeface="Courier New"/>
              </a:rPr>
              <a:t>    wait (chopstick[i] );</a:t>
            </a:r>
            <a:endParaRPr/>
          </a:p>
          <a:p>
            <a:pPr indent="-338138" lvl="2" marL="1195388" rtl="0" algn="l">
              <a:lnSpc>
                <a:spcPct val="90000"/>
              </a:lnSpc>
              <a:spcBef>
                <a:spcPts val="1000"/>
              </a:spcBef>
              <a:spcAft>
                <a:spcPts val="0"/>
              </a:spcAft>
              <a:buSzPts val="1600"/>
              <a:buFont typeface="Arimo"/>
              <a:buNone/>
            </a:pPr>
            <a:r>
              <a:rPr b="1" lang="en-US" sz="1600">
                <a:solidFill>
                  <a:srgbClr val="000000"/>
                </a:solidFill>
                <a:latin typeface="Courier New"/>
                <a:ea typeface="Courier New"/>
                <a:cs typeface="Courier New"/>
                <a:sym typeface="Courier New"/>
              </a:rPr>
              <a:t>	  wait (chopStick[ (i + 1) % 5] );</a:t>
            </a:r>
            <a:endParaRPr/>
          </a:p>
          <a:p>
            <a:pPr indent="-338138" lvl="2" marL="1195388" rtl="0" algn="l">
              <a:lnSpc>
                <a:spcPct val="90000"/>
              </a:lnSpc>
              <a:spcBef>
                <a:spcPts val="1000"/>
              </a:spcBef>
              <a:spcAft>
                <a:spcPts val="0"/>
              </a:spcAft>
              <a:buSzPts val="1600"/>
              <a:buFont typeface="Arimo"/>
              <a:buNone/>
            </a:pPr>
            <a:r>
              <a:rPr b="1" lang="en-US" sz="1600">
                <a:solidFill>
                  <a:srgbClr val="000000"/>
                </a:solidFill>
                <a:latin typeface="Courier New"/>
                <a:ea typeface="Courier New"/>
                <a:cs typeface="Courier New"/>
                <a:sym typeface="Courier New"/>
              </a:rPr>
              <a:t>	</a:t>
            </a:r>
            <a:endParaRPr/>
          </a:p>
          <a:p>
            <a:pPr indent="-338138" lvl="2" marL="1195388" rtl="0" algn="l">
              <a:lnSpc>
                <a:spcPct val="90000"/>
              </a:lnSpc>
              <a:spcBef>
                <a:spcPts val="1000"/>
              </a:spcBef>
              <a:spcAft>
                <a:spcPts val="0"/>
              </a:spcAft>
              <a:buSzPts val="1600"/>
              <a:buFont typeface="Arimo"/>
              <a:buNone/>
            </a:pPr>
            <a:r>
              <a:rPr b="1" lang="en-US" sz="1600">
                <a:solidFill>
                  <a:srgbClr val="000000"/>
                </a:solidFill>
                <a:latin typeface="Courier New"/>
                <a:ea typeface="Courier New"/>
                <a:cs typeface="Courier New"/>
                <a:sym typeface="Courier New"/>
              </a:rPr>
              <a:t>	             //  eat</a:t>
            </a:r>
            <a:endParaRPr/>
          </a:p>
          <a:p>
            <a:pPr indent="-338138" lvl="2" marL="1195388" rtl="0" algn="l">
              <a:lnSpc>
                <a:spcPct val="90000"/>
              </a:lnSpc>
              <a:spcBef>
                <a:spcPts val="1000"/>
              </a:spcBef>
              <a:spcAft>
                <a:spcPts val="0"/>
              </a:spcAft>
              <a:buSzPts val="1600"/>
              <a:buFont typeface="Arimo"/>
              <a:buNone/>
            </a:pPr>
            <a:r>
              <a:t/>
            </a:r>
            <a:endParaRPr b="1" sz="1600">
              <a:solidFill>
                <a:srgbClr val="000000"/>
              </a:solidFill>
              <a:latin typeface="Courier New"/>
              <a:ea typeface="Courier New"/>
              <a:cs typeface="Courier New"/>
              <a:sym typeface="Courier New"/>
            </a:endParaRPr>
          </a:p>
          <a:p>
            <a:pPr indent="-338138" lvl="2" marL="1195388" rtl="0" algn="l">
              <a:lnSpc>
                <a:spcPct val="90000"/>
              </a:lnSpc>
              <a:spcBef>
                <a:spcPts val="1000"/>
              </a:spcBef>
              <a:spcAft>
                <a:spcPts val="0"/>
              </a:spcAft>
              <a:buSzPts val="1600"/>
              <a:buFont typeface="Arimo"/>
              <a:buNone/>
            </a:pPr>
            <a:r>
              <a:rPr b="1" lang="en-US" sz="1600">
                <a:solidFill>
                  <a:srgbClr val="000000"/>
                </a:solidFill>
                <a:latin typeface="Courier New"/>
                <a:ea typeface="Courier New"/>
                <a:cs typeface="Courier New"/>
                <a:sym typeface="Courier New"/>
              </a:rPr>
              <a:t>	  signal (chopstick[i] );</a:t>
            </a:r>
            <a:endParaRPr/>
          </a:p>
          <a:p>
            <a:pPr indent="-338138" lvl="2" marL="1195388" rtl="0" algn="l">
              <a:lnSpc>
                <a:spcPct val="90000"/>
              </a:lnSpc>
              <a:spcBef>
                <a:spcPts val="1000"/>
              </a:spcBef>
              <a:spcAft>
                <a:spcPts val="0"/>
              </a:spcAft>
              <a:buSzPts val="1600"/>
              <a:buFont typeface="Arimo"/>
              <a:buNone/>
            </a:pPr>
            <a:r>
              <a:rPr b="1" lang="en-US" sz="1600">
                <a:solidFill>
                  <a:srgbClr val="000000"/>
                </a:solidFill>
                <a:latin typeface="Courier New"/>
                <a:ea typeface="Courier New"/>
                <a:cs typeface="Courier New"/>
                <a:sym typeface="Courier New"/>
              </a:rPr>
              <a:t>	  signal (chopstick[ (i + 1) % 5] );</a:t>
            </a:r>
            <a:endParaRPr/>
          </a:p>
          <a:p>
            <a:pPr indent="-338138" lvl="2" marL="1195388" rtl="0" algn="l">
              <a:lnSpc>
                <a:spcPct val="90000"/>
              </a:lnSpc>
              <a:spcBef>
                <a:spcPts val="1000"/>
              </a:spcBef>
              <a:spcAft>
                <a:spcPts val="0"/>
              </a:spcAft>
              <a:buSzPts val="1600"/>
              <a:buFont typeface="Arimo"/>
              <a:buNone/>
            </a:pPr>
            <a:r>
              <a:rPr b="1" lang="en-US" sz="1600">
                <a:solidFill>
                  <a:srgbClr val="000000"/>
                </a:solidFill>
                <a:latin typeface="Courier New"/>
                <a:ea typeface="Courier New"/>
                <a:cs typeface="Courier New"/>
                <a:sym typeface="Courier New"/>
              </a:rPr>
              <a:t>	</a:t>
            </a:r>
            <a:endParaRPr/>
          </a:p>
          <a:p>
            <a:pPr indent="-338138" lvl="2" marL="1195388" rtl="0" algn="l">
              <a:lnSpc>
                <a:spcPct val="90000"/>
              </a:lnSpc>
              <a:spcBef>
                <a:spcPts val="1000"/>
              </a:spcBef>
              <a:spcAft>
                <a:spcPts val="0"/>
              </a:spcAft>
              <a:buSzPts val="1600"/>
              <a:buFont typeface="Arimo"/>
              <a:buNone/>
            </a:pPr>
            <a:r>
              <a:rPr b="1" lang="en-US" sz="1600">
                <a:solidFill>
                  <a:srgbClr val="000000"/>
                </a:solidFill>
                <a:latin typeface="Courier New"/>
                <a:ea typeface="Courier New"/>
                <a:cs typeface="Courier New"/>
                <a:sym typeface="Courier New"/>
              </a:rPr>
              <a:t>                 //  think</a:t>
            </a:r>
            <a:endParaRPr/>
          </a:p>
          <a:p>
            <a:pPr indent="-338138" lvl="2" marL="1195388" rtl="0" algn="l">
              <a:lnSpc>
                <a:spcPct val="90000"/>
              </a:lnSpc>
              <a:spcBef>
                <a:spcPts val="1000"/>
              </a:spcBef>
              <a:spcAft>
                <a:spcPts val="0"/>
              </a:spcAft>
              <a:buSzPts val="1400"/>
              <a:buFont typeface="Arimo"/>
              <a:buNone/>
            </a:pPr>
            <a:r>
              <a:t/>
            </a:r>
            <a:endParaRPr b="1">
              <a:solidFill>
                <a:srgbClr val="000000"/>
              </a:solidFill>
              <a:latin typeface="Courier New"/>
              <a:ea typeface="Courier New"/>
              <a:cs typeface="Courier New"/>
              <a:sym typeface="Courier New"/>
            </a:endParaRPr>
          </a:p>
          <a:p>
            <a:pPr indent="-338138" lvl="2" marL="1195388" rtl="0" algn="l">
              <a:lnSpc>
                <a:spcPct val="90000"/>
              </a:lnSpc>
              <a:spcBef>
                <a:spcPts val="1000"/>
              </a:spcBef>
              <a:spcAft>
                <a:spcPts val="0"/>
              </a:spcAft>
              <a:buSzPts val="1600"/>
              <a:buFont typeface="Arimo"/>
              <a:buNone/>
            </a:pPr>
            <a:r>
              <a:rPr b="1" lang="en-US" sz="1600">
                <a:solidFill>
                  <a:srgbClr val="000000"/>
                </a:solidFill>
                <a:latin typeface="Courier New"/>
                <a:ea typeface="Courier New"/>
                <a:cs typeface="Courier New"/>
                <a:sym typeface="Courier New"/>
              </a:rPr>
              <a:t>} while (TRUE);</a:t>
            </a:r>
            <a:endParaRPr sz="1600">
              <a:solidFill>
                <a:srgbClr val="0000FF"/>
              </a:solidFill>
            </a:endParaRPr>
          </a:p>
          <a:p>
            <a:pPr indent="-376238" lvl="0" marL="376238" rtl="0" algn="l">
              <a:lnSpc>
                <a:spcPct val="90000"/>
              </a:lnSpc>
              <a:spcBef>
                <a:spcPts val="1000"/>
              </a:spcBef>
              <a:spcAft>
                <a:spcPts val="0"/>
              </a:spcAft>
              <a:buSzPts val="1800"/>
              <a:buChar char="🠶"/>
            </a:pPr>
            <a:r>
              <a:rPr lang="en-US"/>
              <a:t>  What is the problem with this algorithm?</a:t>
            </a:r>
            <a:endParaRPr/>
          </a:p>
          <a:p>
            <a:pPr indent="-338138" lvl="2" marL="1195388" rtl="0" algn="l">
              <a:lnSpc>
                <a:spcPct val="90000"/>
              </a:lnSpc>
              <a:spcBef>
                <a:spcPts val="1000"/>
              </a:spcBef>
              <a:spcAft>
                <a:spcPts val="0"/>
              </a:spcAft>
              <a:buSzPts val="1400"/>
              <a:buFont typeface="Arimo"/>
              <a:buNone/>
            </a:pPr>
            <a:r>
              <a:t/>
            </a:r>
            <a:endParaRPr>
              <a:solidFill>
                <a:srgbClr val="0000FF"/>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72"/>
          <p:cNvSpPr txBox="1"/>
          <p:nvPr>
            <p:ph type="title"/>
          </p:nvPr>
        </p:nvSpPr>
        <p:spPr>
          <a:xfrm>
            <a:off x="1025525" y="142875"/>
            <a:ext cx="8002588" cy="576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400"/>
              <a:buFont typeface="Century Gothic"/>
              <a:buNone/>
            </a:pPr>
            <a:r>
              <a:rPr lang="en-US" sz="2400"/>
              <a:t>Dining-Philosophers Problem Algorithm (Cont.)</a:t>
            </a:r>
            <a:endParaRPr/>
          </a:p>
        </p:txBody>
      </p:sp>
      <p:sp>
        <p:nvSpPr>
          <p:cNvPr id="824" name="Google Shape;824;p72"/>
          <p:cNvSpPr txBox="1"/>
          <p:nvPr>
            <p:ph idx="1" type="body"/>
          </p:nvPr>
        </p:nvSpPr>
        <p:spPr>
          <a:xfrm>
            <a:off x="472167" y="998537"/>
            <a:ext cx="8160203" cy="48609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Deadlock handling</a:t>
            </a:r>
            <a:endParaRPr/>
          </a:p>
          <a:p>
            <a:pPr indent="-285750" lvl="1" marL="742950" rtl="0" algn="l">
              <a:spcBef>
                <a:spcPts val="1000"/>
              </a:spcBef>
              <a:spcAft>
                <a:spcPts val="0"/>
              </a:spcAft>
              <a:buSzPts val="1600"/>
              <a:buChar char="🠶"/>
            </a:pPr>
            <a:r>
              <a:rPr lang="en-US"/>
              <a:t> Allow at most 4 philosophers to be sitting simultaneously at  the table.</a:t>
            </a:r>
            <a:endParaRPr/>
          </a:p>
          <a:p>
            <a:pPr indent="-285750" lvl="1" marL="742950" rtl="0" algn="l">
              <a:spcBef>
                <a:spcPts val="1000"/>
              </a:spcBef>
              <a:spcAft>
                <a:spcPts val="0"/>
              </a:spcAft>
              <a:buSzPts val="1600"/>
              <a:buChar char="🠶"/>
            </a:pPr>
            <a:r>
              <a:rPr lang="en-US"/>
              <a:t> Allow a philosopher to pick up  the forks only if both are available (picking must be done in a critical section.</a:t>
            </a:r>
            <a:endParaRPr/>
          </a:p>
          <a:p>
            <a:pPr indent="-285750" lvl="1" marL="742950" rtl="0" algn="l">
              <a:spcBef>
                <a:spcPts val="1000"/>
              </a:spcBef>
              <a:spcAft>
                <a:spcPts val="0"/>
              </a:spcAft>
              <a:buSzPts val="1600"/>
              <a:buChar char="🠶"/>
            </a:pPr>
            <a:r>
              <a:rPr lang="en-US"/>
              <a:t> Use an asymmetric solution  -- an odd-numbered  philosopher picks  up first the left chopstick and then the right chopstick. </a:t>
            </a:r>
            <a:endParaRPr/>
          </a:p>
          <a:p>
            <a:pPr indent="-285750" lvl="1" marL="742950" rtl="0" algn="l">
              <a:spcBef>
                <a:spcPts val="1000"/>
              </a:spcBef>
              <a:spcAft>
                <a:spcPts val="0"/>
              </a:spcAft>
              <a:buSzPts val="1600"/>
              <a:buChar char="🠶"/>
            </a:pPr>
            <a:r>
              <a:rPr lang="en-US"/>
              <a:t>Even-numbered  philosopher picks  up first the right chopstick and then the left chopstick. </a:t>
            </a:r>
            <a:endParaRPr/>
          </a:p>
          <a:p>
            <a:pPr indent="-184150" lvl="1" marL="742950" rtl="0" algn="l">
              <a:spcBef>
                <a:spcPts val="1000"/>
              </a:spcBef>
              <a:spcAft>
                <a:spcPts val="0"/>
              </a:spcAft>
              <a:buSzPts val="1600"/>
              <a:buNone/>
            </a:pPr>
            <a:r>
              <a:t/>
            </a:r>
            <a:endParaRPr/>
          </a:p>
          <a:p>
            <a:pPr indent="-342900" lvl="0" marL="342900" rtl="0" algn="l">
              <a:spcBef>
                <a:spcPts val="1000"/>
              </a:spcBef>
              <a:spcAft>
                <a:spcPts val="0"/>
              </a:spcAft>
              <a:buSzPts val="1800"/>
              <a:buFont typeface="Arial"/>
              <a:buNone/>
            </a:pPr>
            <a:r>
              <a:t/>
            </a:r>
            <a:endParaRPr/>
          </a:p>
          <a:p>
            <a:pPr indent="-228600" lvl="0" marL="342900" rtl="0" algn="l">
              <a:spcBef>
                <a:spcPts val="1000"/>
              </a:spcBef>
              <a:spcAft>
                <a:spcPts val="0"/>
              </a:spcAft>
              <a:buSzPts val="1800"/>
              <a:buNone/>
            </a:pPr>
            <a:r>
              <a:t/>
            </a:r>
            <a:endParaRPr/>
          </a:p>
          <a:p>
            <a:pPr indent="-342900" lvl="0" marL="342900" rtl="0" algn="l">
              <a:lnSpc>
                <a:spcPct val="90000"/>
              </a:lnSpc>
              <a:spcBef>
                <a:spcPts val="1000"/>
              </a:spcBef>
              <a:spcAft>
                <a:spcPts val="0"/>
              </a:spcAft>
              <a:buSzPts val="1800"/>
              <a:buChar char="🠶"/>
            </a:pPr>
            <a:r>
              <a:rPr b="1" lang="en-US">
                <a:solidFill>
                  <a:srgbClr val="3366FF"/>
                </a:solidFill>
              </a:rPr>
              <a:t>Priority Inversion</a:t>
            </a:r>
            <a:r>
              <a:rPr lang="en-US">
                <a:solidFill>
                  <a:srgbClr val="3366FF"/>
                </a:solidFill>
              </a:rPr>
              <a:t> </a:t>
            </a:r>
            <a:r>
              <a:rPr lang="en-US"/>
              <a:t>– Scheduling problem when lower-priority process holds a lock needed by higher-priority process</a:t>
            </a:r>
            <a:endParaRPr/>
          </a:p>
          <a:p>
            <a:pPr indent="-285750" lvl="1" marL="742950" rtl="0" algn="l">
              <a:lnSpc>
                <a:spcPct val="90000"/>
              </a:lnSpc>
              <a:spcBef>
                <a:spcPts val="1000"/>
              </a:spcBef>
              <a:spcAft>
                <a:spcPts val="0"/>
              </a:spcAft>
              <a:buSzPts val="1600"/>
              <a:buChar char="🠶"/>
            </a:pPr>
            <a:r>
              <a:rPr lang="en-US"/>
              <a:t>Solved via </a:t>
            </a:r>
            <a:r>
              <a:rPr b="1" lang="en-US">
                <a:solidFill>
                  <a:srgbClr val="3366FF"/>
                </a:solidFill>
              </a:rPr>
              <a:t>priority-inheritance protocol</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73"/>
          <p:cNvSpPr txBox="1"/>
          <p:nvPr>
            <p:ph type="title"/>
          </p:nvPr>
        </p:nvSpPr>
        <p:spPr>
          <a:xfrm>
            <a:off x="923925" y="190500"/>
            <a:ext cx="7762875"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Problems with Semaphores</a:t>
            </a:r>
            <a:endParaRPr/>
          </a:p>
        </p:txBody>
      </p:sp>
      <p:sp>
        <p:nvSpPr>
          <p:cNvPr id="831" name="Google Shape;831;p73"/>
          <p:cNvSpPr txBox="1"/>
          <p:nvPr>
            <p:ph idx="1" type="body"/>
          </p:nvPr>
        </p:nvSpPr>
        <p:spPr>
          <a:xfrm>
            <a:off x="827088" y="1282700"/>
            <a:ext cx="6959600" cy="48609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 Incorrect use of semaphore operations:</a:t>
            </a:r>
            <a:br>
              <a:rPr lang="en-US"/>
            </a:br>
            <a:endParaRPr/>
          </a:p>
          <a:p>
            <a:pPr indent="-285750" lvl="1" marL="742950" rtl="0" algn="l">
              <a:spcBef>
                <a:spcPts val="1000"/>
              </a:spcBef>
              <a:spcAft>
                <a:spcPts val="0"/>
              </a:spcAft>
              <a:buSzPts val="1600"/>
              <a:buChar char="🠶"/>
            </a:pPr>
            <a:r>
              <a:rPr lang="en-US"/>
              <a:t> signal (mutex)  ….  wait (mutex)</a:t>
            </a:r>
            <a:br>
              <a:rPr lang="en-US"/>
            </a:br>
            <a:endParaRPr/>
          </a:p>
          <a:p>
            <a:pPr indent="-285750" lvl="1" marL="742950" rtl="0" algn="l">
              <a:spcBef>
                <a:spcPts val="1000"/>
              </a:spcBef>
              <a:spcAft>
                <a:spcPts val="0"/>
              </a:spcAft>
              <a:buSzPts val="1600"/>
              <a:buChar char="🠶"/>
            </a:pPr>
            <a:r>
              <a:rPr lang="en-US"/>
              <a:t> wait (mutex)  …  wait (mutex)</a:t>
            </a:r>
            <a:endParaRPr/>
          </a:p>
          <a:p>
            <a:pPr indent="0" lvl="1" marL="457200" rtl="0" algn="l">
              <a:spcBef>
                <a:spcPts val="1000"/>
              </a:spcBef>
              <a:spcAft>
                <a:spcPts val="0"/>
              </a:spcAft>
              <a:buSzPts val="1600"/>
              <a:buNone/>
            </a:pPr>
            <a:r>
              <a:t/>
            </a:r>
            <a:endParaRPr/>
          </a:p>
          <a:p>
            <a:pPr indent="-285750" lvl="1" marL="742950" rtl="0" algn="l">
              <a:spcBef>
                <a:spcPts val="1000"/>
              </a:spcBef>
              <a:spcAft>
                <a:spcPts val="0"/>
              </a:spcAft>
              <a:buSzPts val="1600"/>
              <a:buChar char="🠶"/>
            </a:pPr>
            <a:r>
              <a:rPr lang="en-US"/>
              <a:t> Omitting  of wait (mutex) or signal (mutex) (or both)</a:t>
            </a:r>
            <a:endParaRPr/>
          </a:p>
          <a:p>
            <a:pPr indent="-184150" lvl="1" marL="742950" rtl="0" algn="l">
              <a:spcBef>
                <a:spcPts val="1000"/>
              </a:spcBef>
              <a:spcAft>
                <a:spcPts val="0"/>
              </a:spcAft>
              <a:buSzPts val="1600"/>
              <a:buNone/>
            </a:pPr>
            <a:r>
              <a:t/>
            </a:r>
            <a:endParaRPr/>
          </a:p>
          <a:p>
            <a:pPr indent="-342900" lvl="0" marL="342900" rtl="0" algn="l">
              <a:spcBef>
                <a:spcPts val="1000"/>
              </a:spcBef>
              <a:spcAft>
                <a:spcPts val="0"/>
              </a:spcAft>
              <a:buSzPts val="1800"/>
              <a:buChar char="🠶"/>
            </a:pPr>
            <a:r>
              <a:rPr lang="en-US"/>
              <a:t>Deadlock and starvation are possible.</a:t>
            </a:r>
            <a:endParaRPr/>
          </a:p>
          <a:p>
            <a:pPr indent="-228600" lvl="0" marL="342900" rtl="0" algn="l">
              <a:spcBef>
                <a:spcPts val="1000"/>
              </a:spcBef>
              <a:spcAft>
                <a:spcPts val="0"/>
              </a:spcAft>
              <a:buSzPts val="1800"/>
              <a:buNone/>
            </a:pPr>
            <a:r>
              <a:t/>
            </a:r>
            <a:endParaRPr/>
          </a:p>
          <a:p>
            <a:pPr indent="-228600" lvl="0" marL="342900" rtl="0" algn="l">
              <a:spcBef>
                <a:spcPts val="1000"/>
              </a:spcBef>
              <a:spcAft>
                <a:spcPts val="0"/>
              </a:spcAft>
              <a:buSzPts val="1800"/>
              <a:buNone/>
            </a:pPr>
            <a:r>
              <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74"/>
          <p:cNvSpPr txBox="1"/>
          <p:nvPr>
            <p:ph type="ctrTitle"/>
          </p:nvPr>
        </p:nvSpPr>
        <p:spPr>
          <a:xfrm>
            <a:off x="685800" y="685800"/>
            <a:ext cx="7772400" cy="21272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4300"/>
              <a:buFont typeface="Century Gothic"/>
              <a:buNone/>
            </a:pPr>
            <a:r>
              <a:rPr lang="en-US"/>
              <a:t>Monitors</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75"/>
          <p:cNvSpPr txBox="1"/>
          <p:nvPr>
            <p:ph type="title"/>
          </p:nvPr>
        </p:nvSpPr>
        <p:spPr>
          <a:xfrm>
            <a:off x="457200" y="176213"/>
            <a:ext cx="82296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Monitors</a:t>
            </a:r>
            <a:endParaRPr/>
          </a:p>
        </p:txBody>
      </p:sp>
      <p:sp>
        <p:nvSpPr>
          <p:cNvPr id="843" name="Google Shape;843;p75"/>
          <p:cNvSpPr txBox="1"/>
          <p:nvPr>
            <p:ph idx="1" type="body"/>
          </p:nvPr>
        </p:nvSpPr>
        <p:spPr>
          <a:xfrm>
            <a:off x="544287" y="1079046"/>
            <a:ext cx="8142513" cy="4860925"/>
          </a:xfrm>
          <a:prstGeom prst="rect">
            <a:avLst/>
          </a:prstGeom>
          <a:noFill/>
          <a:ln>
            <a:noFill/>
          </a:ln>
        </p:spPr>
        <p:txBody>
          <a:bodyPr anchorCtr="0" anchor="t" bIns="45700" lIns="91425" spcFirstLastPara="1" rIns="91425" wrap="square" tIns="45700">
            <a:normAutofit lnSpcReduction="10000"/>
          </a:bodyPr>
          <a:lstStyle/>
          <a:p>
            <a:pPr indent="-342900" lvl="0" marL="342900" rtl="0" algn="just">
              <a:lnSpc>
                <a:spcPct val="80000"/>
              </a:lnSpc>
              <a:spcBef>
                <a:spcPts val="0"/>
              </a:spcBef>
              <a:spcAft>
                <a:spcPts val="0"/>
              </a:spcAft>
              <a:buSzPts val="1600"/>
              <a:buChar char="🠶"/>
            </a:pPr>
            <a:r>
              <a:rPr lang="en-US" sz="1600"/>
              <a:t>A high-level abstraction that provides a convenient and effective mechanism for process synchronization</a:t>
            </a:r>
            <a:endParaRPr/>
          </a:p>
          <a:p>
            <a:pPr indent="-342900" lvl="0" marL="342900" rtl="0" algn="just">
              <a:lnSpc>
                <a:spcPct val="80000"/>
              </a:lnSpc>
              <a:spcBef>
                <a:spcPts val="1000"/>
              </a:spcBef>
              <a:spcAft>
                <a:spcPts val="0"/>
              </a:spcAft>
              <a:buSzPts val="1600"/>
              <a:buChar char="🠶"/>
            </a:pPr>
            <a:r>
              <a:rPr i="1" lang="en-US" sz="1600"/>
              <a:t>Abstract data type</a:t>
            </a:r>
            <a:r>
              <a:rPr lang="en-US" sz="1600"/>
              <a:t>, internal variables only accessible by code within the procedure</a:t>
            </a:r>
            <a:endParaRPr/>
          </a:p>
          <a:p>
            <a:pPr indent="-342900" lvl="0" marL="342900" rtl="0" algn="just">
              <a:lnSpc>
                <a:spcPct val="80000"/>
              </a:lnSpc>
              <a:spcBef>
                <a:spcPts val="1000"/>
              </a:spcBef>
              <a:spcAft>
                <a:spcPts val="0"/>
              </a:spcAft>
              <a:buSzPts val="1600"/>
              <a:buChar char="🠶"/>
            </a:pPr>
            <a:r>
              <a:rPr lang="en-US" sz="1600"/>
              <a:t>Only one process may be active within the monitor at a time</a:t>
            </a:r>
            <a:endParaRPr/>
          </a:p>
          <a:p>
            <a:pPr indent="-342900" lvl="0" marL="342900" rtl="0" algn="just">
              <a:lnSpc>
                <a:spcPct val="80000"/>
              </a:lnSpc>
              <a:spcBef>
                <a:spcPts val="1000"/>
              </a:spcBef>
              <a:spcAft>
                <a:spcPts val="0"/>
              </a:spcAft>
              <a:buSzPts val="1600"/>
              <a:buChar char="🠶"/>
            </a:pPr>
            <a:r>
              <a:rPr lang="en-US" sz="1600"/>
              <a:t>But not powerful enough to model some synchronization schemes</a:t>
            </a:r>
            <a:endParaRPr/>
          </a:p>
          <a:p>
            <a:pPr indent="-228600" lvl="2" marL="1143000" rtl="0" algn="just">
              <a:lnSpc>
                <a:spcPct val="80000"/>
              </a:lnSpc>
              <a:spcBef>
                <a:spcPts val="1000"/>
              </a:spcBef>
              <a:spcAft>
                <a:spcPts val="0"/>
              </a:spcAft>
              <a:buSzPts val="1400"/>
              <a:buFont typeface="Arimo"/>
              <a:buNone/>
            </a:pPr>
            <a:r>
              <a:t/>
            </a:r>
            <a:endParaRPr sz="1400">
              <a:solidFill>
                <a:srgbClr val="0000FF"/>
              </a:solidFill>
            </a:endParaRPr>
          </a:p>
          <a:p>
            <a:pPr indent="-228600" lvl="2" marL="1143000" rtl="0" algn="just">
              <a:lnSpc>
                <a:spcPct val="80000"/>
              </a:lnSpc>
              <a:spcBef>
                <a:spcPts val="1000"/>
              </a:spcBef>
              <a:spcAft>
                <a:spcPts val="0"/>
              </a:spcAft>
              <a:buSzPts val="1600"/>
              <a:buFont typeface="Arimo"/>
              <a:buNone/>
            </a:pPr>
            <a:r>
              <a:rPr b="1" lang="en-US" sz="1600">
                <a:solidFill>
                  <a:srgbClr val="000000"/>
                </a:solidFill>
                <a:latin typeface="Courier New"/>
                <a:ea typeface="Courier New"/>
                <a:cs typeface="Courier New"/>
                <a:sym typeface="Courier New"/>
              </a:rPr>
              <a:t>monitor monitor-name</a:t>
            </a:r>
            <a:endParaRPr/>
          </a:p>
          <a:p>
            <a:pPr indent="-228600" lvl="2" marL="1143000" rtl="0" algn="just">
              <a:lnSpc>
                <a:spcPct val="80000"/>
              </a:lnSpc>
              <a:spcBef>
                <a:spcPts val="1000"/>
              </a:spcBef>
              <a:spcAft>
                <a:spcPts val="0"/>
              </a:spcAft>
              <a:buSzPts val="1600"/>
              <a:buFont typeface="Arimo"/>
              <a:buNone/>
            </a:pPr>
            <a:r>
              <a:rPr b="1" lang="en-US" sz="1600">
                <a:solidFill>
                  <a:srgbClr val="000000"/>
                </a:solidFill>
                <a:latin typeface="Courier New"/>
                <a:ea typeface="Courier New"/>
                <a:cs typeface="Courier New"/>
                <a:sym typeface="Courier New"/>
              </a:rPr>
              <a:t>{</a:t>
            </a:r>
            <a:endParaRPr/>
          </a:p>
          <a:p>
            <a:pPr indent="-228600" lvl="2" marL="1143000" rtl="0" algn="just">
              <a:lnSpc>
                <a:spcPct val="80000"/>
              </a:lnSpc>
              <a:spcBef>
                <a:spcPts val="1000"/>
              </a:spcBef>
              <a:spcAft>
                <a:spcPts val="0"/>
              </a:spcAft>
              <a:buSzPts val="1600"/>
              <a:buFont typeface="Arimo"/>
              <a:buNone/>
            </a:pPr>
            <a:r>
              <a:rPr b="1" lang="en-US" sz="1600">
                <a:solidFill>
                  <a:srgbClr val="000000"/>
                </a:solidFill>
                <a:latin typeface="Courier New"/>
                <a:ea typeface="Courier New"/>
                <a:cs typeface="Courier New"/>
                <a:sym typeface="Courier New"/>
              </a:rPr>
              <a:t>	// shared variable declarations</a:t>
            </a:r>
            <a:endParaRPr/>
          </a:p>
          <a:p>
            <a:pPr indent="-228600" lvl="2" marL="1143000" rtl="0" algn="just">
              <a:lnSpc>
                <a:spcPct val="80000"/>
              </a:lnSpc>
              <a:spcBef>
                <a:spcPts val="1000"/>
              </a:spcBef>
              <a:spcAft>
                <a:spcPts val="0"/>
              </a:spcAft>
              <a:buSzPts val="1600"/>
              <a:buFont typeface="Arimo"/>
              <a:buNone/>
            </a:pPr>
            <a:r>
              <a:rPr b="1" lang="en-US" sz="1600">
                <a:solidFill>
                  <a:srgbClr val="000000"/>
                </a:solidFill>
                <a:latin typeface="Courier New"/>
                <a:ea typeface="Courier New"/>
                <a:cs typeface="Courier New"/>
                <a:sym typeface="Courier New"/>
              </a:rPr>
              <a:t>	procedure P1 (…) { …. }</a:t>
            </a:r>
            <a:endParaRPr/>
          </a:p>
          <a:p>
            <a:pPr indent="-228600" lvl="2" marL="1143000" rtl="0" algn="just">
              <a:lnSpc>
                <a:spcPct val="80000"/>
              </a:lnSpc>
              <a:spcBef>
                <a:spcPts val="1000"/>
              </a:spcBef>
              <a:spcAft>
                <a:spcPts val="0"/>
              </a:spcAft>
              <a:buSzPts val="1600"/>
              <a:buFont typeface="Arimo"/>
              <a:buNone/>
            </a:pPr>
            <a:r>
              <a:t/>
            </a:r>
            <a:endParaRPr b="1" sz="1600">
              <a:solidFill>
                <a:srgbClr val="000000"/>
              </a:solidFill>
              <a:latin typeface="Courier New"/>
              <a:ea typeface="Courier New"/>
              <a:cs typeface="Courier New"/>
              <a:sym typeface="Courier New"/>
            </a:endParaRPr>
          </a:p>
          <a:p>
            <a:pPr indent="-228600" lvl="2" marL="1143000" rtl="0" algn="just">
              <a:lnSpc>
                <a:spcPct val="80000"/>
              </a:lnSpc>
              <a:spcBef>
                <a:spcPts val="1000"/>
              </a:spcBef>
              <a:spcAft>
                <a:spcPts val="0"/>
              </a:spcAft>
              <a:buSzPts val="1600"/>
              <a:buFont typeface="Arimo"/>
              <a:buNone/>
            </a:pPr>
            <a:r>
              <a:rPr b="1" lang="en-US" sz="1600">
                <a:solidFill>
                  <a:srgbClr val="000000"/>
                </a:solidFill>
                <a:latin typeface="Courier New"/>
                <a:ea typeface="Courier New"/>
                <a:cs typeface="Courier New"/>
                <a:sym typeface="Courier New"/>
              </a:rPr>
              <a:t>	procedure Pn (…) {……}</a:t>
            </a:r>
            <a:endParaRPr/>
          </a:p>
          <a:p>
            <a:pPr indent="-228600" lvl="2" marL="1143000" rtl="0" algn="just">
              <a:lnSpc>
                <a:spcPct val="80000"/>
              </a:lnSpc>
              <a:spcBef>
                <a:spcPts val="1000"/>
              </a:spcBef>
              <a:spcAft>
                <a:spcPts val="0"/>
              </a:spcAft>
              <a:buSzPts val="1600"/>
              <a:buFont typeface="Arimo"/>
              <a:buNone/>
            </a:pPr>
            <a:r>
              <a:t/>
            </a:r>
            <a:endParaRPr b="1" sz="1600">
              <a:solidFill>
                <a:srgbClr val="000000"/>
              </a:solidFill>
              <a:latin typeface="Courier New"/>
              <a:ea typeface="Courier New"/>
              <a:cs typeface="Courier New"/>
              <a:sym typeface="Courier New"/>
            </a:endParaRPr>
          </a:p>
          <a:p>
            <a:pPr indent="-228600" lvl="2" marL="1143000" rtl="0" algn="just">
              <a:lnSpc>
                <a:spcPct val="80000"/>
              </a:lnSpc>
              <a:spcBef>
                <a:spcPts val="1000"/>
              </a:spcBef>
              <a:spcAft>
                <a:spcPts val="0"/>
              </a:spcAft>
              <a:buSzPts val="1600"/>
              <a:buFont typeface="Arimo"/>
              <a:buNone/>
            </a:pPr>
            <a:r>
              <a:rPr b="1" lang="en-US" sz="1600">
                <a:solidFill>
                  <a:srgbClr val="000000"/>
                </a:solidFill>
                <a:latin typeface="Courier New"/>
                <a:ea typeface="Courier New"/>
                <a:cs typeface="Courier New"/>
                <a:sym typeface="Courier New"/>
              </a:rPr>
              <a:t>    Initialization code (…) { … }</a:t>
            </a:r>
            <a:endParaRPr/>
          </a:p>
          <a:p>
            <a:pPr indent="-228600" lvl="2" marL="1143000" rtl="0" algn="just">
              <a:lnSpc>
                <a:spcPct val="80000"/>
              </a:lnSpc>
              <a:spcBef>
                <a:spcPts val="1000"/>
              </a:spcBef>
              <a:spcAft>
                <a:spcPts val="0"/>
              </a:spcAft>
              <a:buSzPts val="1600"/>
              <a:buFont typeface="Arimo"/>
              <a:buNone/>
            </a:pPr>
            <a:r>
              <a:rPr b="1" lang="en-US" sz="1600">
                <a:solidFill>
                  <a:srgbClr val="000000"/>
                </a:solidFill>
                <a:latin typeface="Courier New"/>
                <a:ea typeface="Courier New"/>
                <a:cs typeface="Courier New"/>
                <a:sym typeface="Courier New"/>
              </a:rPr>
              <a:t>	}</a:t>
            </a:r>
            <a:endParaRPr/>
          </a:p>
          <a:p>
            <a:pPr indent="-228600" lvl="2" marL="1143000" rtl="0" algn="just">
              <a:lnSpc>
                <a:spcPct val="80000"/>
              </a:lnSpc>
              <a:spcBef>
                <a:spcPts val="1000"/>
              </a:spcBef>
              <a:spcAft>
                <a:spcPts val="0"/>
              </a:spcAft>
              <a:buSzPts val="1600"/>
              <a:buFont typeface="Arimo"/>
              <a:buNone/>
            </a:pPr>
            <a:r>
              <a:rPr b="1" lang="en-US" sz="1600">
                <a:solidFill>
                  <a:srgbClr val="000000"/>
                </a:solidFill>
                <a:latin typeface="Courier New"/>
                <a:ea typeface="Courier New"/>
                <a:cs typeface="Courier New"/>
                <a:sym typeface="Courier New"/>
              </a:rPr>
              <a:t>}</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76"/>
          <p:cNvSpPr txBox="1"/>
          <p:nvPr>
            <p:ph type="title"/>
          </p:nvPr>
        </p:nvSpPr>
        <p:spPr>
          <a:xfrm>
            <a:off x="1222375" y="176213"/>
            <a:ext cx="7464425"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Schematic view of a Monitor</a:t>
            </a:r>
            <a:endParaRPr/>
          </a:p>
        </p:txBody>
      </p:sp>
      <p:pic>
        <p:nvPicPr>
          <p:cNvPr descr="6" id="850" name="Google Shape;850;p76"/>
          <p:cNvPicPr preferRelativeResize="0"/>
          <p:nvPr/>
        </p:nvPicPr>
        <p:blipFill rotWithShape="1">
          <a:blip r:embed="rId3">
            <a:alphaModFix/>
          </a:blip>
          <a:srcRect b="0" l="0" r="0" t="0"/>
          <a:stretch/>
        </p:blipFill>
        <p:spPr>
          <a:xfrm>
            <a:off x="2491580" y="1087437"/>
            <a:ext cx="4926013" cy="468312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77"/>
          <p:cNvSpPr txBox="1"/>
          <p:nvPr>
            <p:ph type="title"/>
          </p:nvPr>
        </p:nvSpPr>
        <p:spPr>
          <a:xfrm>
            <a:off x="1027113" y="161925"/>
            <a:ext cx="7659687"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Condition Variables</a:t>
            </a:r>
            <a:endParaRPr/>
          </a:p>
        </p:txBody>
      </p:sp>
      <p:sp>
        <p:nvSpPr>
          <p:cNvPr id="857" name="Google Shape;857;p77"/>
          <p:cNvSpPr txBox="1"/>
          <p:nvPr>
            <p:ph idx="1" type="body"/>
          </p:nvPr>
        </p:nvSpPr>
        <p:spPr>
          <a:xfrm>
            <a:off x="827088" y="1150938"/>
            <a:ext cx="7750855" cy="43942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000"/>
              <a:buChar char="🠶"/>
            </a:pPr>
            <a:r>
              <a:rPr b="1" lang="en-US" sz="2000">
                <a:solidFill>
                  <a:srgbClr val="000000"/>
                </a:solidFill>
                <a:latin typeface="Courier New"/>
                <a:ea typeface="Courier New"/>
                <a:cs typeface="Courier New"/>
                <a:sym typeface="Courier New"/>
              </a:rPr>
              <a:t>condition</a:t>
            </a:r>
            <a:r>
              <a:rPr b="1" lang="en-US">
                <a:solidFill>
                  <a:srgbClr val="000000"/>
                </a:solidFill>
                <a:latin typeface="Courier New"/>
                <a:ea typeface="Courier New"/>
                <a:cs typeface="Courier New"/>
                <a:sym typeface="Courier New"/>
              </a:rPr>
              <a:t> </a:t>
            </a:r>
            <a:r>
              <a:rPr b="1" lang="en-US" sz="2000">
                <a:solidFill>
                  <a:srgbClr val="000000"/>
                </a:solidFill>
                <a:latin typeface="Courier New"/>
                <a:ea typeface="Courier New"/>
                <a:cs typeface="Courier New"/>
                <a:sym typeface="Courier New"/>
              </a:rPr>
              <a:t>x, y</a:t>
            </a:r>
            <a:r>
              <a:rPr b="1" lang="en-US">
                <a:solidFill>
                  <a:srgbClr val="000000"/>
                </a:solidFill>
                <a:latin typeface="Courier New"/>
                <a:ea typeface="Courier New"/>
                <a:cs typeface="Courier New"/>
                <a:sym typeface="Courier New"/>
              </a:rPr>
              <a:t>;</a:t>
            </a:r>
            <a:endParaRPr>
              <a:solidFill>
                <a:srgbClr val="0000FF"/>
              </a:solidFill>
            </a:endParaRPr>
          </a:p>
          <a:p>
            <a:pPr indent="-342900" lvl="0" marL="342900" rtl="0" algn="l">
              <a:spcBef>
                <a:spcPts val="1000"/>
              </a:spcBef>
              <a:spcAft>
                <a:spcPts val="0"/>
              </a:spcAft>
              <a:buSzPts val="1800"/>
              <a:buChar char="🠶"/>
            </a:pPr>
            <a:r>
              <a:rPr lang="en-US"/>
              <a:t>Two operations are allowed on a condition variable:</a:t>
            </a:r>
            <a:endParaRPr/>
          </a:p>
          <a:p>
            <a:pPr indent="-285750" lvl="1" marL="742950" rtl="0" algn="l">
              <a:spcBef>
                <a:spcPts val="1000"/>
              </a:spcBef>
              <a:spcAft>
                <a:spcPts val="0"/>
              </a:spcAft>
              <a:buSzPts val="2000"/>
              <a:buChar char="🠶"/>
            </a:pPr>
            <a:r>
              <a:rPr b="1" lang="en-US" sz="2000">
                <a:solidFill>
                  <a:srgbClr val="000000"/>
                </a:solidFill>
                <a:latin typeface="Courier New"/>
                <a:ea typeface="Courier New"/>
                <a:cs typeface="Courier New"/>
                <a:sym typeface="Courier New"/>
              </a:rPr>
              <a:t>x.wait() </a:t>
            </a:r>
            <a:r>
              <a:rPr lang="en-US"/>
              <a:t>–  a process that invokes the operation is suspended until </a:t>
            </a:r>
            <a:r>
              <a:rPr b="1" lang="en-US" sz="2000">
                <a:solidFill>
                  <a:srgbClr val="000000"/>
                </a:solidFill>
                <a:latin typeface="Courier New"/>
                <a:ea typeface="Courier New"/>
                <a:cs typeface="Courier New"/>
                <a:sym typeface="Courier New"/>
              </a:rPr>
              <a:t>x.signal() </a:t>
            </a:r>
            <a:endParaRPr/>
          </a:p>
          <a:p>
            <a:pPr indent="-285750" lvl="1" marL="742950" rtl="0" algn="l">
              <a:spcBef>
                <a:spcPts val="1000"/>
              </a:spcBef>
              <a:spcAft>
                <a:spcPts val="0"/>
              </a:spcAft>
              <a:buSzPts val="2000"/>
              <a:buChar char="🠶"/>
            </a:pPr>
            <a:r>
              <a:rPr b="1" lang="en-US" sz="2000">
                <a:solidFill>
                  <a:srgbClr val="000000"/>
                </a:solidFill>
                <a:latin typeface="Courier New"/>
                <a:ea typeface="Courier New"/>
                <a:cs typeface="Courier New"/>
                <a:sym typeface="Courier New"/>
              </a:rPr>
              <a:t>x.signal() </a:t>
            </a:r>
            <a:r>
              <a:rPr lang="en-US"/>
              <a:t>–</a:t>
            </a:r>
            <a:r>
              <a:rPr lang="en-US">
                <a:solidFill>
                  <a:srgbClr val="0000FF"/>
                </a:solidFill>
              </a:rPr>
              <a:t> </a:t>
            </a:r>
            <a:r>
              <a:rPr lang="en-US"/>
              <a:t>resumes one of processes</a:t>
            </a:r>
            <a:r>
              <a:rPr lang="en-US">
                <a:solidFill>
                  <a:srgbClr val="0000FF"/>
                </a:solidFill>
              </a:rPr>
              <a:t> </a:t>
            </a:r>
            <a:r>
              <a:rPr lang="en-US"/>
              <a:t>(if any)</a:t>
            </a:r>
            <a:r>
              <a:rPr lang="en-US">
                <a:solidFill>
                  <a:srgbClr val="0000FF"/>
                </a:solidFill>
              </a:rPr>
              <a:t> </a:t>
            </a:r>
            <a:r>
              <a:rPr lang="en-US"/>
              <a:t>that</a:t>
            </a:r>
            <a:r>
              <a:rPr lang="en-US">
                <a:solidFill>
                  <a:srgbClr val="0000FF"/>
                </a:solidFill>
              </a:rPr>
              <a:t> </a:t>
            </a:r>
            <a:r>
              <a:rPr lang="en-US"/>
              <a:t> invoked</a:t>
            </a:r>
            <a:r>
              <a:rPr lang="en-US">
                <a:solidFill>
                  <a:srgbClr val="0000FF"/>
                </a:solidFill>
              </a:rPr>
              <a:t> </a:t>
            </a:r>
            <a:r>
              <a:rPr b="1" lang="en-US" sz="2000">
                <a:solidFill>
                  <a:srgbClr val="000000"/>
                </a:solidFill>
                <a:latin typeface="Courier New"/>
                <a:ea typeface="Courier New"/>
                <a:cs typeface="Courier New"/>
                <a:sym typeface="Courier New"/>
              </a:rPr>
              <a:t>x.wait()</a:t>
            </a:r>
            <a:endParaRPr/>
          </a:p>
          <a:p>
            <a:pPr indent="-228600" lvl="2" marL="1143000" rtl="0" algn="l">
              <a:spcBef>
                <a:spcPts val="1000"/>
              </a:spcBef>
              <a:spcAft>
                <a:spcPts val="0"/>
              </a:spcAft>
              <a:buSzPts val="1400"/>
              <a:buChar char="🠶"/>
            </a:pPr>
            <a:r>
              <a:rPr lang="en-US"/>
              <a:t>If no </a:t>
            </a:r>
            <a:r>
              <a:rPr b="1" lang="en-US" sz="2000">
                <a:solidFill>
                  <a:srgbClr val="000000"/>
                </a:solidFill>
                <a:latin typeface="Courier New"/>
                <a:ea typeface="Courier New"/>
                <a:cs typeface="Courier New"/>
                <a:sym typeface="Courier New"/>
              </a:rPr>
              <a:t>x.wait()</a:t>
            </a:r>
            <a:r>
              <a:rPr lang="en-US" sz="2000">
                <a:solidFill>
                  <a:srgbClr val="0000FF"/>
                </a:solidFill>
              </a:rPr>
              <a:t> </a:t>
            </a:r>
            <a:r>
              <a:rPr lang="en-US"/>
              <a:t>on the variable, then it has no effect on the variable</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78"/>
          <p:cNvSpPr txBox="1"/>
          <p:nvPr>
            <p:ph type="title"/>
          </p:nvPr>
        </p:nvSpPr>
        <p:spPr>
          <a:xfrm>
            <a:off x="882650" y="176213"/>
            <a:ext cx="7847013"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 Monitor with Condition Variables</a:t>
            </a:r>
            <a:endParaRPr/>
          </a:p>
        </p:txBody>
      </p:sp>
      <p:pic>
        <p:nvPicPr>
          <p:cNvPr descr="6" id="864" name="Google Shape;864;p78"/>
          <p:cNvPicPr preferRelativeResize="0"/>
          <p:nvPr/>
        </p:nvPicPr>
        <p:blipFill rotWithShape="1">
          <a:blip r:embed="rId3">
            <a:alphaModFix/>
          </a:blip>
          <a:srcRect b="0" l="0" r="0" t="0"/>
          <a:stretch/>
        </p:blipFill>
        <p:spPr>
          <a:xfrm>
            <a:off x="1654175" y="1323975"/>
            <a:ext cx="6291263" cy="4348163"/>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79"/>
          <p:cNvSpPr txBox="1"/>
          <p:nvPr>
            <p:ph type="title"/>
          </p:nvPr>
        </p:nvSpPr>
        <p:spPr>
          <a:xfrm>
            <a:off x="1027113" y="204788"/>
            <a:ext cx="7659687"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Condition Variables Choices</a:t>
            </a:r>
            <a:endParaRPr/>
          </a:p>
        </p:txBody>
      </p:sp>
      <p:sp>
        <p:nvSpPr>
          <p:cNvPr id="871" name="Google Shape;871;p79"/>
          <p:cNvSpPr txBox="1"/>
          <p:nvPr>
            <p:ph idx="1" type="body"/>
          </p:nvPr>
        </p:nvSpPr>
        <p:spPr>
          <a:xfrm>
            <a:off x="381000" y="1179513"/>
            <a:ext cx="8458200" cy="4713287"/>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800"/>
              <a:buChar char="🠶"/>
            </a:pPr>
            <a:r>
              <a:rPr lang="en-US"/>
              <a:t>If process P invokes </a:t>
            </a:r>
            <a:r>
              <a:rPr b="1" lang="en-US" sz="2000">
                <a:solidFill>
                  <a:srgbClr val="000000"/>
                </a:solidFill>
                <a:latin typeface="Courier New"/>
                <a:ea typeface="Courier New"/>
                <a:cs typeface="Courier New"/>
                <a:sym typeface="Courier New"/>
              </a:rPr>
              <a:t>x.signal(),</a:t>
            </a:r>
            <a:r>
              <a:rPr lang="en-US" sz="2000"/>
              <a:t> </a:t>
            </a:r>
            <a:r>
              <a:rPr lang="en-US"/>
              <a:t>and</a:t>
            </a:r>
            <a:r>
              <a:rPr lang="en-US" sz="2000"/>
              <a:t> </a:t>
            </a:r>
            <a:r>
              <a:rPr lang="en-US"/>
              <a:t>process Q is suspended in </a:t>
            </a:r>
            <a:r>
              <a:rPr b="1" lang="en-US" sz="2000">
                <a:solidFill>
                  <a:srgbClr val="000000"/>
                </a:solidFill>
                <a:latin typeface="Courier New"/>
                <a:ea typeface="Courier New"/>
                <a:cs typeface="Courier New"/>
                <a:sym typeface="Courier New"/>
              </a:rPr>
              <a:t>x.wait()</a:t>
            </a:r>
            <a:r>
              <a:rPr lang="en-US"/>
              <a:t>, what should happen next?</a:t>
            </a:r>
            <a:endParaRPr/>
          </a:p>
          <a:p>
            <a:pPr indent="-285750" lvl="1" marL="742950" rtl="0" algn="l">
              <a:spcBef>
                <a:spcPts val="1000"/>
              </a:spcBef>
              <a:spcAft>
                <a:spcPts val="0"/>
              </a:spcAft>
              <a:buSzPts val="1600"/>
              <a:buChar char="🠶"/>
            </a:pPr>
            <a:r>
              <a:rPr lang="en-US"/>
              <a:t>Both Q and P cannot execute in parallel. </a:t>
            </a:r>
            <a:endParaRPr/>
          </a:p>
          <a:p>
            <a:pPr indent="-285750" lvl="1" marL="742950" rtl="0" algn="l">
              <a:spcBef>
                <a:spcPts val="1000"/>
              </a:spcBef>
              <a:spcAft>
                <a:spcPts val="0"/>
              </a:spcAft>
              <a:buSzPts val="1600"/>
              <a:buChar char="🠶"/>
            </a:pPr>
            <a:r>
              <a:rPr lang="en-US"/>
              <a:t>If Q is resumed, then P must wait</a:t>
            </a:r>
            <a:endParaRPr/>
          </a:p>
          <a:p>
            <a:pPr indent="-342900" lvl="0" marL="342900" rtl="0" algn="l">
              <a:spcBef>
                <a:spcPts val="1000"/>
              </a:spcBef>
              <a:spcAft>
                <a:spcPts val="0"/>
              </a:spcAft>
              <a:buSzPts val="1800"/>
              <a:buChar char="🠶"/>
            </a:pPr>
            <a:r>
              <a:rPr lang="en-US"/>
              <a:t>Options include</a:t>
            </a:r>
            <a:endParaRPr/>
          </a:p>
          <a:p>
            <a:pPr indent="-285750" lvl="1" marL="742950" rtl="0" algn="l">
              <a:spcBef>
                <a:spcPts val="1000"/>
              </a:spcBef>
              <a:spcAft>
                <a:spcPts val="0"/>
              </a:spcAft>
              <a:buSzPts val="1600"/>
              <a:buChar char="🠶"/>
            </a:pPr>
            <a:r>
              <a:rPr b="1" lang="en-US"/>
              <a:t>Signal and wait </a:t>
            </a:r>
            <a:r>
              <a:rPr lang="en-US"/>
              <a:t>– P waits until Q either leaves the monitor or it waits for another condition</a:t>
            </a:r>
            <a:endParaRPr/>
          </a:p>
          <a:p>
            <a:pPr indent="-285750" lvl="1" marL="742950" rtl="0" algn="l">
              <a:spcBef>
                <a:spcPts val="1000"/>
              </a:spcBef>
              <a:spcAft>
                <a:spcPts val="0"/>
              </a:spcAft>
              <a:buSzPts val="1600"/>
              <a:buChar char="🠶"/>
            </a:pPr>
            <a:r>
              <a:rPr b="1" lang="en-US"/>
              <a:t>Signal and continue </a:t>
            </a:r>
            <a:r>
              <a:rPr lang="en-US"/>
              <a:t>– Q waits until P either leaves the monitor or it  waits for another condition</a:t>
            </a:r>
            <a:endParaRPr/>
          </a:p>
          <a:p>
            <a:pPr indent="-285750" lvl="1" marL="742950" rtl="0" algn="l">
              <a:spcBef>
                <a:spcPts val="1000"/>
              </a:spcBef>
              <a:spcAft>
                <a:spcPts val="0"/>
              </a:spcAft>
              <a:buSzPts val="1600"/>
              <a:buChar char="🠶"/>
            </a:pPr>
            <a:r>
              <a:rPr lang="en-US"/>
              <a:t>Both have pros and cons – language implementer can decide</a:t>
            </a:r>
            <a:endParaRPr/>
          </a:p>
          <a:p>
            <a:pPr indent="-285750" lvl="1" marL="742950" rtl="0" algn="l">
              <a:spcBef>
                <a:spcPts val="1000"/>
              </a:spcBef>
              <a:spcAft>
                <a:spcPts val="0"/>
              </a:spcAft>
              <a:buSzPts val="1600"/>
              <a:buChar char="🠶"/>
            </a:pPr>
            <a:r>
              <a:rPr lang="en-US"/>
              <a:t>Monitors implemented in Concurrent Pascal compromise</a:t>
            </a:r>
            <a:endParaRPr/>
          </a:p>
          <a:p>
            <a:pPr indent="-228600" lvl="2" marL="1143000" rtl="0" algn="l">
              <a:spcBef>
                <a:spcPts val="1000"/>
              </a:spcBef>
              <a:spcAft>
                <a:spcPts val="0"/>
              </a:spcAft>
              <a:buSzPts val="1400"/>
              <a:buChar char="🠶"/>
            </a:pPr>
            <a:r>
              <a:rPr lang="en-US"/>
              <a:t>P executing </a:t>
            </a:r>
            <a:r>
              <a:rPr lang="en-US" sz="2000"/>
              <a:t>signal</a:t>
            </a:r>
            <a:r>
              <a:rPr lang="en-US"/>
              <a:t> immediately leaves the monitor, Q is resumed</a:t>
            </a:r>
            <a:endParaRPr/>
          </a:p>
          <a:p>
            <a:pPr indent="-285750" lvl="1" marL="742950" rtl="0" algn="l">
              <a:spcBef>
                <a:spcPts val="1000"/>
              </a:spcBef>
              <a:spcAft>
                <a:spcPts val="0"/>
              </a:spcAft>
              <a:buSzPts val="1600"/>
              <a:buChar char="🠶"/>
            </a:pPr>
            <a:r>
              <a:rPr lang="en-US"/>
              <a:t>Implemented in other languages including Mesa, C#, Java</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8"/>
          <p:cNvSpPr txBox="1"/>
          <p:nvPr>
            <p:ph type="title"/>
          </p:nvPr>
        </p:nvSpPr>
        <p:spPr>
          <a:xfrm>
            <a:off x="1481138" y="506413"/>
            <a:ext cx="82296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Multithreaded Server Architecture</a:t>
            </a:r>
            <a:endParaRPr/>
          </a:p>
        </p:txBody>
      </p:sp>
      <p:pic>
        <p:nvPicPr>
          <p:cNvPr descr="4_02.pdf" id="247" name="Google Shape;247;p8"/>
          <p:cNvPicPr preferRelativeResize="0"/>
          <p:nvPr/>
        </p:nvPicPr>
        <p:blipFill rotWithShape="1">
          <a:blip r:embed="rId3">
            <a:alphaModFix/>
          </a:blip>
          <a:srcRect b="0" l="0" r="0" t="0"/>
          <a:stretch/>
        </p:blipFill>
        <p:spPr>
          <a:xfrm>
            <a:off x="1481138" y="1443038"/>
            <a:ext cx="6397625" cy="258127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80"/>
          <p:cNvSpPr txBox="1"/>
          <p:nvPr>
            <p:ph type="title"/>
          </p:nvPr>
        </p:nvSpPr>
        <p:spPr>
          <a:xfrm>
            <a:off x="944563" y="90488"/>
            <a:ext cx="8077200" cy="609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800"/>
              <a:buFont typeface="Century Gothic"/>
              <a:buNone/>
            </a:pPr>
            <a:r>
              <a:rPr lang="en-US" sz="2800"/>
              <a:t>Monitor Solution to Dining Philosophers</a:t>
            </a:r>
            <a:endParaRPr/>
          </a:p>
        </p:txBody>
      </p:sp>
      <p:sp>
        <p:nvSpPr>
          <p:cNvPr id="878" name="Google Shape;878;p80"/>
          <p:cNvSpPr txBox="1"/>
          <p:nvPr>
            <p:ph idx="1" type="body"/>
          </p:nvPr>
        </p:nvSpPr>
        <p:spPr>
          <a:xfrm>
            <a:off x="620487" y="979488"/>
            <a:ext cx="7871052" cy="53848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80000"/>
              </a:lnSpc>
              <a:spcBef>
                <a:spcPts val="0"/>
              </a:spcBef>
              <a:spcAft>
                <a:spcPts val="0"/>
              </a:spcAft>
              <a:buSzPts val="1600"/>
              <a:buFont typeface="Arial"/>
              <a:buNone/>
            </a:pPr>
            <a:r>
              <a:rPr lang="en-US" sz="1600">
                <a:solidFill>
                  <a:srgbClr val="000000"/>
                </a:solidFill>
                <a:latin typeface="Courier New"/>
                <a:ea typeface="Courier New"/>
                <a:cs typeface="Courier New"/>
                <a:sym typeface="Courier New"/>
              </a:rPr>
              <a:t>monitor DiningPhilosophers</a:t>
            </a:r>
            <a:endParaRPr sz="1600">
              <a:solidFill>
                <a:srgbClr val="000000"/>
              </a:solidFill>
              <a:latin typeface="Courier New"/>
              <a:ea typeface="Courier New"/>
              <a:cs typeface="Courier New"/>
              <a:sym typeface="Courier New"/>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enum { THINKING; HUNGRY, EATING) state [5] ;</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condition self [5];</a:t>
            </a:r>
            <a:endParaRPr/>
          </a:p>
          <a:p>
            <a:pPr indent="-342900" lvl="0" marL="342900" rtl="0" algn="l">
              <a:lnSpc>
                <a:spcPct val="80000"/>
              </a:lnSpc>
              <a:spcBef>
                <a:spcPts val="1000"/>
              </a:spcBef>
              <a:spcAft>
                <a:spcPts val="0"/>
              </a:spcAft>
              <a:buSzPts val="1600"/>
              <a:buFont typeface="Arial"/>
              <a:buNone/>
            </a:pPr>
            <a:r>
              <a:t/>
            </a:r>
            <a:endParaRPr sz="1600">
              <a:solidFill>
                <a:srgbClr val="000000"/>
              </a:solidFill>
              <a:latin typeface="Courier New"/>
              <a:ea typeface="Courier New"/>
              <a:cs typeface="Courier New"/>
              <a:sym typeface="Courier New"/>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void pickup (int i) { </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state[i] = HUNGRY;</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test(i);</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if (state[i] != EATING) self[i].wait;</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void putdown (int i) { </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state[i] = THINKING;</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 test left and right neighbors</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test((i + 4) % 5);</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test((i + 1) % 5);</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a:t>
            </a:r>
            <a:endParaRPr/>
          </a:p>
          <a:p>
            <a:pPr indent="-342900" lvl="0" marL="342900" rtl="0" algn="l">
              <a:lnSpc>
                <a:spcPct val="80000"/>
              </a:lnSpc>
              <a:spcBef>
                <a:spcPts val="1000"/>
              </a:spcBef>
              <a:spcAft>
                <a:spcPts val="0"/>
              </a:spcAft>
              <a:buSzPts val="1600"/>
              <a:buFont typeface="Arial"/>
              <a:buNone/>
            </a:pPr>
            <a:r>
              <a:rPr lang="en-US" sz="1600">
                <a:solidFill>
                  <a:srgbClr val="0000FF"/>
                </a:solidFill>
              </a:rPr>
              <a:t>	</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81"/>
          <p:cNvSpPr txBox="1"/>
          <p:nvPr>
            <p:ph type="title"/>
          </p:nvPr>
        </p:nvSpPr>
        <p:spPr>
          <a:xfrm>
            <a:off x="1281113" y="123825"/>
            <a:ext cx="7916862" cy="638175"/>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Solution to Dining Philosophers (Cont.)</a:t>
            </a:r>
            <a:endParaRPr/>
          </a:p>
        </p:txBody>
      </p:sp>
      <p:sp>
        <p:nvSpPr>
          <p:cNvPr id="885" name="Google Shape;885;p81"/>
          <p:cNvSpPr txBox="1"/>
          <p:nvPr>
            <p:ph idx="1" type="body"/>
          </p:nvPr>
        </p:nvSpPr>
        <p:spPr>
          <a:xfrm>
            <a:off x="500743" y="944563"/>
            <a:ext cx="7568520" cy="5268912"/>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SzPts val="1600"/>
              <a:buFont typeface="Arial"/>
              <a:buNone/>
            </a:pPr>
            <a:r>
              <a:t/>
            </a:r>
            <a:endParaRPr sz="1600">
              <a:solidFill>
                <a:srgbClr val="000000"/>
              </a:solidFill>
              <a:latin typeface="Courier New"/>
              <a:ea typeface="Courier New"/>
              <a:cs typeface="Courier New"/>
              <a:sym typeface="Courier New"/>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void test (int i) { </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if ((state[(i + 4) % 5] != EATING) &amp;&amp;</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(state[i] == HUNGRY) &amp;&amp;</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(state[(i + 1) % 5] != EATING) ) { </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state[i] = EATING ;</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self[i].signal () ;</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a:t>
            </a:r>
            <a:endParaRPr/>
          </a:p>
          <a:p>
            <a:pPr indent="-342900" lvl="0" marL="342900" rtl="0" algn="l">
              <a:lnSpc>
                <a:spcPct val="80000"/>
              </a:lnSpc>
              <a:spcBef>
                <a:spcPts val="1000"/>
              </a:spcBef>
              <a:spcAft>
                <a:spcPts val="0"/>
              </a:spcAft>
              <a:buSzPts val="1600"/>
              <a:buFont typeface="Arial"/>
              <a:buNone/>
            </a:pPr>
            <a:r>
              <a:t/>
            </a:r>
            <a:endParaRPr sz="1600">
              <a:solidFill>
                <a:srgbClr val="000000"/>
              </a:solidFill>
              <a:latin typeface="Courier New"/>
              <a:ea typeface="Courier New"/>
              <a:cs typeface="Courier New"/>
              <a:sym typeface="Courier New"/>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initialization_code() { </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for (int i = 0; i &lt; 5; i++)</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state[i] = THINKING;</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	     }</a:t>
            </a:r>
            <a:endParaRPr/>
          </a:p>
          <a:p>
            <a:pPr indent="-342900" lvl="0" marL="342900" rtl="0" algn="l">
              <a:lnSpc>
                <a:spcPct val="80000"/>
              </a:lnSpc>
              <a:spcBef>
                <a:spcPts val="1000"/>
              </a:spcBef>
              <a:spcAft>
                <a:spcPts val="0"/>
              </a:spcAft>
              <a:buSzPts val="1600"/>
              <a:buFont typeface="Arial"/>
              <a:buNone/>
            </a:pPr>
            <a:r>
              <a:rPr lang="en-US" sz="1600">
                <a:solidFill>
                  <a:srgbClr val="000000"/>
                </a:solidFill>
                <a:latin typeface="Courier New"/>
                <a:ea typeface="Courier New"/>
                <a:cs typeface="Courier New"/>
                <a:sym typeface="Courier New"/>
              </a:rPr>
              <a:t>}</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82"/>
          <p:cNvSpPr txBox="1"/>
          <p:nvPr>
            <p:ph idx="1" type="body"/>
          </p:nvPr>
        </p:nvSpPr>
        <p:spPr>
          <a:xfrm>
            <a:off x="489857" y="1036185"/>
            <a:ext cx="7837714" cy="5268912"/>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SzPts val="1600"/>
              <a:buFont typeface="Arial"/>
              <a:buNone/>
            </a:pPr>
            <a:r>
              <a:t/>
            </a:r>
            <a:endParaRPr sz="1600">
              <a:solidFill>
                <a:srgbClr val="0000FF"/>
              </a:solidFill>
            </a:endParaRPr>
          </a:p>
          <a:p>
            <a:pPr indent="-342900" lvl="0" marL="342900" rtl="0" algn="l">
              <a:lnSpc>
                <a:spcPct val="80000"/>
              </a:lnSpc>
              <a:spcBef>
                <a:spcPts val="1000"/>
              </a:spcBef>
              <a:spcAft>
                <a:spcPts val="0"/>
              </a:spcAft>
              <a:buSzPts val="1800"/>
              <a:buChar char="🠶"/>
            </a:pPr>
            <a:r>
              <a:rPr lang="en-US"/>
              <a:t>Each philosopher </a:t>
            </a:r>
            <a:r>
              <a:rPr i="1" lang="en-US"/>
              <a:t>i </a:t>
            </a:r>
            <a:r>
              <a:rPr lang="en-US"/>
              <a:t>invokes the</a:t>
            </a:r>
            <a:r>
              <a:rPr i="1" lang="en-US"/>
              <a:t> </a:t>
            </a:r>
            <a:r>
              <a:rPr lang="en-US"/>
              <a:t>operations </a:t>
            </a:r>
            <a:r>
              <a:rPr b="1" lang="en-US" sz="2000">
                <a:solidFill>
                  <a:srgbClr val="000000"/>
                </a:solidFill>
                <a:latin typeface="Courier New"/>
                <a:ea typeface="Courier New"/>
                <a:cs typeface="Courier New"/>
                <a:sym typeface="Courier New"/>
              </a:rPr>
              <a:t>pickup()</a:t>
            </a:r>
            <a:r>
              <a:rPr i="1" lang="en-US" sz="2000"/>
              <a:t> </a:t>
            </a:r>
            <a:r>
              <a:rPr lang="en-US"/>
              <a:t>and </a:t>
            </a:r>
            <a:r>
              <a:rPr b="1" lang="en-US" sz="2000">
                <a:solidFill>
                  <a:srgbClr val="000000"/>
                </a:solidFill>
                <a:latin typeface="Courier New"/>
                <a:ea typeface="Courier New"/>
                <a:cs typeface="Courier New"/>
                <a:sym typeface="Courier New"/>
              </a:rPr>
              <a:t>putdown()</a:t>
            </a:r>
            <a:r>
              <a:rPr lang="en-US" sz="2000"/>
              <a:t> </a:t>
            </a:r>
            <a:r>
              <a:rPr lang="en-US"/>
              <a:t>in the following sequence:</a:t>
            </a:r>
            <a:endParaRPr/>
          </a:p>
          <a:p>
            <a:pPr indent="-342900" lvl="0" marL="342900" rtl="0" algn="l">
              <a:lnSpc>
                <a:spcPct val="80000"/>
              </a:lnSpc>
              <a:spcBef>
                <a:spcPts val="1000"/>
              </a:spcBef>
              <a:spcAft>
                <a:spcPts val="0"/>
              </a:spcAft>
              <a:buSzPts val="1800"/>
              <a:buFont typeface="Arial"/>
              <a:buNone/>
            </a:pPr>
            <a:r>
              <a:t/>
            </a:r>
            <a:endParaRPr b="1">
              <a:solidFill>
                <a:srgbClr val="000000"/>
              </a:solidFill>
              <a:latin typeface="Courier New"/>
              <a:ea typeface="Courier New"/>
              <a:cs typeface="Courier New"/>
              <a:sym typeface="Courier New"/>
            </a:endParaRPr>
          </a:p>
          <a:p>
            <a:pPr indent="-342900" lvl="0" marL="342900" rtl="0" algn="l">
              <a:lnSpc>
                <a:spcPct val="80000"/>
              </a:lnSpc>
              <a:spcBef>
                <a:spcPts val="1000"/>
              </a:spcBef>
              <a:spcAft>
                <a:spcPts val="0"/>
              </a:spcAft>
              <a:buSzPts val="1800"/>
              <a:buFont typeface="Arial"/>
              <a:buNone/>
            </a:pPr>
            <a:r>
              <a:rPr b="1" lang="en-US">
                <a:solidFill>
                  <a:srgbClr val="000000"/>
                </a:solidFill>
                <a:latin typeface="Courier New"/>
                <a:ea typeface="Courier New"/>
                <a:cs typeface="Courier New"/>
                <a:sym typeface="Courier New"/>
              </a:rPr>
              <a:t>              </a:t>
            </a:r>
            <a:r>
              <a:rPr b="1" lang="en-US" sz="2000">
                <a:solidFill>
                  <a:srgbClr val="000000"/>
                </a:solidFill>
                <a:latin typeface="Courier New"/>
                <a:ea typeface="Courier New"/>
                <a:cs typeface="Courier New"/>
                <a:sym typeface="Courier New"/>
              </a:rPr>
              <a:t>DiningPhilosophers.pickup(i)</a:t>
            </a:r>
            <a:r>
              <a:rPr b="1" lang="en-US">
                <a:solidFill>
                  <a:srgbClr val="000000"/>
                </a:solidFill>
                <a:latin typeface="Courier New"/>
                <a:ea typeface="Courier New"/>
                <a:cs typeface="Courier New"/>
                <a:sym typeface="Courier New"/>
              </a:rPr>
              <a:t>;</a:t>
            </a:r>
            <a:endParaRPr/>
          </a:p>
          <a:p>
            <a:pPr indent="-342900" lvl="0" marL="342900" rtl="0" algn="l">
              <a:lnSpc>
                <a:spcPct val="80000"/>
              </a:lnSpc>
              <a:spcBef>
                <a:spcPts val="1000"/>
              </a:spcBef>
              <a:spcAft>
                <a:spcPts val="0"/>
              </a:spcAft>
              <a:buSzPts val="1800"/>
              <a:buFont typeface="Arial"/>
              <a:buNone/>
            </a:pPr>
            <a:r>
              <a:t/>
            </a:r>
            <a:endParaRPr b="1">
              <a:solidFill>
                <a:srgbClr val="000000"/>
              </a:solidFill>
              <a:latin typeface="Courier New"/>
              <a:ea typeface="Courier New"/>
              <a:cs typeface="Courier New"/>
              <a:sym typeface="Courier New"/>
            </a:endParaRPr>
          </a:p>
          <a:p>
            <a:pPr indent="-342900" lvl="0" marL="342900" rtl="0" algn="l">
              <a:lnSpc>
                <a:spcPct val="80000"/>
              </a:lnSpc>
              <a:spcBef>
                <a:spcPts val="1000"/>
              </a:spcBef>
              <a:spcAft>
                <a:spcPts val="0"/>
              </a:spcAft>
              <a:buSzPts val="1800"/>
              <a:buFont typeface="Arial"/>
              <a:buNone/>
            </a:pPr>
            <a:r>
              <a:rPr b="1" lang="en-US">
                <a:solidFill>
                  <a:srgbClr val="000000"/>
                </a:solidFill>
                <a:latin typeface="Courier New"/>
                <a:ea typeface="Courier New"/>
                <a:cs typeface="Courier New"/>
                <a:sym typeface="Courier New"/>
              </a:rPr>
              <a:t>                   EAT</a:t>
            </a:r>
            <a:endParaRPr/>
          </a:p>
          <a:p>
            <a:pPr indent="-342900" lvl="0" marL="342900" rtl="0" algn="l">
              <a:lnSpc>
                <a:spcPct val="80000"/>
              </a:lnSpc>
              <a:spcBef>
                <a:spcPts val="1000"/>
              </a:spcBef>
              <a:spcAft>
                <a:spcPts val="0"/>
              </a:spcAft>
              <a:buSzPts val="1800"/>
              <a:buFont typeface="Arial"/>
              <a:buNone/>
            </a:pPr>
            <a:r>
              <a:t/>
            </a:r>
            <a:endParaRPr b="1">
              <a:solidFill>
                <a:srgbClr val="000000"/>
              </a:solidFill>
              <a:latin typeface="Courier New"/>
              <a:ea typeface="Courier New"/>
              <a:cs typeface="Courier New"/>
              <a:sym typeface="Courier New"/>
            </a:endParaRPr>
          </a:p>
          <a:p>
            <a:pPr indent="-342900" lvl="0" marL="342900" rtl="0" algn="l">
              <a:lnSpc>
                <a:spcPct val="80000"/>
              </a:lnSpc>
              <a:spcBef>
                <a:spcPts val="1000"/>
              </a:spcBef>
              <a:spcAft>
                <a:spcPts val="0"/>
              </a:spcAft>
              <a:buSzPts val="1800"/>
              <a:buFont typeface="Arial"/>
              <a:buNone/>
            </a:pPr>
            <a:r>
              <a:rPr b="1" lang="en-US">
                <a:solidFill>
                  <a:srgbClr val="000000"/>
                </a:solidFill>
                <a:latin typeface="Courier New"/>
                <a:ea typeface="Courier New"/>
                <a:cs typeface="Courier New"/>
                <a:sym typeface="Courier New"/>
              </a:rPr>
              <a:t>              </a:t>
            </a:r>
            <a:r>
              <a:rPr b="1" lang="en-US" sz="2000">
                <a:solidFill>
                  <a:srgbClr val="000000"/>
                </a:solidFill>
                <a:latin typeface="Courier New"/>
                <a:ea typeface="Courier New"/>
                <a:cs typeface="Courier New"/>
                <a:sym typeface="Courier New"/>
              </a:rPr>
              <a:t>DiningPhilosophers.putdown(i)</a:t>
            </a:r>
            <a:r>
              <a:rPr b="1" lang="en-US">
                <a:solidFill>
                  <a:srgbClr val="000000"/>
                </a:solidFill>
                <a:latin typeface="Courier New"/>
                <a:ea typeface="Courier New"/>
                <a:cs typeface="Courier New"/>
                <a:sym typeface="Courier New"/>
              </a:rPr>
              <a:t>;</a:t>
            </a:r>
            <a:endParaRPr/>
          </a:p>
          <a:p>
            <a:pPr indent="-342900" lvl="0" marL="342900" rtl="0" algn="l">
              <a:lnSpc>
                <a:spcPct val="80000"/>
              </a:lnSpc>
              <a:spcBef>
                <a:spcPts val="1000"/>
              </a:spcBef>
              <a:spcAft>
                <a:spcPts val="0"/>
              </a:spcAft>
              <a:buSzPts val="1800"/>
              <a:buFont typeface="Arial"/>
              <a:buNone/>
            </a:pPr>
            <a:r>
              <a:t/>
            </a:r>
            <a:endParaRPr>
              <a:solidFill>
                <a:srgbClr val="0000FF"/>
              </a:solidFill>
            </a:endParaRPr>
          </a:p>
          <a:p>
            <a:pPr indent="-342900" lvl="0" marL="342900" rtl="0" algn="l">
              <a:lnSpc>
                <a:spcPct val="80000"/>
              </a:lnSpc>
              <a:spcBef>
                <a:spcPts val="1000"/>
              </a:spcBef>
              <a:spcAft>
                <a:spcPts val="0"/>
              </a:spcAft>
              <a:buSzPts val="1800"/>
              <a:buChar char="🠶"/>
            </a:pPr>
            <a:r>
              <a:rPr lang="en-US"/>
              <a:t>No deadlock, but starvation is possible</a:t>
            </a:r>
            <a:endParaRPr/>
          </a:p>
          <a:p>
            <a:pPr indent="-342900" lvl="0" marL="342900" rtl="0" algn="l">
              <a:lnSpc>
                <a:spcPct val="80000"/>
              </a:lnSpc>
              <a:spcBef>
                <a:spcPts val="1000"/>
              </a:spcBef>
              <a:spcAft>
                <a:spcPts val="0"/>
              </a:spcAft>
              <a:buSzPts val="1800"/>
              <a:buFont typeface="Arial"/>
              <a:buNone/>
            </a:pPr>
            <a:r>
              <a:t/>
            </a:r>
            <a:endParaRPr>
              <a:solidFill>
                <a:srgbClr val="0000FF"/>
              </a:solidFill>
            </a:endParaRPr>
          </a:p>
          <a:p>
            <a:pPr indent="-342900" lvl="0" marL="342900" rtl="0" algn="l">
              <a:lnSpc>
                <a:spcPct val="80000"/>
              </a:lnSpc>
              <a:spcBef>
                <a:spcPts val="1000"/>
              </a:spcBef>
              <a:spcAft>
                <a:spcPts val="0"/>
              </a:spcAft>
              <a:buSzPts val="1800"/>
              <a:buFont typeface="Arial"/>
              <a:buNone/>
            </a:pPr>
            <a:r>
              <a:t/>
            </a:r>
            <a:endParaRPr>
              <a:solidFill>
                <a:srgbClr val="0000FF"/>
              </a:solidFill>
            </a:endParaRPr>
          </a:p>
          <a:p>
            <a:pPr indent="-342900" lvl="0" marL="342900" rtl="0" algn="l">
              <a:lnSpc>
                <a:spcPct val="80000"/>
              </a:lnSpc>
              <a:spcBef>
                <a:spcPts val="1000"/>
              </a:spcBef>
              <a:spcAft>
                <a:spcPts val="0"/>
              </a:spcAft>
              <a:buSzPts val="1800"/>
              <a:buFont typeface="Arial"/>
              <a:buNone/>
            </a:pPr>
            <a:r>
              <a:rPr i="1" lang="en-US">
                <a:solidFill>
                  <a:srgbClr val="0000FF"/>
                </a:solidFill>
              </a:rPr>
              <a:t>       </a:t>
            </a:r>
            <a:endParaRPr/>
          </a:p>
        </p:txBody>
      </p:sp>
      <p:sp>
        <p:nvSpPr>
          <p:cNvPr id="892" name="Google Shape;892;p82"/>
          <p:cNvSpPr/>
          <p:nvPr/>
        </p:nvSpPr>
        <p:spPr>
          <a:xfrm>
            <a:off x="1238250" y="95250"/>
            <a:ext cx="7916863" cy="638175"/>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US" sz="3200">
                <a:solidFill>
                  <a:srgbClr val="006699"/>
                </a:solidFill>
                <a:latin typeface="Arial"/>
                <a:ea typeface="Arial"/>
                <a:cs typeface="Arial"/>
                <a:sym typeface="Arial"/>
              </a:rPr>
              <a:t>Solution to Dining Philosophers (Cont.)</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83"/>
          <p:cNvSpPr txBox="1"/>
          <p:nvPr>
            <p:ph type="title"/>
          </p:nvPr>
        </p:nvSpPr>
        <p:spPr>
          <a:xfrm>
            <a:off x="1284288" y="-111125"/>
            <a:ext cx="7715250" cy="8445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800"/>
              <a:buFont typeface="Century Gothic"/>
              <a:buNone/>
            </a:pPr>
            <a:r>
              <a:rPr lang="en-US" sz="2800"/>
              <a:t>Monitor Implementation Using Semaphores</a:t>
            </a:r>
            <a:endParaRPr/>
          </a:p>
        </p:txBody>
      </p:sp>
      <p:sp>
        <p:nvSpPr>
          <p:cNvPr id="899" name="Google Shape;899;p83"/>
          <p:cNvSpPr txBox="1"/>
          <p:nvPr>
            <p:ph idx="1" type="body"/>
          </p:nvPr>
        </p:nvSpPr>
        <p:spPr>
          <a:xfrm>
            <a:off x="1052513" y="1133475"/>
            <a:ext cx="7043737" cy="4719638"/>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80000"/>
              </a:lnSpc>
              <a:spcBef>
                <a:spcPts val="0"/>
              </a:spcBef>
              <a:spcAft>
                <a:spcPts val="0"/>
              </a:spcAft>
              <a:buSzPts val="1800"/>
              <a:buChar char="🠶"/>
            </a:pPr>
            <a:r>
              <a:rPr lang="en-US"/>
              <a:t>Variables </a:t>
            </a:r>
            <a:endParaRPr/>
          </a:p>
          <a:p>
            <a:pPr indent="-342900" lvl="0" marL="342900" rtl="0" algn="l">
              <a:lnSpc>
                <a:spcPct val="80000"/>
              </a:lnSpc>
              <a:spcBef>
                <a:spcPts val="1000"/>
              </a:spcBef>
              <a:spcAft>
                <a:spcPts val="0"/>
              </a:spcAft>
              <a:buSzPts val="1800"/>
              <a:buFont typeface="Arial"/>
              <a:buNone/>
            </a:pPr>
            <a:r>
              <a:t/>
            </a:r>
            <a:endParaRPr/>
          </a:p>
          <a:p>
            <a:pPr indent="-342900" lvl="0" marL="342900" rtl="0" algn="l">
              <a:lnSpc>
                <a:spcPct val="80000"/>
              </a:lnSpc>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semaphore mutex;  // (initially  = 1)</a:t>
            </a:r>
            <a:endParaRPr/>
          </a:p>
          <a:p>
            <a:pPr indent="-342900" lvl="0" marL="342900" rtl="0" algn="l">
              <a:lnSpc>
                <a:spcPct val="80000"/>
              </a:lnSpc>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semaphore next;   // (initially  = 0)</a:t>
            </a:r>
            <a:endParaRPr/>
          </a:p>
          <a:p>
            <a:pPr indent="-342900" lvl="0" marL="342900" rtl="0" algn="l">
              <a:lnSpc>
                <a:spcPct val="80000"/>
              </a:lnSpc>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int next_count = 0;</a:t>
            </a:r>
            <a:br>
              <a:rPr b="1" lang="en-US">
                <a:solidFill>
                  <a:srgbClr val="000000"/>
                </a:solidFill>
                <a:latin typeface="Courier New"/>
                <a:ea typeface="Courier New"/>
                <a:cs typeface="Courier New"/>
                <a:sym typeface="Courier New"/>
              </a:rPr>
            </a:br>
            <a:endParaRPr b="1">
              <a:solidFill>
                <a:srgbClr val="000000"/>
              </a:solidFill>
              <a:latin typeface="Courier New"/>
              <a:ea typeface="Courier New"/>
              <a:cs typeface="Courier New"/>
              <a:sym typeface="Courier New"/>
            </a:endParaRPr>
          </a:p>
          <a:p>
            <a:pPr indent="-342900" lvl="0" marL="342900" rtl="0" algn="l">
              <a:lnSpc>
                <a:spcPct val="80000"/>
              </a:lnSpc>
              <a:spcBef>
                <a:spcPts val="1000"/>
              </a:spcBef>
              <a:spcAft>
                <a:spcPts val="0"/>
              </a:spcAft>
              <a:buSzPts val="1800"/>
              <a:buChar char="🠶"/>
            </a:pPr>
            <a:r>
              <a:rPr lang="en-US"/>
              <a:t>Each procedure </a:t>
            </a:r>
            <a:r>
              <a:rPr b="1" i="1" lang="en-US"/>
              <a:t>F</a:t>
            </a:r>
            <a:r>
              <a:rPr lang="en-US"/>
              <a:t>  will be replaced by</a:t>
            </a:r>
            <a:endParaRPr/>
          </a:p>
          <a:p>
            <a:pPr indent="-241300" lvl="0" marL="342900" rtl="0" algn="l">
              <a:lnSpc>
                <a:spcPct val="80000"/>
              </a:lnSpc>
              <a:spcBef>
                <a:spcPts val="1000"/>
              </a:spcBef>
              <a:spcAft>
                <a:spcPts val="0"/>
              </a:spcAft>
              <a:buSzPts val="1600"/>
              <a:buNone/>
            </a:pPr>
            <a:r>
              <a:t/>
            </a:r>
            <a:endParaRPr sz="1600"/>
          </a:p>
          <a:p>
            <a:pPr indent="-342900" lvl="0" marL="342900" rtl="0" algn="l">
              <a:lnSpc>
                <a:spcPct val="80000"/>
              </a:lnSpc>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wait(mutex);</a:t>
            </a:r>
            <a:endParaRPr/>
          </a:p>
          <a:p>
            <a:pPr indent="-342900" lvl="0" marL="342900" rtl="0" algn="l">
              <a:lnSpc>
                <a:spcPct val="80000"/>
              </a:lnSpc>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			 </a:t>
            </a:r>
            <a:endParaRPr/>
          </a:p>
          <a:p>
            <a:pPr indent="-342900" lvl="0" marL="342900" rtl="0" algn="l">
              <a:lnSpc>
                <a:spcPct val="80000"/>
              </a:lnSpc>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body of F;</a:t>
            </a:r>
            <a:endParaRPr/>
          </a:p>
          <a:p>
            <a:pPr indent="-342900" lvl="0" marL="342900" rtl="0" algn="l">
              <a:lnSpc>
                <a:spcPct val="80000"/>
              </a:lnSpc>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a:t>
            </a:r>
            <a:endParaRPr/>
          </a:p>
          <a:p>
            <a:pPr indent="-342900" lvl="0" marL="342900" rtl="0" algn="l">
              <a:lnSpc>
                <a:spcPct val="80000"/>
              </a:lnSpc>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if (next_count &gt; 0)</a:t>
            </a:r>
            <a:endParaRPr/>
          </a:p>
          <a:p>
            <a:pPr indent="-342900" lvl="0" marL="342900" rtl="0" algn="l">
              <a:lnSpc>
                <a:spcPct val="80000"/>
              </a:lnSpc>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signal(next)</a:t>
            </a:r>
            <a:endParaRPr/>
          </a:p>
          <a:p>
            <a:pPr indent="-342900" lvl="0" marL="342900" rtl="0" algn="l">
              <a:lnSpc>
                <a:spcPct val="80000"/>
              </a:lnSpc>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else </a:t>
            </a:r>
            <a:endParaRPr/>
          </a:p>
          <a:p>
            <a:pPr indent="-342900" lvl="0" marL="342900" rtl="0" algn="l">
              <a:lnSpc>
                <a:spcPct val="80000"/>
              </a:lnSpc>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signal(mutex);</a:t>
            </a:r>
            <a:br>
              <a:rPr b="1" lang="en-US">
                <a:solidFill>
                  <a:srgbClr val="000000"/>
                </a:solidFill>
                <a:latin typeface="Courier New"/>
                <a:ea typeface="Courier New"/>
                <a:cs typeface="Courier New"/>
                <a:sym typeface="Courier New"/>
              </a:rPr>
            </a:br>
            <a:endParaRPr b="1">
              <a:solidFill>
                <a:srgbClr val="000000"/>
              </a:solidFill>
              <a:latin typeface="Courier New"/>
              <a:ea typeface="Courier New"/>
              <a:cs typeface="Courier New"/>
              <a:sym typeface="Courier New"/>
            </a:endParaRPr>
          </a:p>
          <a:p>
            <a:pPr indent="-342900" lvl="0" marL="342900" rtl="0" algn="l">
              <a:lnSpc>
                <a:spcPct val="80000"/>
              </a:lnSpc>
              <a:spcBef>
                <a:spcPts val="1000"/>
              </a:spcBef>
              <a:spcAft>
                <a:spcPts val="0"/>
              </a:spcAft>
              <a:buSzPts val="1800"/>
              <a:buChar char="🠶"/>
            </a:pPr>
            <a:r>
              <a:rPr lang="en-US"/>
              <a:t>Mutual exclusion within a monitor is ensured</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84"/>
          <p:cNvSpPr txBox="1"/>
          <p:nvPr>
            <p:ph type="title"/>
          </p:nvPr>
        </p:nvSpPr>
        <p:spPr>
          <a:xfrm>
            <a:off x="1089025" y="158750"/>
            <a:ext cx="8229600" cy="5762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2600"/>
              <a:buFont typeface="Century Gothic"/>
              <a:buNone/>
            </a:pPr>
            <a:r>
              <a:rPr lang="en-US" sz="2600"/>
              <a:t>Monitor Implementation – Condition Variables</a:t>
            </a:r>
            <a:endParaRPr/>
          </a:p>
        </p:txBody>
      </p:sp>
      <p:sp>
        <p:nvSpPr>
          <p:cNvPr id="906" name="Google Shape;906;p84"/>
          <p:cNvSpPr txBox="1"/>
          <p:nvPr>
            <p:ph idx="1" type="body"/>
          </p:nvPr>
        </p:nvSpPr>
        <p:spPr>
          <a:xfrm>
            <a:off x="893763" y="1190625"/>
            <a:ext cx="7843837" cy="4530725"/>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1800"/>
              <a:buChar char="🠶"/>
            </a:pPr>
            <a:r>
              <a:rPr lang="en-US"/>
              <a:t>For each condition variable </a:t>
            </a:r>
            <a:r>
              <a:rPr b="1" i="1" lang="en-US"/>
              <a:t>x</a:t>
            </a:r>
            <a:r>
              <a:rPr lang="en-US"/>
              <a:t>, we  have</a:t>
            </a:r>
            <a:r>
              <a:rPr lang="en-US" sz="1600"/>
              <a:t>:</a:t>
            </a:r>
            <a:endParaRPr/>
          </a:p>
          <a:p>
            <a:pPr indent="-342900" lvl="0" marL="342900" rtl="0" algn="l">
              <a:lnSpc>
                <a:spcPct val="90000"/>
              </a:lnSpc>
              <a:spcBef>
                <a:spcPts val="240"/>
              </a:spcBef>
              <a:spcAft>
                <a:spcPts val="0"/>
              </a:spcAft>
              <a:buSzPts val="1600"/>
              <a:buFont typeface="Arial"/>
              <a:buNone/>
            </a:pPr>
            <a:r>
              <a:t/>
            </a:r>
            <a:endParaRPr sz="1600"/>
          </a:p>
          <a:p>
            <a:pPr indent="-342900" lvl="0" marL="342900" rtl="0" algn="l">
              <a:lnSpc>
                <a:spcPct val="90000"/>
              </a:lnSpc>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semaphore x_sem; // (initially  = 0)</a:t>
            </a:r>
            <a:endParaRPr/>
          </a:p>
          <a:p>
            <a:pPr indent="-342900" lvl="0" marL="342900" rtl="0" algn="l">
              <a:lnSpc>
                <a:spcPct val="90000"/>
              </a:lnSpc>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int x_count = 0;</a:t>
            </a:r>
            <a:br>
              <a:rPr b="1" lang="en-US">
                <a:solidFill>
                  <a:srgbClr val="000000"/>
                </a:solidFill>
                <a:latin typeface="Courier New"/>
                <a:ea typeface="Courier New"/>
                <a:cs typeface="Courier New"/>
                <a:sym typeface="Courier New"/>
              </a:rPr>
            </a:br>
            <a:endParaRPr b="1">
              <a:solidFill>
                <a:srgbClr val="000000"/>
              </a:solidFill>
              <a:latin typeface="Courier New"/>
              <a:ea typeface="Courier New"/>
              <a:cs typeface="Courier New"/>
              <a:sym typeface="Courier New"/>
            </a:endParaRPr>
          </a:p>
          <a:p>
            <a:pPr indent="-342900" lvl="0" marL="342900" rtl="0" algn="l">
              <a:lnSpc>
                <a:spcPct val="90000"/>
              </a:lnSpc>
              <a:spcBef>
                <a:spcPts val="270"/>
              </a:spcBef>
              <a:spcAft>
                <a:spcPts val="0"/>
              </a:spcAft>
              <a:buSzPts val="1800"/>
              <a:buChar char="🠶"/>
            </a:pPr>
            <a:r>
              <a:rPr lang="en-US"/>
              <a:t>The operation </a:t>
            </a:r>
            <a:r>
              <a:rPr lang="en-US">
                <a:solidFill>
                  <a:srgbClr val="0000FF"/>
                </a:solidFill>
              </a:rPr>
              <a:t>x.wait</a:t>
            </a:r>
            <a:r>
              <a:rPr b="1" lang="en-US"/>
              <a:t> </a:t>
            </a:r>
            <a:r>
              <a:rPr lang="en-US"/>
              <a:t>can be implemented as</a:t>
            </a:r>
            <a:r>
              <a:rPr lang="en-US" sz="1600"/>
              <a:t>:</a:t>
            </a:r>
            <a:endParaRPr/>
          </a:p>
          <a:p>
            <a:pPr indent="-342900" lvl="0" marL="342900" rtl="0" algn="l">
              <a:lnSpc>
                <a:spcPct val="90000"/>
              </a:lnSpc>
              <a:spcBef>
                <a:spcPts val="240"/>
              </a:spcBef>
              <a:spcAft>
                <a:spcPts val="0"/>
              </a:spcAft>
              <a:buSzPts val="1600"/>
              <a:buFont typeface="Arial"/>
              <a:buNone/>
            </a:pPr>
            <a:r>
              <a:rPr lang="en-US" sz="1600"/>
              <a:t>		</a:t>
            </a:r>
            <a:endParaRPr/>
          </a:p>
          <a:p>
            <a:pPr indent="-342900" lvl="0" marL="342900" rtl="0" algn="l">
              <a:lnSpc>
                <a:spcPct val="90000"/>
              </a:lnSpc>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x_count++;</a:t>
            </a:r>
            <a:endParaRPr/>
          </a:p>
          <a:p>
            <a:pPr indent="-342900" lvl="0" marL="342900" rtl="0" algn="l">
              <a:lnSpc>
                <a:spcPct val="90000"/>
              </a:lnSpc>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if (next_count &gt; 0)</a:t>
            </a:r>
            <a:endParaRPr/>
          </a:p>
          <a:p>
            <a:pPr indent="-342900" lvl="0" marL="342900" rtl="0" algn="l">
              <a:lnSpc>
                <a:spcPct val="90000"/>
              </a:lnSpc>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signal(next);</a:t>
            </a:r>
            <a:endParaRPr/>
          </a:p>
          <a:p>
            <a:pPr indent="-342900" lvl="0" marL="342900" rtl="0" algn="l">
              <a:lnSpc>
                <a:spcPct val="90000"/>
              </a:lnSpc>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else</a:t>
            </a:r>
            <a:endParaRPr/>
          </a:p>
          <a:p>
            <a:pPr indent="-342900" lvl="0" marL="342900" rtl="0" algn="l">
              <a:lnSpc>
                <a:spcPct val="90000"/>
              </a:lnSpc>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signal(mutex);</a:t>
            </a:r>
            <a:endParaRPr/>
          </a:p>
          <a:p>
            <a:pPr indent="-342900" lvl="0" marL="342900" rtl="0" algn="l">
              <a:lnSpc>
                <a:spcPct val="90000"/>
              </a:lnSpc>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wait(x_sem);</a:t>
            </a:r>
            <a:endParaRPr/>
          </a:p>
          <a:p>
            <a:pPr indent="-342900" lvl="0" marL="342900" rtl="0" algn="l">
              <a:lnSpc>
                <a:spcPct val="90000"/>
              </a:lnSpc>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x_count--;</a:t>
            </a:r>
            <a:endParaRPr/>
          </a:p>
          <a:p>
            <a:pPr indent="-342900" lvl="0" marL="342900" rtl="0" algn="l">
              <a:lnSpc>
                <a:spcPct val="90000"/>
              </a:lnSpc>
              <a:spcBef>
                <a:spcPts val="240"/>
              </a:spcBef>
              <a:spcAft>
                <a:spcPts val="0"/>
              </a:spcAft>
              <a:buSzPts val="1600"/>
              <a:buFont typeface="Arial"/>
              <a:buNone/>
            </a:pPr>
            <a:r>
              <a:rPr b="1" lang="en-US" sz="1600"/>
              <a:t>		</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85"/>
          <p:cNvSpPr txBox="1"/>
          <p:nvPr>
            <p:ph type="title"/>
          </p:nvPr>
        </p:nvSpPr>
        <p:spPr>
          <a:xfrm>
            <a:off x="933450" y="146050"/>
            <a:ext cx="7753350" cy="576263"/>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Monitor Implementation (Cont.)</a:t>
            </a:r>
            <a:endParaRPr/>
          </a:p>
        </p:txBody>
      </p:sp>
      <p:sp>
        <p:nvSpPr>
          <p:cNvPr id="913" name="Google Shape;913;p85"/>
          <p:cNvSpPr txBox="1"/>
          <p:nvPr>
            <p:ph idx="1" type="body"/>
          </p:nvPr>
        </p:nvSpPr>
        <p:spPr>
          <a:xfrm>
            <a:off x="1942415" y="2133600"/>
            <a:ext cx="6591985" cy="377762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The operation </a:t>
            </a:r>
            <a:r>
              <a:rPr b="1" lang="en-US">
                <a:solidFill>
                  <a:srgbClr val="000000"/>
                </a:solidFill>
                <a:latin typeface="Courier New"/>
                <a:ea typeface="Courier New"/>
                <a:cs typeface="Courier New"/>
                <a:sym typeface="Courier New"/>
              </a:rPr>
              <a:t>x.signal </a:t>
            </a:r>
            <a:r>
              <a:rPr lang="en-US"/>
              <a:t>can be implemented as:</a:t>
            </a:r>
            <a:br>
              <a:rPr lang="en-US"/>
            </a:br>
            <a:endParaRPr/>
          </a:p>
          <a:p>
            <a:pPr indent="-342900" lvl="0" marL="342900" rtl="0" algn="l">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if (x_count &gt; 0) {</a:t>
            </a:r>
            <a:endParaRPr/>
          </a:p>
          <a:p>
            <a:pPr indent="-342900" lvl="0" marL="342900" rtl="0" algn="l">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next_count++;</a:t>
            </a:r>
            <a:endParaRPr/>
          </a:p>
          <a:p>
            <a:pPr indent="-342900" lvl="0" marL="342900" rtl="0" algn="l">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signal(x_sem);</a:t>
            </a:r>
            <a:endParaRPr/>
          </a:p>
          <a:p>
            <a:pPr indent="-342900" lvl="0" marL="342900" rtl="0" algn="l">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wait(next);</a:t>
            </a:r>
            <a:endParaRPr/>
          </a:p>
          <a:p>
            <a:pPr indent="-342900" lvl="0" marL="342900" rtl="0" algn="l">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next_count--;</a:t>
            </a:r>
            <a:endParaRPr/>
          </a:p>
          <a:p>
            <a:pPr indent="-342900" lvl="0" marL="342900" rtl="0" algn="l">
              <a:spcBef>
                <a:spcPts val="270"/>
              </a:spcBef>
              <a:spcAft>
                <a:spcPts val="0"/>
              </a:spcAft>
              <a:buSzPts val="1800"/>
              <a:buFont typeface="Arial"/>
              <a:buNone/>
            </a:pPr>
            <a:r>
              <a:rPr b="1" lang="en-US">
                <a:solidFill>
                  <a:srgbClr val="000000"/>
                </a:solidFill>
                <a:latin typeface="Courier New"/>
                <a:ea typeface="Courier New"/>
                <a:cs typeface="Courier New"/>
                <a:sym typeface="Courier New"/>
              </a:rPr>
              <a:t>		}</a:t>
            </a:r>
            <a:endParaRPr/>
          </a:p>
          <a:p>
            <a:pPr indent="-342900" lvl="0" marL="342900" rtl="0" algn="l">
              <a:spcBef>
                <a:spcPts val="270"/>
              </a:spcBef>
              <a:spcAft>
                <a:spcPts val="0"/>
              </a:spcAft>
              <a:buSzPts val="1800"/>
              <a:buFont typeface="Arial"/>
              <a:buNone/>
            </a:pPr>
            <a:r>
              <a:rPr b="1" lang="en-US"/>
              <a:t>		</a:t>
            </a:r>
            <a:r>
              <a:rPr lang="en-US"/>
              <a:t>	</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86"/>
          <p:cNvSpPr txBox="1"/>
          <p:nvPr>
            <p:ph type="title"/>
          </p:nvPr>
        </p:nvSpPr>
        <p:spPr>
          <a:xfrm>
            <a:off x="1049338" y="147638"/>
            <a:ext cx="82296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Resuming Processes within a Monitor</a:t>
            </a:r>
            <a:endParaRPr/>
          </a:p>
        </p:txBody>
      </p:sp>
      <p:sp>
        <p:nvSpPr>
          <p:cNvPr id="919" name="Google Shape;919;p86"/>
          <p:cNvSpPr txBox="1"/>
          <p:nvPr>
            <p:ph idx="1" type="body"/>
          </p:nvPr>
        </p:nvSpPr>
        <p:spPr>
          <a:xfrm>
            <a:off x="806450" y="1233488"/>
            <a:ext cx="7472136" cy="490605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If several processes queued on condition x, and x.signal() executed, which should be resumed?</a:t>
            </a:r>
            <a:endParaRPr/>
          </a:p>
          <a:p>
            <a:pPr indent="-342900" lvl="0" marL="342900" rtl="0" algn="l">
              <a:spcBef>
                <a:spcPts val="1000"/>
              </a:spcBef>
              <a:spcAft>
                <a:spcPts val="0"/>
              </a:spcAft>
              <a:buSzPts val="1800"/>
              <a:buChar char="🠶"/>
            </a:pPr>
            <a:r>
              <a:rPr lang="en-US"/>
              <a:t>FCFS frequently not adequate </a:t>
            </a:r>
            <a:endParaRPr/>
          </a:p>
          <a:p>
            <a:pPr indent="-342900" lvl="0" marL="342900" rtl="0" algn="l">
              <a:spcBef>
                <a:spcPts val="1000"/>
              </a:spcBef>
              <a:spcAft>
                <a:spcPts val="0"/>
              </a:spcAft>
              <a:buSzPts val="1800"/>
              <a:buChar char="🠶"/>
            </a:pPr>
            <a:r>
              <a:rPr b="1" lang="en-US">
                <a:solidFill>
                  <a:srgbClr val="0000FF"/>
                </a:solidFill>
              </a:rPr>
              <a:t>conditional-wait </a:t>
            </a:r>
            <a:r>
              <a:rPr lang="en-US"/>
              <a:t>construct of the form x.wait(c)</a:t>
            </a:r>
            <a:endParaRPr/>
          </a:p>
          <a:p>
            <a:pPr indent="-285750" lvl="1" marL="742950" rtl="0" algn="l">
              <a:spcBef>
                <a:spcPts val="1000"/>
              </a:spcBef>
              <a:spcAft>
                <a:spcPts val="0"/>
              </a:spcAft>
              <a:buSzPts val="1600"/>
              <a:buChar char="🠶"/>
            </a:pPr>
            <a:r>
              <a:rPr lang="en-US"/>
              <a:t>Where c is </a:t>
            </a:r>
            <a:r>
              <a:rPr b="1" lang="en-US">
                <a:solidFill>
                  <a:srgbClr val="0000FF"/>
                </a:solidFill>
              </a:rPr>
              <a:t>priority number</a:t>
            </a:r>
            <a:endParaRPr/>
          </a:p>
          <a:p>
            <a:pPr indent="-285750" lvl="1" marL="742950" rtl="0" algn="l">
              <a:spcBef>
                <a:spcPts val="1000"/>
              </a:spcBef>
              <a:spcAft>
                <a:spcPts val="0"/>
              </a:spcAft>
              <a:buSzPts val="1600"/>
              <a:buChar char="🠶"/>
            </a:pPr>
            <a:r>
              <a:rPr lang="en-US"/>
              <a:t>Process with lowest number (highest priority) is scheduled next</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87"/>
          <p:cNvSpPr txBox="1"/>
          <p:nvPr>
            <p:ph idx="1" type="body"/>
          </p:nvPr>
        </p:nvSpPr>
        <p:spPr>
          <a:xfrm>
            <a:off x="928688" y="771525"/>
            <a:ext cx="7021512" cy="5268913"/>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80000"/>
              </a:lnSpc>
              <a:spcBef>
                <a:spcPts val="0"/>
              </a:spcBef>
              <a:spcAft>
                <a:spcPts val="0"/>
              </a:spcAft>
              <a:buSzPts val="1600"/>
              <a:buFont typeface="Arial"/>
              <a:buNone/>
            </a:pPr>
            <a:r>
              <a:t/>
            </a:r>
            <a:endParaRPr sz="1600">
              <a:solidFill>
                <a:srgbClr val="0000FF"/>
              </a:solidFill>
            </a:endParaRPr>
          </a:p>
          <a:p>
            <a:pPr indent="-342900" lvl="0" marL="342900" rtl="0" algn="l">
              <a:lnSpc>
                <a:spcPct val="80000"/>
              </a:lnSpc>
              <a:spcBef>
                <a:spcPts val="1000"/>
              </a:spcBef>
              <a:spcAft>
                <a:spcPts val="0"/>
              </a:spcAft>
              <a:buSzPts val="1800"/>
              <a:buChar char="🠶"/>
            </a:pPr>
            <a:r>
              <a:rPr lang="en-US"/>
              <a:t>Allocate a single resource among competing processes using priority numbers that specify the maximum time a process  plans to use the resource</a:t>
            </a:r>
            <a:endParaRPr/>
          </a:p>
          <a:p>
            <a:pPr indent="-342900" lvl="0" marL="342900" rtl="0" algn="l">
              <a:lnSpc>
                <a:spcPct val="80000"/>
              </a:lnSpc>
              <a:spcBef>
                <a:spcPts val="1000"/>
              </a:spcBef>
              <a:spcAft>
                <a:spcPts val="0"/>
              </a:spcAft>
              <a:buSzPts val="1800"/>
              <a:buFont typeface="Arial"/>
              <a:buNone/>
            </a:pPr>
            <a:r>
              <a:t/>
            </a:r>
            <a:endParaRPr b="1">
              <a:solidFill>
                <a:srgbClr val="000000"/>
              </a:solidFill>
              <a:latin typeface="Courier New"/>
              <a:ea typeface="Courier New"/>
              <a:cs typeface="Courier New"/>
              <a:sym typeface="Courier New"/>
            </a:endParaRPr>
          </a:p>
          <a:p>
            <a:pPr indent="-342900" lvl="0" marL="342900" rtl="0" algn="l">
              <a:lnSpc>
                <a:spcPct val="80000"/>
              </a:lnSpc>
              <a:spcBef>
                <a:spcPts val="1000"/>
              </a:spcBef>
              <a:spcAft>
                <a:spcPts val="0"/>
              </a:spcAft>
              <a:buSzPts val="1800"/>
              <a:buFont typeface="Arial"/>
              <a:buNone/>
            </a:pPr>
            <a:r>
              <a:rPr b="1" lang="en-US">
                <a:solidFill>
                  <a:srgbClr val="000000"/>
                </a:solidFill>
                <a:latin typeface="Courier New"/>
                <a:ea typeface="Courier New"/>
                <a:cs typeface="Courier New"/>
                <a:sym typeface="Courier New"/>
              </a:rPr>
              <a:t>              </a:t>
            </a:r>
            <a:r>
              <a:rPr b="1" lang="en-US" sz="2000">
                <a:solidFill>
                  <a:srgbClr val="000000"/>
                </a:solidFill>
                <a:latin typeface="Courier New"/>
                <a:ea typeface="Courier New"/>
                <a:cs typeface="Courier New"/>
                <a:sym typeface="Courier New"/>
              </a:rPr>
              <a:t>R.acquire(t)</a:t>
            </a:r>
            <a:r>
              <a:rPr b="1" lang="en-US">
                <a:solidFill>
                  <a:srgbClr val="000000"/>
                </a:solidFill>
                <a:latin typeface="Courier New"/>
                <a:ea typeface="Courier New"/>
                <a:cs typeface="Courier New"/>
                <a:sym typeface="Courier New"/>
              </a:rPr>
              <a:t>;</a:t>
            </a:r>
            <a:endParaRPr/>
          </a:p>
          <a:p>
            <a:pPr indent="-342900" lvl="0" marL="342900" rtl="0" algn="l">
              <a:lnSpc>
                <a:spcPct val="80000"/>
              </a:lnSpc>
              <a:spcBef>
                <a:spcPts val="1000"/>
              </a:spcBef>
              <a:spcAft>
                <a:spcPts val="0"/>
              </a:spcAft>
              <a:buSzPts val="1800"/>
              <a:buFont typeface="Arial"/>
              <a:buNone/>
            </a:pPr>
            <a:r>
              <a:rPr b="1" lang="en-US">
                <a:solidFill>
                  <a:srgbClr val="000000"/>
                </a:solidFill>
                <a:latin typeface="Courier New"/>
                <a:ea typeface="Courier New"/>
                <a:cs typeface="Courier New"/>
                <a:sym typeface="Courier New"/>
              </a:rPr>
              <a:t>                   ...</a:t>
            </a:r>
            <a:endParaRPr/>
          </a:p>
          <a:p>
            <a:pPr indent="-342900" lvl="0" marL="342900" rtl="0" algn="l">
              <a:lnSpc>
                <a:spcPct val="80000"/>
              </a:lnSpc>
              <a:spcBef>
                <a:spcPts val="1000"/>
              </a:spcBef>
              <a:spcAft>
                <a:spcPts val="0"/>
              </a:spcAft>
              <a:buSzPts val="1800"/>
              <a:buFont typeface="Arial"/>
              <a:buNone/>
            </a:pPr>
            <a:r>
              <a:rPr b="1" lang="en-US">
                <a:solidFill>
                  <a:srgbClr val="000000"/>
                </a:solidFill>
                <a:latin typeface="Courier New"/>
                <a:ea typeface="Courier New"/>
                <a:cs typeface="Courier New"/>
                <a:sym typeface="Courier New"/>
              </a:rPr>
              <a:t>                access the resurce;</a:t>
            </a:r>
            <a:endParaRPr/>
          </a:p>
          <a:p>
            <a:pPr indent="-342900" lvl="0" marL="342900" rtl="0" algn="l">
              <a:lnSpc>
                <a:spcPct val="80000"/>
              </a:lnSpc>
              <a:spcBef>
                <a:spcPts val="1000"/>
              </a:spcBef>
              <a:spcAft>
                <a:spcPts val="0"/>
              </a:spcAft>
              <a:buSzPts val="1800"/>
              <a:buFont typeface="Arial"/>
              <a:buNone/>
            </a:pPr>
            <a:r>
              <a:rPr b="1" lang="en-US">
                <a:solidFill>
                  <a:srgbClr val="000000"/>
                </a:solidFill>
                <a:latin typeface="Courier New"/>
                <a:ea typeface="Courier New"/>
                <a:cs typeface="Courier New"/>
                <a:sym typeface="Courier New"/>
              </a:rPr>
              <a:t>                   ...</a:t>
            </a:r>
            <a:endParaRPr/>
          </a:p>
          <a:p>
            <a:pPr indent="-342900" lvl="0" marL="342900" rtl="0" algn="l">
              <a:lnSpc>
                <a:spcPct val="80000"/>
              </a:lnSpc>
              <a:spcBef>
                <a:spcPts val="1000"/>
              </a:spcBef>
              <a:spcAft>
                <a:spcPts val="0"/>
              </a:spcAft>
              <a:buSzPts val="1800"/>
              <a:buFont typeface="Arial"/>
              <a:buNone/>
            </a:pPr>
            <a:r>
              <a:t/>
            </a:r>
            <a:endParaRPr b="1">
              <a:solidFill>
                <a:srgbClr val="000000"/>
              </a:solidFill>
              <a:latin typeface="Courier New"/>
              <a:ea typeface="Courier New"/>
              <a:cs typeface="Courier New"/>
              <a:sym typeface="Courier New"/>
            </a:endParaRPr>
          </a:p>
          <a:p>
            <a:pPr indent="-342900" lvl="0" marL="342900" rtl="0" algn="l">
              <a:lnSpc>
                <a:spcPct val="80000"/>
              </a:lnSpc>
              <a:spcBef>
                <a:spcPts val="1000"/>
              </a:spcBef>
              <a:spcAft>
                <a:spcPts val="0"/>
              </a:spcAft>
              <a:buSzPts val="1800"/>
              <a:buFont typeface="Arial"/>
              <a:buNone/>
            </a:pPr>
            <a:r>
              <a:rPr b="1" lang="en-US">
                <a:solidFill>
                  <a:srgbClr val="000000"/>
                </a:solidFill>
                <a:latin typeface="Courier New"/>
                <a:ea typeface="Courier New"/>
                <a:cs typeface="Courier New"/>
                <a:sym typeface="Courier New"/>
              </a:rPr>
              <a:t>               </a:t>
            </a:r>
            <a:r>
              <a:rPr b="1" lang="en-US" sz="2000">
                <a:solidFill>
                  <a:srgbClr val="000000"/>
                </a:solidFill>
                <a:latin typeface="Courier New"/>
                <a:ea typeface="Courier New"/>
                <a:cs typeface="Courier New"/>
                <a:sym typeface="Courier New"/>
              </a:rPr>
              <a:t>R.release;</a:t>
            </a:r>
            <a:endParaRPr/>
          </a:p>
          <a:p>
            <a:pPr indent="-342900" lvl="0" marL="342900" rtl="0" algn="l">
              <a:lnSpc>
                <a:spcPct val="80000"/>
              </a:lnSpc>
              <a:spcBef>
                <a:spcPts val="1000"/>
              </a:spcBef>
              <a:spcAft>
                <a:spcPts val="0"/>
              </a:spcAft>
              <a:buSzPts val="1800"/>
              <a:buFont typeface="Arial"/>
              <a:buNone/>
            </a:pPr>
            <a:r>
              <a:t/>
            </a:r>
            <a:endParaRPr>
              <a:solidFill>
                <a:srgbClr val="0000FF"/>
              </a:solidFill>
            </a:endParaRPr>
          </a:p>
          <a:p>
            <a:pPr indent="-342900" lvl="0" marL="342900" rtl="0" algn="l">
              <a:lnSpc>
                <a:spcPct val="80000"/>
              </a:lnSpc>
              <a:spcBef>
                <a:spcPts val="1000"/>
              </a:spcBef>
              <a:spcAft>
                <a:spcPts val="0"/>
              </a:spcAft>
              <a:buSzPts val="1800"/>
              <a:buChar char="🠶"/>
            </a:pPr>
            <a:r>
              <a:rPr lang="en-US"/>
              <a:t>Where R is an instance of  type </a:t>
            </a:r>
            <a:r>
              <a:rPr b="1" lang="en-US" sz="2000">
                <a:solidFill>
                  <a:srgbClr val="000000"/>
                </a:solidFill>
                <a:latin typeface="Courier New"/>
                <a:ea typeface="Courier New"/>
                <a:cs typeface="Courier New"/>
                <a:sym typeface="Courier New"/>
              </a:rPr>
              <a:t>ResourceAllocator</a:t>
            </a:r>
            <a:endParaRPr/>
          </a:p>
          <a:p>
            <a:pPr indent="-342900" lvl="0" marL="342900" rtl="0" algn="l">
              <a:lnSpc>
                <a:spcPct val="80000"/>
              </a:lnSpc>
              <a:spcBef>
                <a:spcPts val="1000"/>
              </a:spcBef>
              <a:spcAft>
                <a:spcPts val="0"/>
              </a:spcAft>
              <a:buSzPts val="1800"/>
              <a:buFont typeface="Arial"/>
              <a:buNone/>
            </a:pPr>
            <a:r>
              <a:t/>
            </a:r>
            <a:endParaRPr>
              <a:solidFill>
                <a:srgbClr val="0000FF"/>
              </a:solidFill>
            </a:endParaRPr>
          </a:p>
          <a:p>
            <a:pPr indent="-342900" lvl="0" marL="342900" rtl="0" algn="l">
              <a:lnSpc>
                <a:spcPct val="80000"/>
              </a:lnSpc>
              <a:spcBef>
                <a:spcPts val="1000"/>
              </a:spcBef>
              <a:spcAft>
                <a:spcPts val="0"/>
              </a:spcAft>
              <a:buSzPts val="1800"/>
              <a:buFont typeface="Arial"/>
              <a:buNone/>
            </a:pPr>
            <a:r>
              <a:t/>
            </a:r>
            <a:endParaRPr>
              <a:solidFill>
                <a:srgbClr val="0000FF"/>
              </a:solidFill>
            </a:endParaRPr>
          </a:p>
          <a:p>
            <a:pPr indent="-342900" lvl="0" marL="342900" rtl="0" algn="l">
              <a:lnSpc>
                <a:spcPct val="80000"/>
              </a:lnSpc>
              <a:spcBef>
                <a:spcPts val="1000"/>
              </a:spcBef>
              <a:spcAft>
                <a:spcPts val="0"/>
              </a:spcAft>
              <a:buSzPts val="1800"/>
              <a:buFont typeface="Arial"/>
              <a:buNone/>
            </a:pPr>
            <a:r>
              <a:rPr i="1" lang="en-US">
                <a:solidFill>
                  <a:srgbClr val="0000FF"/>
                </a:solidFill>
              </a:rPr>
              <a:t>       </a:t>
            </a:r>
            <a:endParaRPr/>
          </a:p>
        </p:txBody>
      </p:sp>
      <p:sp>
        <p:nvSpPr>
          <p:cNvPr id="926" name="Google Shape;926;p87"/>
          <p:cNvSpPr/>
          <p:nvPr/>
        </p:nvSpPr>
        <p:spPr>
          <a:xfrm>
            <a:off x="1238250" y="95250"/>
            <a:ext cx="7916863" cy="638175"/>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lang="en-US" sz="3200">
                <a:solidFill>
                  <a:srgbClr val="006699"/>
                </a:solidFill>
                <a:latin typeface="Arial"/>
                <a:ea typeface="Arial"/>
                <a:cs typeface="Arial"/>
                <a:sym typeface="Arial"/>
              </a:rPr>
              <a:t>Single Resource allocation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88"/>
          <p:cNvSpPr txBox="1"/>
          <p:nvPr>
            <p:ph type="title"/>
          </p:nvPr>
        </p:nvSpPr>
        <p:spPr>
          <a:xfrm>
            <a:off x="1274763" y="204788"/>
            <a:ext cx="7688262"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A Monitor to Allocate Single Resource</a:t>
            </a:r>
            <a:endParaRPr/>
          </a:p>
        </p:txBody>
      </p:sp>
      <p:sp>
        <p:nvSpPr>
          <p:cNvPr id="933" name="Google Shape;933;p88"/>
          <p:cNvSpPr txBox="1"/>
          <p:nvPr>
            <p:ph idx="1" type="body"/>
          </p:nvPr>
        </p:nvSpPr>
        <p:spPr>
          <a:xfrm>
            <a:off x="1646238" y="766763"/>
            <a:ext cx="6235700" cy="5024437"/>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400"/>
              <a:buFont typeface="Arial"/>
              <a:buNone/>
            </a:pPr>
            <a:r>
              <a:t/>
            </a:r>
            <a:endParaRPr sz="1400"/>
          </a:p>
          <a:p>
            <a:pPr indent="-342900" lvl="0" marL="342900" rtl="0" algn="l">
              <a:spcBef>
                <a:spcPts val="240"/>
              </a:spcBef>
              <a:spcAft>
                <a:spcPts val="0"/>
              </a:spcAft>
              <a:buSzPts val="1600"/>
              <a:buFont typeface="Arial"/>
              <a:buNone/>
            </a:pPr>
            <a:r>
              <a:rPr lang="en-US" sz="1600">
                <a:solidFill>
                  <a:srgbClr val="000000"/>
                </a:solidFill>
                <a:latin typeface="Courier New"/>
                <a:ea typeface="Courier New"/>
                <a:cs typeface="Courier New"/>
                <a:sym typeface="Courier New"/>
              </a:rPr>
              <a:t>monitor ResourceAllocator </a:t>
            </a:r>
            <a:endParaRPr/>
          </a:p>
          <a:p>
            <a:pPr indent="-342900" lvl="0" marL="342900" rtl="0" algn="l">
              <a:spcBef>
                <a:spcPts val="240"/>
              </a:spcBef>
              <a:spcAft>
                <a:spcPts val="0"/>
              </a:spcAft>
              <a:buSzPts val="1600"/>
              <a:buFont typeface="Arial"/>
              <a:buNone/>
            </a:pPr>
            <a:r>
              <a:rPr lang="en-US" sz="1600">
                <a:solidFill>
                  <a:srgbClr val="000000"/>
                </a:solidFill>
                <a:latin typeface="Courier New"/>
                <a:ea typeface="Courier New"/>
                <a:cs typeface="Courier New"/>
                <a:sym typeface="Courier New"/>
              </a:rPr>
              <a:t>{ </a:t>
            </a:r>
            <a:endParaRPr/>
          </a:p>
          <a:p>
            <a:pPr indent="-342900" lvl="0" marL="342900" rtl="0" algn="l">
              <a:spcBef>
                <a:spcPts val="240"/>
              </a:spcBef>
              <a:spcAft>
                <a:spcPts val="0"/>
              </a:spcAft>
              <a:buSzPts val="1600"/>
              <a:buFont typeface="Arial"/>
              <a:buNone/>
            </a:pPr>
            <a:r>
              <a:rPr lang="en-US" sz="1600">
                <a:solidFill>
                  <a:srgbClr val="000000"/>
                </a:solidFill>
                <a:latin typeface="Courier New"/>
                <a:ea typeface="Courier New"/>
                <a:cs typeface="Courier New"/>
                <a:sym typeface="Courier New"/>
              </a:rPr>
              <a:t>	boolean busy; </a:t>
            </a:r>
            <a:endParaRPr/>
          </a:p>
          <a:p>
            <a:pPr indent="-342900" lvl="0" marL="342900" rtl="0" algn="l">
              <a:spcBef>
                <a:spcPts val="240"/>
              </a:spcBef>
              <a:spcAft>
                <a:spcPts val="0"/>
              </a:spcAft>
              <a:buSzPts val="1600"/>
              <a:buFont typeface="Arial"/>
              <a:buNone/>
            </a:pPr>
            <a:r>
              <a:rPr lang="en-US" sz="1600">
                <a:solidFill>
                  <a:srgbClr val="000000"/>
                </a:solidFill>
                <a:latin typeface="Courier New"/>
                <a:ea typeface="Courier New"/>
                <a:cs typeface="Courier New"/>
                <a:sym typeface="Courier New"/>
              </a:rPr>
              <a:t>	condition x; </a:t>
            </a:r>
            <a:endParaRPr/>
          </a:p>
          <a:p>
            <a:pPr indent="-342900" lvl="0" marL="342900" rtl="0" algn="l">
              <a:spcBef>
                <a:spcPts val="240"/>
              </a:spcBef>
              <a:spcAft>
                <a:spcPts val="0"/>
              </a:spcAft>
              <a:buSzPts val="1600"/>
              <a:buFont typeface="Arial"/>
              <a:buNone/>
            </a:pPr>
            <a:r>
              <a:rPr lang="en-US" sz="1600">
                <a:solidFill>
                  <a:srgbClr val="000000"/>
                </a:solidFill>
                <a:latin typeface="Courier New"/>
                <a:ea typeface="Courier New"/>
                <a:cs typeface="Courier New"/>
                <a:sym typeface="Courier New"/>
              </a:rPr>
              <a:t>	void acquire(int time) { </a:t>
            </a:r>
            <a:endParaRPr/>
          </a:p>
          <a:p>
            <a:pPr indent="-342900" lvl="0" marL="342900" rtl="0" algn="l">
              <a:spcBef>
                <a:spcPts val="240"/>
              </a:spcBef>
              <a:spcAft>
                <a:spcPts val="0"/>
              </a:spcAft>
              <a:buSzPts val="1600"/>
              <a:buFont typeface="Arial"/>
              <a:buNone/>
            </a:pPr>
            <a:r>
              <a:rPr lang="en-US" sz="1600">
                <a:solidFill>
                  <a:srgbClr val="000000"/>
                </a:solidFill>
                <a:latin typeface="Courier New"/>
                <a:ea typeface="Courier New"/>
                <a:cs typeface="Courier New"/>
                <a:sym typeface="Courier New"/>
              </a:rPr>
              <a:t>		if (busy) </a:t>
            </a:r>
            <a:endParaRPr/>
          </a:p>
          <a:p>
            <a:pPr indent="-342900" lvl="0" marL="342900" rtl="0" algn="l">
              <a:spcBef>
                <a:spcPts val="240"/>
              </a:spcBef>
              <a:spcAft>
                <a:spcPts val="0"/>
              </a:spcAft>
              <a:buSzPts val="1600"/>
              <a:buFont typeface="Arial"/>
              <a:buNone/>
            </a:pPr>
            <a:r>
              <a:rPr lang="en-US" sz="1600">
                <a:solidFill>
                  <a:srgbClr val="000000"/>
                </a:solidFill>
                <a:latin typeface="Courier New"/>
                <a:ea typeface="Courier New"/>
                <a:cs typeface="Courier New"/>
                <a:sym typeface="Courier New"/>
              </a:rPr>
              <a:t>			x.wait(time); </a:t>
            </a:r>
            <a:endParaRPr/>
          </a:p>
          <a:p>
            <a:pPr indent="-342900" lvl="0" marL="342900" rtl="0" algn="l">
              <a:spcBef>
                <a:spcPts val="240"/>
              </a:spcBef>
              <a:spcAft>
                <a:spcPts val="0"/>
              </a:spcAft>
              <a:buSzPts val="1600"/>
              <a:buFont typeface="Arial"/>
              <a:buNone/>
            </a:pPr>
            <a:r>
              <a:rPr lang="en-US" sz="1600">
                <a:solidFill>
                  <a:srgbClr val="000000"/>
                </a:solidFill>
                <a:latin typeface="Courier New"/>
                <a:ea typeface="Courier New"/>
                <a:cs typeface="Courier New"/>
                <a:sym typeface="Courier New"/>
              </a:rPr>
              <a:t>		busy = TRUE; </a:t>
            </a:r>
            <a:endParaRPr/>
          </a:p>
          <a:p>
            <a:pPr indent="-342900" lvl="0" marL="342900" rtl="0" algn="l">
              <a:spcBef>
                <a:spcPts val="240"/>
              </a:spcBef>
              <a:spcAft>
                <a:spcPts val="0"/>
              </a:spcAft>
              <a:buSzPts val="1600"/>
              <a:buFont typeface="Arial"/>
              <a:buNone/>
            </a:pPr>
            <a:r>
              <a:rPr lang="en-US" sz="1600">
                <a:solidFill>
                  <a:srgbClr val="000000"/>
                </a:solidFill>
                <a:latin typeface="Courier New"/>
                <a:ea typeface="Courier New"/>
                <a:cs typeface="Courier New"/>
                <a:sym typeface="Courier New"/>
              </a:rPr>
              <a:t>	} </a:t>
            </a:r>
            <a:endParaRPr/>
          </a:p>
          <a:p>
            <a:pPr indent="-342900" lvl="0" marL="342900" rtl="0" algn="l">
              <a:spcBef>
                <a:spcPts val="240"/>
              </a:spcBef>
              <a:spcAft>
                <a:spcPts val="0"/>
              </a:spcAft>
              <a:buSzPts val="1600"/>
              <a:buFont typeface="Arial"/>
              <a:buNone/>
            </a:pPr>
            <a:r>
              <a:rPr lang="en-US" sz="1600">
                <a:solidFill>
                  <a:srgbClr val="000000"/>
                </a:solidFill>
                <a:latin typeface="Courier New"/>
                <a:ea typeface="Courier New"/>
                <a:cs typeface="Courier New"/>
                <a:sym typeface="Courier New"/>
              </a:rPr>
              <a:t>	void release() { </a:t>
            </a:r>
            <a:endParaRPr/>
          </a:p>
          <a:p>
            <a:pPr indent="-342900" lvl="0" marL="342900" rtl="0" algn="l">
              <a:spcBef>
                <a:spcPts val="240"/>
              </a:spcBef>
              <a:spcAft>
                <a:spcPts val="0"/>
              </a:spcAft>
              <a:buSzPts val="1600"/>
              <a:buFont typeface="Arial"/>
              <a:buNone/>
            </a:pPr>
            <a:r>
              <a:rPr lang="en-US" sz="1600">
                <a:solidFill>
                  <a:srgbClr val="000000"/>
                </a:solidFill>
                <a:latin typeface="Courier New"/>
                <a:ea typeface="Courier New"/>
                <a:cs typeface="Courier New"/>
                <a:sym typeface="Courier New"/>
              </a:rPr>
              <a:t>		busy = FALSE; </a:t>
            </a:r>
            <a:endParaRPr/>
          </a:p>
          <a:p>
            <a:pPr indent="-342900" lvl="0" marL="342900" rtl="0" algn="l">
              <a:spcBef>
                <a:spcPts val="240"/>
              </a:spcBef>
              <a:spcAft>
                <a:spcPts val="0"/>
              </a:spcAft>
              <a:buSzPts val="1600"/>
              <a:buFont typeface="Arial"/>
              <a:buNone/>
            </a:pPr>
            <a:r>
              <a:rPr lang="en-US" sz="1600">
                <a:solidFill>
                  <a:srgbClr val="000000"/>
                </a:solidFill>
                <a:latin typeface="Courier New"/>
                <a:ea typeface="Courier New"/>
                <a:cs typeface="Courier New"/>
                <a:sym typeface="Courier New"/>
              </a:rPr>
              <a:t>		x.signal(); </a:t>
            </a:r>
            <a:endParaRPr/>
          </a:p>
          <a:p>
            <a:pPr indent="-342900" lvl="0" marL="342900" rtl="0" algn="l">
              <a:spcBef>
                <a:spcPts val="240"/>
              </a:spcBef>
              <a:spcAft>
                <a:spcPts val="0"/>
              </a:spcAft>
              <a:buSzPts val="1600"/>
              <a:buFont typeface="Arial"/>
              <a:buNone/>
            </a:pPr>
            <a:r>
              <a:rPr lang="en-US" sz="1600">
                <a:solidFill>
                  <a:srgbClr val="000000"/>
                </a:solidFill>
                <a:latin typeface="Courier New"/>
                <a:ea typeface="Courier New"/>
                <a:cs typeface="Courier New"/>
                <a:sym typeface="Courier New"/>
              </a:rPr>
              <a:t>	} </a:t>
            </a:r>
            <a:endParaRPr/>
          </a:p>
          <a:p>
            <a:pPr indent="-342900" lvl="0" marL="342900" rtl="0" algn="l">
              <a:spcBef>
                <a:spcPts val="240"/>
              </a:spcBef>
              <a:spcAft>
                <a:spcPts val="0"/>
              </a:spcAft>
              <a:buSzPts val="1600"/>
              <a:buFont typeface="Arial"/>
              <a:buNone/>
            </a:pPr>
            <a:r>
              <a:rPr lang="en-US" sz="1600">
                <a:solidFill>
                  <a:srgbClr val="000000"/>
                </a:solidFill>
                <a:latin typeface="Courier New"/>
                <a:ea typeface="Courier New"/>
                <a:cs typeface="Courier New"/>
                <a:sym typeface="Courier New"/>
              </a:rPr>
              <a:t>initialization code() {</a:t>
            </a:r>
            <a:endParaRPr/>
          </a:p>
          <a:p>
            <a:pPr indent="-342900" lvl="0" marL="342900" rtl="0" algn="l">
              <a:spcBef>
                <a:spcPts val="240"/>
              </a:spcBef>
              <a:spcAft>
                <a:spcPts val="0"/>
              </a:spcAft>
              <a:buSzPts val="1600"/>
              <a:buFont typeface="Arial"/>
              <a:buNone/>
            </a:pPr>
            <a:r>
              <a:rPr lang="en-US" sz="1600">
                <a:solidFill>
                  <a:srgbClr val="000000"/>
                </a:solidFill>
                <a:latin typeface="Courier New"/>
                <a:ea typeface="Courier New"/>
                <a:cs typeface="Courier New"/>
                <a:sym typeface="Courier New"/>
              </a:rPr>
              <a:t>	 busy = FALSE; </a:t>
            </a:r>
            <a:endParaRPr/>
          </a:p>
          <a:p>
            <a:pPr indent="-342900" lvl="0" marL="342900" rtl="0" algn="l">
              <a:spcBef>
                <a:spcPts val="240"/>
              </a:spcBef>
              <a:spcAft>
                <a:spcPts val="0"/>
              </a:spcAft>
              <a:buSzPts val="1600"/>
              <a:buFont typeface="Arial"/>
              <a:buNone/>
            </a:pPr>
            <a:r>
              <a:rPr lang="en-US" sz="1600">
                <a:solidFill>
                  <a:srgbClr val="000000"/>
                </a:solidFill>
                <a:latin typeface="Courier New"/>
                <a:ea typeface="Courier New"/>
                <a:cs typeface="Courier New"/>
                <a:sym typeface="Courier New"/>
              </a:rPr>
              <a:t>	}</a:t>
            </a:r>
            <a:endParaRPr/>
          </a:p>
          <a:p>
            <a:pPr indent="-342900" lvl="0" marL="342900" rtl="0" algn="l">
              <a:spcBef>
                <a:spcPts val="240"/>
              </a:spcBef>
              <a:spcAft>
                <a:spcPts val="0"/>
              </a:spcAft>
              <a:buSzPts val="1600"/>
              <a:buFont typeface="Arial"/>
              <a:buNone/>
            </a:pPr>
            <a:r>
              <a:rPr lang="en-US" sz="1600">
                <a:solidFill>
                  <a:srgbClr val="000000"/>
                </a:solidFill>
                <a:latin typeface="Courier New"/>
                <a:ea typeface="Courier New"/>
                <a:cs typeface="Courier New"/>
                <a:sym typeface="Courier New"/>
              </a:rPr>
              <a:t>}</a:t>
            </a:r>
            <a:r>
              <a:rPr b="1" lang="en-US" sz="1600"/>
              <a:t>	</a:t>
            </a:r>
            <a:r>
              <a:rPr b="1" lang="en-US" sz="1400"/>
              <a:t>	</a:t>
            </a:r>
            <a:r>
              <a:rPr lang="en-US" sz="1400"/>
              <a:t>	</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89"/>
          <p:cNvSpPr txBox="1"/>
          <p:nvPr>
            <p:ph type="ctrTitle"/>
          </p:nvPr>
        </p:nvSpPr>
        <p:spPr>
          <a:xfrm>
            <a:off x="685800" y="685800"/>
            <a:ext cx="7772400" cy="21272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4300"/>
              <a:buFont typeface="Century Gothic"/>
              <a:buNone/>
            </a:pPr>
            <a:r>
              <a:rPr lang="en-US"/>
              <a:t>Deadlocks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9"/>
          <p:cNvSpPr txBox="1"/>
          <p:nvPr>
            <p:ph type="title"/>
          </p:nvPr>
        </p:nvSpPr>
        <p:spPr>
          <a:xfrm>
            <a:off x="1384527" y="758825"/>
            <a:ext cx="6951662" cy="312738"/>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Benefits of Threads</a:t>
            </a:r>
            <a:endParaRPr/>
          </a:p>
        </p:txBody>
      </p:sp>
      <p:sp>
        <p:nvSpPr>
          <p:cNvPr id="254" name="Google Shape;254;p9"/>
          <p:cNvSpPr txBox="1"/>
          <p:nvPr>
            <p:ph idx="1" type="body"/>
          </p:nvPr>
        </p:nvSpPr>
        <p:spPr>
          <a:xfrm>
            <a:off x="398234" y="1665514"/>
            <a:ext cx="8582480" cy="4620986"/>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2000"/>
              <a:buChar char="🠶"/>
            </a:pPr>
            <a:r>
              <a:rPr b="1" lang="en-US" sz="2000">
                <a:solidFill>
                  <a:schemeClr val="dk1"/>
                </a:solidFill>
                <a:latin typeface="Times New Roman"/>
                <a:ea typeface="Times New Roman"/>
                <a:cs typeface="Times New Roman"/>
                <a:sym typeface="Times New Roman"/>
              </a:rPr>
              <a:t>Responsiveness – </a:t>
            </a:r>
            <a:r>
              <a:rPr lang="en-US" sz="2000">
                <a:solidFill>
                  <a:schemeClr val="dk1"/>
                </a:solidFill>
                <a:latin typeface="Times New Roman"/>
                <a:ea typeface="Times New Roman"/>
                <a:cs typeface="Times New Roman"/>
                <a:sym typeface="Times New Roman"/>
              </a:rPr>
              <a:t>may allow continued execution if part of process is blocked, especially important for user interfaces</a:t>
            </a:r>
            <a:endParaRPr/>
          </a:p>
          <a:p>
            <a:pPr indent="-342900" lvl="0" marL="342900" rtl="0" algn="just">
              <a:spcBef>
                <a:spcPts val="1000"/>
              </a:spcBef>
              <a:spcAft>
                <a:spcPts val="0"/>
              </a:spcAft>
              <a:buSzPts val="2000"/>
              <a:buChar char="🠶"/>
            </a:pPr>
            <a:r>
              <a:rPr b="1" lang="en-US" sz="2000">
                <a:solidFill>
                  <a:schemeClr val="dk1"/>
                </a:solidFill>
                <a:latin typeface="Times New Roman"/>
                <a:ea typeface="Times New Roman"/>
                <a:cs typeface="Times New Roman"/>
                <a:sym typeface="Times New Roman"/>
              </a:rPr>
              <a:t>Resource Sharing – </a:t>
            </a:r>
            <a:r>
              <a:rPr lang="en-US" sz="2000">
                <a:solidFill>
                  <a:schemeClr val="dk1"/>
                </a:solidFill>
                <a:latin typeface="Times New Roman"/>
                <a:ea typeface="Times New Roman"/>
                <a:cs typeface="Times New Roman"/>
                <a:sym typeface="Times New Roman"/>
              </a:rPr>
              <a:t>threads share resources of process, easier than shared memory or message passing</a:t>
            </a:r>
            <a:endParaRPr/>
          </a:p>
          <a:p>
            <a:pPr indent="-342900" lvl="0" marL="342900" rtl="0" algn="just">
              <a:spcBef>
                <a:spcPts val="1000"/>
              </a:spcBef>
              <a:spcAft>
                <a:spcPts val="0"/>
              </a:spcAft>
              <a:buSzPts val="2000"/>
              <a:buChar char="🠶"/>
            </a:pPr>
            <a:r>
              <a:rPr b="1" lang="en-US" sz="2000">
                <a:solidFill>
                  <a:schemeClr val="dk1"/>
                </a:solidFill>
                <a:latin typeface="Times New Roman"/>
                <a:ea typeface="Times New Roman"/>
                <a:cs typeface="Times New Roman"/>
                <a:sym typeface="Times New Roman"/>
              </a:rPr>
              <a:t>Economy – </a:t>
            </a:r>
            <a:r>
              <a:rPr lang="en-US" sz="2000">
                <a:solidFill>
                  <a:schemeClr val="dk1"/>
                </a:solidFill>
                <a:latin typeface="Times New Roman"/>
                <a:ea typeface="Times New Roman"/>
                <a:cs typeface="Times New Roman"/>
                <a:sym typeface="Times New Roman"/>
              </a:rPr>
              <a:t>cheaper than process creation, thread switching lower overhead than context switching</a:t>
            </a:r>
            <a:endParaRPr/>
          </a:p>
          <a:p>
            <a:pPr indent="-342900" lvl="0" marL="342900" rtl="0" algn="just">
              <a:spcBef>
                <a:spcPts val="1000"/>
              </a:spcBef>
              <a:spcAft>
                <a:spcPts val="0"/>
              </a:spcAft>
              <a:buSzPts val="2000"/>
              <a:buChar char="🠶"/>
            </a:pPr>
            <a:r>
              <a:rPr b="1" lang="en-US" sz="2000">
                <a:solidFill>
                  <a:schemeClr val="dk1"/>
                </a:solidFill>
                <a:latin typeface="Times New Roman"/>
                <a:ea typeface="Times New Roman"/>
                <a:cs typeface="Times New Roman"/>
                <a:sym typeface="Times New Roman"/>
              </a:rPr>
              <a:t>Scalability – </a:t>
            </a:r>
            <a:r>
              <a:rPr lang="en-US" sz="2000">
                <a:solidFill>
                  <a:schemeClr val="dk1"/>
                </a:solidFill>
                <a:latin typeface="Times New Roman"/>
                <a:ea typeface="Times New Roman"/>
                <a:cs typeface="Times New Roman"/>
                <a:sym typeface="Times New Roman"/>
              </a:rPr>
              <a:t>process can take advantage of multiprocessor architectures</a:t>
            </a:r>
            <a:endParaRPr/>
          </a:p>
          <a:p>
            <a:pPr indent="0" lvl="0" marL="0" rtl="0" algn="just">
              <a:spcBef>
                <a:spcPts val="1000"/>
              </a:spcBef>
              <a:spcAft>
                <a:spcPts val="0"/>
              </a:spcAft>
              <a:buSzPts val="1800"/>
              <a:buNone/>
            </a:pPr>
            <a:br>
              <a:rPr lang="en-US"/>
            </a:br>
            <a:endParaRPr/>
          </a:p>
          <a:p>
            <a:pPr indent="-228600" lvl="0" marL="342900" rtl="0" algn="just">
              <a:spcBef>
                <a:spcPts val="1000"/>
              </a:spcBef>
              <a:spcAft>
                <a:spcPts val="0"/>
              </a:spcAft>
              <a:buSzPts val="1800"/>
              <a:buNone/>
            </a:pPr>
            <a:r>
              <a:t/>
            </a:r>
            <a:endParaRPr b="1"/>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90"/>
          <p:cNvSpPr txBox="1"/>
          <p:nvPr>
            <p:ph type="title"/>
          </p:nvPr>
        </p:nvSpPr>
        <p:spPr>
          <a:xfrm>
            <a:off x="806450" y="150813"/>
            <a:ext cx="788035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Deadlocks</a:t>
            </a:r>
            <a:endParaRPr/>
          </a:p>
        </p:txBody>
      </p:sp>
      <p:sp>
        <p:nvSpPr>
          <p:cNvPr id="945" name="Google Shape;945;p90"/>
          <p:cNvSpPr txBox="1"/>
          <p:nvPr>
            <p:ph idx="1" type="body"/>
          </p:nvPr>
        </p:nvSpPr>
        <p:spPr>
          <a:xfrm>
            <a:off x="908050" y="1131888"/>
            <a:ext cx="7588250" cy="453072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530"/>
              <a:buChar char="🠶"/>
            </a:pPr>
            <a:r>
              <a:rPr lang="en-US"/>
              <a:t>System Model</a:t>
            </a:r>
            <a:endParaRPr/>
          </a:p>
          <a:p>
            <a:pPr indent="-342900" lvl="0" marL="342900" rtl="0" algn="l">
              <a:spcBef>
                <a:spcPts val="1000"/>
              </a:spcBef>
              <a:spcAft>
                <a:spcPts val="0"/>
              </a:spcAft>
              <a:buSzPts val="1530"/>
              <a:buChar char="🠶"/>
            </a:pPr>
            <a:r>
              <a:rPr lang="en-US"/>
              <a:t>Deadlock Characterization</a:t>
            </a:r>
            <a:endParaRPr/>
          </a:p>
          <a:p>
            <a:pPr indent="-342900" lvl="0" marL="342900" rtl="0" algn="l">
              <a:spcBef>
                <a:spcPts val="1000"/>
              </a:spcBef>
              <a:spcAft>
                <a:spcPts val="0"/>
              </a:spcAft>
              <a:buSzPts val="1530"/>
              <a:buChar char="🠶"/>
            </a:pPr>
            <a:r>
              <a:rPr lang="en-US"/>
              <a:t>Methods for Handling Deadlocks</a:t>
            </a:r>
            <a:endParaRPr/>
          </a:p>
          <a:p>
            <a:pPr indent="-342900" lvl="0" marL="342900" rtl="0" algn="l">
              <a:spcBef>
                <a:spcPts val="1000"/>
              </a:spcBef>
              <a:spcAft>
                <a:spcPts val="0"/>
              </a:spcAft>
              <a:buSzPts val="1800"/>
              <a:buChar char="🠶"/>
            </a:pPr>
            <a:r>
              <a:rPr lang="en-US"/>
              <a:t>Deadlock Prevention</a:t>
            </a:r>
            <a:endParaRPr/>
          </a:p>
          <a:p>
            <a:pPr indent="-342900" lvl="0" marL="342900" rtl="0" algn="l">
              <a:spcBef>
                <a:spcPts val="1000"/>
              </a:spcBef>
              <a:spcAft>
                <a:spcPts val="0"/>
              </a:spcAft>
              <a:buSzPts val="1530"/>
              <a:buChar char="🠶"/>
            </a:pPr>
            <a:r>
              <a:rPr lang="en-US"/>
              <a:t>Deadlock Avoidance</a:t>
            </a:r>
            <a:endParaRPr/>
          </a:p>
          <a:p>
            <a:pPr indent="-342900" lvl="0" marL="342900" rtl="0" algn="l">
              <a:spcBef>
                <a:spcPts val="1000"/>
              </a:spcBef>
              <a:spcAft>
                <a:spcPts val="0"/>
              </a:spcAft>
              <a:buSzPts val="1530"/>
              <a:buChar char="🠶"/>
            </a:pPr>
            <a:r>
              <a:rPr lang="en-US"/>
              <a:t>Deadlock Detection </a:t>
            </a:r>
            <a:endParaRPr/>
          </a:p>
          <a:p>
            <a:pPr indent="-342900" lvl="0" marL="342900" rtl="0" algn="l">
              <a:spcBef>
                <a:spcPts val="1000"/>
              </a:spcBef>
              <a:spcAft>
                <a:spcPts val="0"/>
              </a:spcAft>
              <a:buSzPts val="1530"/>
              <a:buChar char="🠶"/>
            </a:pPr>
            <a:r>
              <a:rPr lang="en-US"/>
              <a:t>Recovery from Deadlock </a:t>
            </a:r>
            <a:endParaRPr/>
          </a:p>
        </p:txBody>
      </p:sp>
      <p:sp>
        <p:nvSpPr>
          <p:cNvPr id="946" name="Google Shape;946;p90"/>
          <p:cNvSpPr/>
          <p:nvPr/>
        </p:nvSpPr>
        <p:spPr>
          <a:xfrm>
            <a:off x="908050" y="5144096"/>
            <a:ext cx="788035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a waiting process is never again able to change state, because the resources it has requested are held by other waiting processes. This situation is called a deadlock.</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p91"/>
          <p:cNvSpPr txBox="1"/>
          <p:nvPr>
            <p:ph type="title"/>
          </p:nvPr>
        </p:nvSpPr>
        <p:spPr>
          <a:xfrm>
            <a:off x="457200" y="176213"/>
            <a:ext cx="82296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System Model</a:t>
            </a:r>
            <a:endParaRPr/>
          </a:p>
        </p:txBody>
      </p:sp>
      <p:sp>
        <p:nvSpPr>
          <p:cNvPr id="953" name="Google Shape;953;p91"/>
          <p:cNvSpPr txBox="1"/>
          <p:nvPr>
            <p:ph idx="1" type="body"/>
          </p:nvPr>
        </p:nvSpPr>
        <p:spPr>
          <a:xfrm>
            <a:off x="941388" y="1158875"/>
            <a:ext cx="7351712" cy="44831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System consists of resources</a:t>
            </a:r>
            <a:endParaRPr/>
          </a:p>
          <a:p>
            <a:pPr indent="-342900" lvl="0" marL="342900" rtl="0" algn="l">
              <a:spcBef>
                <a:spcPts val="1000"/>
              </a:spcBef>
              <a:spcAft>
                <a:spcPts val="0"/>
              </a:spcAft>
              <a:buSzPts val="1800"/>
              <a:buChar char="🠶"/>
            </a:pPr>
            <a:r>
              <a:rPr lang="en-US"/>
              <a:t>Resource types </a:t>
            </a:r>
            <a:r>
              <a:rPr i="1" lang="en-US"/>
              <a:t>R</a:t>
            </a:r>
            <a:r>
              <a:rPr baseline="-25000" lang="en-US"/>
              <a:t>1</a:t>
            </a:r>
            <a:r>
              <a:rPr lang="en-US"/>
              <a:t>, </a:t>
            </a:r>
            <a:r>
              <a:rPr i="1" lang="en-US"/>
              <a:t>R</a:t>
            </a:r>
            <a:r>
              <a:rPr baseline="-25000" lang="en-US"/>
              <a:t>2</a:t>
            </a:r>
            <a:r>
              <a:rPr lang="en-US"/>
              <a:t>, . . ., </a:t>
            </a:r>
            <a:r>
              <a:rPr i="1" lang="en-US"/>
              <a:t>R</a:t>
            </a:r>
            <a:r>
              <a:rPr baseline="-25000" lang="en-US"/>
              <a:t>m</a:t>
            </a:r>
            <a:endParaRPr/>
          </a:p>
          <a:p>
            <a:pPr indent="-228600" lvl="2" marL="1143000" rtl="0" algn="l">
              <a:spcBef>
                <a:spcPts val="1000"/>
              </a:spcBef>
              <a:spcAft>
                <a:spcPts val="0"/>
              </a:spcAft>
              <a:buSzPts val="1400"/>
              <a:buFont typeface="Arimo"/>
              <a:buNone/>
            </a:pPr>
            <a:r>
              <a:rPr i="1" lang="en-US"/>
              <a:t>CPU cycles, memory space, I/O devices</a:t>
            </a:r>
            <a:endParaRPr/>
          </a:p>
          <a:p>
            <a:pPr indent="-342900" lvl="0" marL="342900" rtl="0" algn="l">
              <a:spcBef>
                <a:spcPts val="1000"/>
              </a:spcBef>
              <a:spcAft>
                <a:spcPts val="0"/>
              </a:spcAft>
              <a:buSzPts val="1800"/>
              <a:buChar char="🠶"/>
            </a:pPr>
            <a:r>
              <a:rPr lang="en-US"/>
              <a:t>Each resource type </a:t>
            </a:r>
            <a:r>
              <a:rPr i="1" lang="en-US"/>
              <a:t>R</a:t>
            </a:r>
            <a:r>
              <a:rPr baseline="-25000" lang="en-US"/>
              <a:t>i</a:t>
            </a:r>
            <a:r>
              <a:rPr lang="en-US"/>
              <a:t> has </a:t>
            </a:r>
            <a:r>
              <a:rPr i="1" lang="en-US"/>
              <a:t>W</a:t>
            </a:r>
            <a:r>
              <a:rPr baseline="-25000" lang="en-US"/>
              <a:t>i</a:t>
            </a:r>
            <a:r>
              <a:rPr lang="en-US"/>
              <a:t> instances.</a:t>
            </a:r>
            <a:endParaRPr/>
          </a:p>
          <a:p>
            <a:pPr indent="-342900" lvl="0" marL="342900" rtl="0" algn="l">
              <a:spcBef>
                <a:spcPts val="1000"/>
              </a:spcBef>
              <a:spcAft>
                <a:spcPts val="0"/>
              </a:spcAft>
              <a:buSzPts val="1800"/>
              <a:buChar char="🠶"/>
            </a:pPr>
            <a:r>
              <a:rPr lang="en-US"/>
              <a:t>Each process utilizes a resource as follows:</a:t>
            </a:r>
            <a:endParaRPr/>
          </a:p>
          <a:p>
            <a:pPr indent="-285750" lvl="1" marL="742950" rtl="0" algn="l">
              <a:spcBef>
                <a:spcPts val="1000"/>
              </a:spcBef>
              <a:spcAft>
                <a:spcPts val="0"/>
              </a:spcAft>
              <a:buSzPts val="1600"/>
              <a:buChar char="🠶"/>
            </a:pPr>
            <a:r>
              <a:rPr b="1" lang="en-US"/>
              <a:t>request </a:t>
            </a:r>
            <a:endParaRPr/>
          </a:p>
          <a:p>
            <a:pPr indent="-285750" lvl="1" marL="742950" rtl="0" algn="l">
              <a:spcBef>
                <a:spcPts val="1000"/>
              </a:spcBef>
              <a:spcAft>
                <a:spcPts val="0"/>
              </a:spcAft>
              <a:buSzPts val="1600"/>
              <a:buChar char="🠶"/>
            </a:pPr>
            <a:r>
              <a:rPr b="1" lang="en-US"/>
              <a:t>use </a:t>
            </a:r>
            <a:endParaRPr/>
          </a:p>
          <a:p>
            <a:pPr indent="-285750" lvl="1" marL="742950" rtl="0" algn="l">
              <a:spcBef>
                <a:spcPts val="1000"/>
              </a:spcBef>
              <a:spcAft>
                <a:spcPts val="0"/>
              </a:spcAft>
              <a:buSzPts val="1600"/>
              <a:buChar char="🠶"/>
            </a:pPr>
            <a:r>
              <a:rPr b="1" lang="en-US"/>
              <a:t>release</a:t>
            </a:r>
            <a:endParaRPr/>
          </a:p>
        </p:txBody>
      </p:sp>
      <p:pic>
        <p:nvPicPr>
          <p:cNvPr descr="deadlock.html" id="954" name="Google Shape;954;p91"/>
          <p:cNvPicPr preferRelativeResize="0"/>
          <p:nvPr/>
        </p:nvPicPr>
        <p:blipFill rotWithShape="1">
          <a:blip r:embed="rId3">
            <a:alphaModFix/>
          </a:blip>
          <a:srcRect b="0" l="0" r="0" t="0"/>
          <a:stretch/>
        </p:blipFill>
        <p:spPr>
          <a:xfrm>
            <a:off x="2709926" y="3074670"/>
            <a:ext cx="6434074" cy="385501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p92"/>
          <p:cNvSpPr txBox="1"/>
          <p:nvPr>
            <p:ph type="title"/>
          </p:nvPr>
        </p:nvSpPr>
        <p:spPr>
          <a:xfrm>
            <a:off x="749300" y="182563"/>
            <a:ext cx="79375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Deadlock Characterization</a:t>
            </a:r>
            <a:endParaRPr/>
          </a:p>
        </p:txBody>
      </p:sp>
      <p:sp>
        <p:nvSpPr>
          <p:cNvPr id="961" name="Google Shape;961;p92"/>
          <p:cNvSpPr txBox="1"/>
          <p:nvPr>
            <p:ph idx="1" type="body"/>
          </p:nvPr>
        </p:nvSpPr>
        <p:spPr>
          <a:xfrm>
            <a:off x="749300" y="1541463"/>
            <a:ext cx="7937500" cy="466883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b="1" lang="en-US">
                <a:solidFill>
                  <a:srgbClr val="3366FF"/>
                </a:solidFill>
              </a:rPr>
              <a:t>Mutual exclusion</a:t>
            </a:r>
            <a:r>
              <a:rPr b="1" lang="en-US"/>
              <a:t>:</a:t>
            </a:r>
            <a:r>
              <a:rPr lang="en-US"/>
              <a:t>  only one process at a time can use a resource</a:t>
            </a:r>
            <a:endParaRPr sz="800"/>
          </a:p>
          <a:p>
            <a:pPr indent="-342900" lvl="0" marL="342900" rtl="0" algn="l">
              <a:spcBef>
                <a:spcPts val="1000"/>
              </a:spcBef>
              <a:spcAft>
                <a:spcPts val="0"/>
              </a:spcAft>
              <a:buSzPts val="1800"/>
              <a:buChar char="🠶"/>
            </a:pPr>
            <a:r>
              <a:rPr b="1" lang="en-US">
                <a:solidFill>
                  <a:srgbClr val="3366FF"/>
                </a:solidFill>
              </a:rPr>
              <a:t>Hold and wait</a:t>
            </a:r>
            <a:r>
              <a:rPr b="1" lang="en-US"/>
              <a:t>:</a:t>
            </a:r>
            <a:r>
              <a:rPr lang="en-US"/>
              <a:t>  a process holding at least one resource is waiting to acquire additional resources held by other processes</a:t>
            </a:r>
            <a:endParaRPr sz="800"/>
          </a:p>
          <a:p>
            <a:pPr indent="-342900" lvl="0" marL="342900" rtl="0" algn="l">
              <a:spcBef>
                <a:spcPts val="1000"/>
              </a:spcBef>
              <a:spcAft>
                <a:spcPts val="0"/>
              </a:spcAft>
              <a:buSzPts val="1800"/>
              <a:buChar char="🠶"/>
            </a:pPr>
            <a:r>
              <a:rPr b="1" lang="en-US">
                <a:solidFill>
                  <a:srgbClr val="3366FF"/>
                </a:solidFill>
              </a:rPr>
              <a:t>No preemption</a:t>
            </a:r>
            <a:r>
              <a:rPr b="1" lang="en-US"/>
              <a:t>:</a:t>
            </a:r>
            <a:r>
              <a:rPr lang="en-US"/>
              <a:t>  a resource can be released only voluntarily by the process holding it, after that process has completed its task</a:t>
            </a:r>
            <a:endParaRPr sz="800"/>
          </a:p>
          <a:p>
            <a:pPr indent="-342900" lvl="0" marL="342900" rtl="0" algn="l">
              <a:spcBef>
                <a:spcPts val="1000"/>
              </a:spcBef>
              <a:spcAft>
                <a:spcPts val="0"/>
              </a:spcAft>
              <a:buSzPts val="1800"/>
              <a:buChar char="🠶"/>
            </a:pPr>
            <a:r>
              <a:rPr b="1" lang="en-US">
                <a:solidFill>
                  <a:srgbClr val="3366FF"/>
                </a:solidFill>
              </a:rPr>
              <a:t>Circular wait</a:t>
            </a:r>
            <a:r>
              <a:rPr b="1" lang="en-US"/>
              <a:t>:</a:t>
            </a:r>
            <a:r>
              <a:rPr lang="en-US"/>
              <a:t>  there exists a set {</a:t>
            </a:r>
            <a:r>
              <a:rPr i="1" lang="en-US"/>
              <a:t>P</a:t>
            </a:r>
            <a:r>
              <a:rPr baseline="-25000" lang="en-US"/>
              <a:t>0</a:t>
            </a:r>
            <a:r>
              <a:rPr lang="en-US"/>
              <a:t>, </a:t>
            </a:r>
            <a:r>
              <a:rPr i="1" lang="en-US"/>
              <a:t>P</a:t>
            </a:r>
            <a:r>
              <a:rPr baseline="-25000" lang="en-US"/>
              <a:t>1</a:t>
            </a:r>
            <a:r>
              <a:rPr lang="en-US"/>
              <a:t>, …, </a:t>
            </a:r>
            <a:r>
              <a:rPr i="1" lang="en-US"/>
              <a:t>P</a:t>
            </a:r>
            <a:r>
              <a:rPr baseline="-25000" lang="en-US"/>
              <a:t>n</a:t>
            </a:r>
            <a:r>
              <a:rPr lang="en-US"/>
              <a:t>} of waiting processes such that </a:t>
            </a:r>
            <a:r>
              <a:rPr i="1" lang="en-US"/>
              <a:t>P</a:t>
            </a:r>
            <a:r>
              <a:rPr baseline="-25000" lang="en-US"/>
              <a:t>0 </a:t>
            </a:r>
            <a:r>
              <a:rPr lang="en-US"/>
              <a:t>is waiting for a resource that is held by </a:t>
            </a:r>
            <a:r>
              <a:rPr i="1" lang="en-US"/>
              <a:t>P</a:t>
            </a:r>
            <a:r>
              <a:rPr baseline="-25000" lang="en-US"/>
              <a:t>1</a:t>
            </a:r>
            <a:r>
              <a:rPr lang="en-US"/>
              <a:t>, </a:t>
            </a:r>
            <a:r>
              <a:rPr i="1" lang="en-US"/>
              <a:t>P</a:t>
            </a:r>
            <a:r>
              <a:rPr baseline="-25000" lang="en-US"/>
              <a:t>1</a:t>
            </a:r>
            <a:r>
              <a:rPr lang="en-US"/>
              <a:t> is waiting for a resource that is held by </a:t>
            </a:r>
            <a:r>
              <a:rPr i="1" lang="en-US"/>
              <a:t>P</a:t>
            </a:r>
            <a:r>
              <a:rPr baseline="-25000" lang="en-US"/>
              <a:t>2</a:t>
            </a:r>
            <a:r>
              <a:rPr lang="en-US"/>
              <a:t>, …, </a:t>
            </a:r>
            <a:r>
              <a:rPr i="1" lang="en-US"/>
              <a:t>P</a:t>
            </a:r>
            <a:r>
              <a:rPr baseline="-25000" i="1" lang="en-US"/>
              <a:t>n</a:t>
            </a:r>
            <a:r>
              <a:rPr baseline="-25000" lang="en-US"/>
              <a:t>–1</a:t>
            </a:r>
            <a:r>
              <a:rPr lang="en-US"/>
              <a:t> is waiting for a resource that is held by </a:t>
            </a:r>
            <a:r>
              <a:rPr i="1" lang="en-US"/>
              <a:t>P</a:t>
            </a:r>
            <a:r>
              <a:rPr baseline="-25000" lang="en-US"/>
              <a:t>n</a:t>
            </a:r>
            <a:r>
              <a:rPr lang="en-US"/>
              <a:t>, and </a:t>
            </a:r>
            <a:r>
              <a:rPr i="1" lang="en-US"/>
              <a:t>P</a:t>
            </a:r>
            <a:r>
              <a:rPr baseline="-25000" lang="en-US"/>
              <a:t>n</a:t>
            </a:r>
            <a:r>
              <a:rPr lang="en-US"/>
              <a:t> is waiting for a resource that is held by </a:t>
            </a:r>
            <a:r>
              <a:rPr i="1" lang="en-US"/>
              <a:t>P</a:t>
            </a:r>
            <a:r>
              <a:rPr baseline="-25000" lang="en-US"/>
              <a:t>0</a:t>
            </a:r>
            <a:r>
              <a:rPr lang="en-US"/>
              <a:t>.</a:t>
            </a:r>
            <a:endParaRPr/>
          </a:p>
          <a:p>
            <a:pPr indent="-228600" lvl="0" marL="342900" rtl="0" algn="l">
              <a:spcBef>
                <a:spcPts val="1000"/>
              </a:spcBef>
              <a:spcAft>
                <a:spcPts val="0"/>
              </a:spcAft>
              <a:buSzPts val="1800"/>
              <a:buNone/>
            </a:pPr>
            <a:r>
              <a:t/>
            </a:r>
            <a:endParaRPr/>
          </a:p>
        </p:txBody>
      </p:sp>
      <p:sp>
        <p:nvSpPr>
          <p:cNvPr id="962" name="Google Shape;962;p92"/>
          <p:cNvSpPr txBox="1"/>
          <p:nvPr/>
        </p:nvSpPr>
        <p:spPr>
          <a:xfrm>
            <a:off x="251342" y="966788"/>
            <a:ext cx="6353175" cy="36671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Helvetica Neue"/>
                <a:ea typeface="Helvetica Neue"/>
                <a:cs typeface="Helvetica Neue"/>
                <a:sym typeface="Helvetica Neue"/>
              </a:rPr>
              <a:t>Deadlock can arise if four conditions hold simultaneously.</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93"/>
          <p:cNvSpPr txBox="1"/>
          <p:nvPr>
            <p:ph type="title"/>
          </p:nvPr>
        </p:nvSpPr>
        <p:spPr>
          <a:xfrm>
            <a:off x="749300" y="182563"/>
            <a:ext cx="79375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Deadlock with Mutex Locks</a:t>
            </a:r>
            <a:endParaRPr/>
          </a:p>
        </p:txBody>
      </p:sp>
      <p:sp>
        <p:nvSpPr>
          <p:cNvPr id="969" name="Google Shape;969;p93"/>
          <p:cNvSpPr txBox="1"/>
          <p:nvPr>
            <p:ph idx="1" type="body"/>
          </p:nvPr>
        </p:nvSpPr>
        <p:spPr>
          <a:xfrm>
            <a:off x="669260" y="1077617"/>
            <a:ext cx="7742238" cy="5084762"/>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1800"/>
              <a:buChar char="🠶"/>
            </a:pPr>
            <a:r>
              <a:rPr lang="en-US"/>
              <a:t>Deadlocks can occur via system calls, locking, etc.</a:t>
            </a:r>
            <a:endParaRPr/>
          </a:p>
          <a:p>
            <a:pPr indent="-342900" lvl="0" marL="342900" rtl="0" algn="just">
              <a:spcBef>
                <a:spcPts val="1000"/>
              </a:spcBef>
              <a:spcAft>
                <a:spcPts val="0"/>
              </a:spcAft>
              <a:buSzPts val="1800"/>
              <a:buChar char="🠶"/>
            </a:pPr>
            <a:r>
              <a:rPr lang="en-US"/>
              <a:t>Let’s see how deadlock can occur in a multithreaded Pthread program using mutex locks. </a:t>
            </a:r>
            <a:endParaRPr/>
          </a:p>
          <a:p>
            <a:pPr indent="-285750" lvl="1" marL="742950" rtl="0" algn="just">
              <a:spcBef>
                <a:spcPts val="1000"/>
              </a:spcBef>
              <a:spcAft>
                <a:spcPts val="0"/>
              </a:spcAft>
              <a:buSzPts val="1600"/>
              <a:buChar char="🠶"/>
            </a:pPr>
            <a:r>
              <a:rPr lang="en-US"/>
              <a:t>The pthread_mutex_init() function initializes an unlocked mutex.</a:t>
            </a:r>
            <a:endParaRPr/>
          </a:p>
          <a:p>
            <a:pPr indent="-285750" lvl="1" marL="742950" rtl="0" algn="just">
              <a:spcBef>
                <a:spcPts val="1000"/>
              </a:spcBef>
              <a:spcAft>
                <a:spcPts val="0"/>
              </a:spcAft>
              <a:buSzPts val="1600"/>
              <a:buChar char="🠶"/>
            </a:pPr>
            <a:r>
              <a:rPr lang="en-US"/>
              <a:t>Mutex locks are acquired and released using pthread_mutex_lock() and pthread_mutex_unlock(), respectively. </a:t>
            </a:r>
            <a:endParaRPr/>
          </a:p>
          <a:p>
            <a:pPr indent="-285750" lvl="1" marL="742950" rtl="0" algn="just">
              <a:spcBef>
                <a:spcPts val="1000"/>
              </a:spcBef>
              <a:spcAft>
                <a:spcPts val="0"/>
              </a:spcAft>
              <a:buSzPts val="1600"/>
              <a:buChar char="🠶"/>
            </a:pPr>
            <a:r>
              <a:rPr lang="en-US"/>
              <a:t>If a thread attempts to acquire a locked mutex, the call to pthread_mutex_lock() blocks the thread until the owner of the mutex lock invokes pthread_mutex_unlock().</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94"/>
          <p:cNvSpPr txBox="1"/>
          <p:nvPr>
            <p:ph type="title"/>
          </p:nvPr>
        </p:nvSpPr>
        <p:spPr>
          <a:xfrm>
            <a:off x="749300" y="182563"/>
            <a:ext cx="79375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Deadlock with Mutex Locks</a:t>
            </a:r>
            <a:endParaRPr/>
          </a:p>
        </p:txBody>
      </p:sp>
      <p:pic>
        <p:nvPicPr>
          <p:cNvPr id="976" name="Google Shape;976;p94"/>
          <p:cNvPicPr preferRelativeResize="0"/>
          <p:nvPr/>
        </p:nvPicPr>
        <p:blipFill rotWithShape="1">
          <a:blip r:embed="rId3">
            <a:alphaModFix/>
          </a:blip>
          <a:srcRect b="0" l="0" r="0" t="45086"/>
          <a:stretch/>
        </p:blipFill>
        <p:spPr>
          <a:xfrm>
            <a:off x="603250" y="1904279"/>
            <a:ext cx="7937500" cy="3049442"/>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95"/>
          <p:cNvSpPr txBox="1"/>
          <p:nvPr>
            <p:ph type="title"/>
          </p:nvPr>
        </p:nvSpPr>
        <p:spPr>
          <a:xfrm>
            <a:off x="749300" y="182563"/>
            <a:ext cx="79375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Deadlock with Mutex Locks</a:t>
            </a:r>
            <a:endParaRPr/>
          </a:p>
        </p:txBody>
      </p:sp>
      <p:pic>
        <p:nvPicPr>
          <p:cNvPr id="983" name="Google Shape;983;p95"/>
          <p:cNvPicPr preferRelativeResize="0"/>
          <p:nvPr/>
        </p:nvPicPr>
        <p:blipFill rotWithShape="1">
          <a:blip r:embed="rId3">
            <a:alphaModFix/>
          </a:blip>
          <a:srcRect b="0" l="0" r="0" t="0"/>
          <a:stretch/>
        </p:blipFill>
        <p:spPr>
          <a:xfrm>
            <a:off x="749299" y="1370623"/>
            <a:ext cx="7564601" cy="4073247"/>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96"/>
          <p:cNvSpPr txBox="1"/>
          <p:nvPr>
            <p:ph type="title"/>
          </p:nvPr>
        </p:nvSpPr>
        <p:spPr>
          <a:xfrm>
            <a:off x="749300" y="182563"/>
            <a:ext cx="79375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Deadlock with Mutex Locks</a:t>
            </a:r>
            <a:endParaRPr/>
          </a:p>
        </p:txBody>
      </p:sp>
      <p:pic>
        <p:nvPicPr>
          <p:cNvPr id="990" name="Google Shape;990;p96"/>
          <p:cNvPicPr preferRelativeResize="0"/>
          <p:nvPr/>
        </p:nvPicPr>
        <p:blipFill rotWithShape="1">
          <a:blip r:embed="rId3">
            <a:alphaModFix/>
          </a:blip>
          <a:srcRect b="0" l="0" r="0" t="0"/>
          <a:stretch/>
        </p:blipFill>
        <p:spPr>
          <a:xfrm>
            <a:off x="402517" y="1483241"/>
            <a:ext cx="8338965" cy="3891517"/>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97"/>
          <p:cNvSpPr txBox="1"/>
          <p:nvPr>
            <p:ph type="title"/>
          </p:nvPr>
        </p:nvSpPr>
        <p:spPr>
          <a:xfrm>
            <a:off x="749300" y="182563"/>
            <a:ext cx="79375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Deadlock with Mutex Locks</a:t>
            </a:r>
            <a:endParaRPr/>
          </a:p>
        </p:txBody>
      </p:sp>
      <p:sp>
        <p:nvSpPr>
          <p:cNvPr id="997" name="Google Shape;997;p97"/>
          <p:cNvSpPr txBox="1"/>
          <p:nvPr>
            <p:ph idx="1" type="body"/>
          </p:nvPr>
        </p:nvSpPr>
        <p:spPr>
          <a:xfrm>
            <a:off x="669260" y="1077617"/>
            <a:ext cx="7742238" cy="5084762"/>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1800"/>
              <a:buChar char="🠶"/>
            </a:pPr>
            <a:r>
              <a:rPr lang="en-US"/>
              <a:t>In this example, thread one attempts to acquire the mutex locks in the order </a:t>
            </a:r>
            <a:endParaRPr/>
          </a:p>
          <a:p>
            <a:pPr indent="-285750" lvl="1" marL="742950" rtl="0" algn="just">
              <a:spcBef>
                <a:spcPts val="1000"/>
              </a:spcBef>
              <a:spcAft>
                <a:spcPts val="0"/>
              </a:spcAft>
              <a:buSzPts val="1600"/>
              <a:buChar char="🠶"/>
            </a:pPr>
            <a:r>
              <a:rPr lang="en-US"/>
              <a:t>(1) first_mutex, (2) second_mutex, </a:t>
            </a:r>
            <a:endParaRPr/>
          </a:p>
          <a:p>
            <a:pPr indent="-285750" lvl="1" marL="742950" rtl="0" algn="just">
              <a:spcBef>
                <a:spcPts val="1000"/>
              </a:spcBef>
              <a:spcAft>
                <a:spcPts val="0"/>
              </a:spcAft>
              <a:buSzPts val="1600"/>
              <a:buChar char="🠶"/>
            </a:pPr>
            <a:r>
              <a:rPr lang="en-US"/>
              <a:t>while thread two attempts to acquire the mutex locks in the order (1) second_mutex, (2) first_mutex. </a:t>
            </a:r>
            <a:endParaRPr/>
          </a:p>
          <a:p>
            <a:pPr indent="-342900" lvl="0" marL="342900" rtl="0" algn="just">
              <a:spcBef>
                <a:spcPts val="1000"/>
              </a:spcBef>
              <a:spcAft>
                <a:spcPts val="0"/>
              </a:spcAft>
              <a:buSzPts val="1800"/>
              <a:buChar char="🠶"/>
            </a:pPr>
            <a:r>
              <a:rPr lang="en-US"/>
              <a:t>Deadlock is possible if thread one acquires first_mutex while thread two acquires second_mutex.</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98"/>
          <p:cNvSpPr txBox="1"/>
          <p:nvPr>
            <p:ph type="title"/>
          </p:nvPr>
        </p:nvSpPr>
        <p:spPr>
          <a:xfrm>
            <a:off x="749300" y="182563"/>
            <a:ext cx="79375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Deadlock with Mutex Locks</a:t>
            </a:r>
            <a:endParaRPr/>
          </a:p>
        </p:txBody>
      </p:sp>
      <p:sp>
        <p:nvSpPr>
          <p:cNvPr id="1004" name="Google Shape;1004;p98"/>
          <p:cNvSpPr txBox="1"/>
          <p:nvPr>
            <p:ph idx="1" type="body"/>
          </p:nvPr>
        </p:nvSpPr>
        <p:spPr>
          <a:xfrm>
            <a:off x="669260" y="1077617"/>
            <a:ext cx="7742238" cy="5084762"/>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1800"/>
              <a:buChar char="🠶"/>
            </a:pPr>
            <a:r>
              <a:rPr lang="en-US"/>
              <a:t>Note that, even though deadlock is possible, it will not occur if thread one can acquire and release the mutex locks for first_mutex and second_mutex before thread two attempts to acquire the locks. </a:t>
            </a:r>
            <a:endParaRPr/>
          </a:p>
          <a:p>
            <a:pPr indent="-342900" lvl="0" marL="342900" rtl="0" algn="just">
              <a:spcBef>
                <a:spcPts val="1000"/>
              </a:spcBef>
              <a:spcAft>
                <a:spcPts val="0"/>
              </a:spcAft>
              <a:buSzPts val="1800"/>
              <a:buChar char="🠶"/>
            </a:pPr>
            <a:r>
              <a:rPr lang="en-US"/>
              <a:t>The order in which the threads run depends on how they are scheduled by the CPU scheduler. </a:t>
            </a:r>
            <a:endParaRPr/>
          </a:p>
          <a:p>
            <a:pPr indent="-342900" lvl="0" marL="342900" rtl="0" algn="just">
              <a:spcBef>
                <a:spcPts val="1000"/>
              </a:spcBef>
              <a:spcAft>
                <a:spcPts val="0"/>
              </a:spcAft>
              <a:buSzPts val="1800"/>
              <a:buChar char="🠶"/>
            </a:pPr>
            <a:r>
              <a:rPr lang="en-US"/>
              <a:t>This example illustrates a problem with handling deadlocks: </a:t>
            </a:r>
            <a:endParaRPr/>
          </a:p>
          <a:p>
            <a:pPr indent="-285750" lvl="1" marL="742950" rtl="0" algn="just">
              <a:spcBef>
                <a:spcPts val="1000"/>
              </a:spcBef>
              <a:spcAft>
                <a:spcPts val="0"/>
              </a:spcAft>
              <a:buSzPts val="1600"/>
              <a:buChar char="🠶"/>
            </a:pPr>
            <a:r>
              <a:rPr lang="en-US"/>
              <a:t>it is difficult to identify and test for deadlocks that may occur only under certain scheduling circumstances.</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sp>
        <p:nvSpPr>
          <p:cNvPr id="1010" name="Google Shape;1010;p99"/>
          <p:cNvSpPr txBox="1"/>
          <p:nvPr>
            <p:ph type="title"/>
          </p:nvPr>
        </p:nvSpPr>
        <p:spPr>
          <a:xfrm>
            <a:off x="1003300" y="166688"/>
            <a:ext cx="7683500" cy="576262"/>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Century Gothic"/>
              <a:buNone/>
            </a:pPr>
            <a:r>
              <a:rPr lang="en-US"/>
              <a:t>Resource-Allocation Graph</a:t>
            </a:r>
            <a:endParaRPr/>
          </a:p>
        </p:txBody>
      </p:sp>
      <p:sp>
        <p:nvSpPr>
          <p:cNvPr id="1011" name="Google Shape;1011;p99"/>
          <p:cNvSpPr txBox="1"/>
          <p:nvPr>
            <p:ph idx="1" type="body"/>
          </p:nvPr>
        </p:nvSpPr>
        <p:spPr>
          <a:xfrm>
            <a:off x="1184275" y="1557338"/>
            <a:ext cx="6808788" cy="401955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V is partitioned into two types:</a:t>
            </a:r>
            <a:endParaRPr/>
          </a:p>
          <a:p>
            <a:pPr indent="-285750" lvl="1" marL="742950" rtl="0" algn="l">
              <a:spcBef>
                <a:spcPts val="1000"/>
              </a:spcBef>
              <a:spcAft>
                <a:spcPts val="0"/>
              </a:spcAft>
              <a:buSzPts val="1600"/>
              <a:buChar char="🠶"/>
            </a:pPr>
            <a:r>
              <a:rPr i="1" lang="en-US"/>
              <a:t>P</a:t>
            </a:r>
            <a:r>
              <a:rPr lang="en-US"/>
              <a:t> = {</a:t>
            </a:r>
            <a:r>
              <a:rPr i="1" lang="en-US"/>
              <a:t>P</a:t>
            </a:r>
            <a:r>
              <a:rPr baseline="-25000" lang="en-US"/>
              <a:t>1</a:t>
            </a:r>
            <a:r>
              <a:rPr lang="en-US"/>
              <a:t>, </a:t>
            </a:r>
            <a:r>
              <a:rPr i="1" lang="en-US"/>
              <a:t>P</a:t>
            </a:r>
            <a:r>
              <a:rPr baseline="-25000" lang="en-US"/>
              <a:t>2</a:t>
            </a:r>
            <a:r>
              <a:rPr lang="en-US"/>
              <a:t>, …, </a:t>
            </a:r>
            <a:r>
              <a:rPr i="1" lang="en-US"/>
              <a:t>P</a:t>
            </a:r>
            <a:r>
              <a:rPr baseline="-25000" i="1" lang="en-US"/>
              <a:t>n</a:t>
            </a:r>
            <a:r>
              <a:rPr lang="en-US"/>
              <a:t>}, the set consisting of all the processes in the system</a:t>
            </a:r>
            <a:br>
              <a:rPr lang="en-US"/>
            </a:br>
            <a:endParaRPr/>
          </a:p>
          <a:p>
            <a:pPr indent="-285750" lvl="1" marL="742950" rtl="0" algn="l">
              <a:spcBef>
                <a:spcPts val="1000"/>
              </a:spcBef>
              <a:spcAft>
                <a:spcPts val="0"/>
              </a:spcAft>
              <a:buSzPts val="1600"/>
              <a:buChar char="🠶"/>
            </a:pPr>
            <a:r>
              <a:rPr i="1" lang="en-US"/>
              <a:t>R</a:t>
            </a:r>
            <a:r>
              <a:rPr lang="en-US"/>
              <a:t> = {</a:t>
            </a:r>
            <a:r>
              <a:rPr i="1" lang="en-US"/>
              <a:t>R</a:t>
            </a:r>
            <a:r>
              <a:rPr baseline="-25000" lang="en-US"/>
              <a:t>1</a:t>
            </a:r>
            <a:r>
              <a:rPr lang="en-US"/>
              <a:t>, </a:t>
            </a:r>
            <a:r>
              <a:rPr i="1" lang="en-US"/>
              <a:t>R</a:t>
            </a:r>
            <a:r>
              <a:rPr baseline="-25000" lang="en-US"/>
              <a:t>2</a:t>
            </a:r>
            <a:r>
              <a:rPr lang="en-US"/>
              <a:t>, …, </a:t>
            </a:r>
            <a:r>
              <a:rPr i="1" lang="en-US"/>
              <a:t>R</a:t>
            </a:r>
            <a:r>
              <a:rPr baseline="-25000" i="1" lang="en-US"/>
              <a:t>m</a:t>
            </a:r>
            <a:r>
              <a:rPr lang="en-US"/>
              <a:t>}, the set consisting of all resource types in the system</a:t>
            </a:r>
            <a:endParaRPr/>
          </a:p>
          <a:p>
            <a:pPr indent="-228600" lvl="1" marL="742950" rtl="0" algn="l">
              <a:spcBef>
                <a:spcPts val="1000"/>
              </a:spcBef>
              <a:spcAft>
                <a:spcPts val="0"/>
              </a:spcAft>
              <a:buSzPts val="900"/>
              <a:buNone/>
            </a:pPr>
            <a:r>
              <a:t/>
            </a:r>
            <a:endParaRPr sz="900"/>
          </a:p>
          <a:p>
            <a:pPr indent="-342900" lvl="0" marL="342900" rtl="0" algn="l">
              <a:spcBef>
                <a:spcPts val="1000"/>
              </a:spcBef>
              <a:spcAft>
                <a:spcPts val="0"/>
              </a:spcAft>
              <a:buSzPts val="1800"/>
              <a:buChar char="🠶"/>
            </a:pPr>
            <a:r>
              <a:rPr b="1" lang="en-US">
                <a:solidFill>
                  <a:srgbClr val="3366FF"/>
                </a:solidFill>
              </a:rPr>
              <a:t>request edge</a:t>
            </a:r>
            <a:r>
              <a:rPr lang="en-US">
                <a:solidFill>
                  <a:srgbClr val="3366FF"/>
                </a:solidFill>
              </a:rPr>
              <a:t> </a:t>
            </a:r>
            <a:r>
              <a:rPr lang="en-US"/>
              <a:t>– directed edge </a:t>
            </a:r>
            <a:r>
              <a:rPr i="1" lang="en-US"/>
              <a:t>P</a:t>
            </a:r>
            <a:r>
              <a:rPr baseline="-25000" i="1" lang="en-US"/>
              <a:t>i </a:t>
            </a:r>
            <a:r>
              <a:rPr lang="en-US"/>
              <a:t>→ </a:t>
            </a:r>
            <a:r>
              <a:rPr i="1" lang="en-US"/>
              <a:t>R</a:t>
            </a:r>
            <a:r>
              <a:rPr baseline="-25000" i="1" lang="en-US"/>
              <a:t>j</a:t>
            </a:r>
            <a:endParaRPr/>
          </a:p>
          <a:p>
            <a:pPr indent="-292100" lvl="0" marL="342900" rtl="0" algn="l">
              <a:spcBef>
                <a:spcPts val="1000"/>
              </a:spcBef>
              <a:spcAft>
                <a:spcPts val="0"/>
              </a:spcAft>
              <a:buSzPts val="800"/>
              <a:buNone/>
            </a:pPr>
            <a:r>
              <a:t/>
            </a:r>
            <a:endParaRPr baseline="-25000" i="1" sz="800"/>
          </a:p>
          <a:p>
            <a:pPr indent="-342900" lvl="0" marL="342900" rtl="0" algn="l">
              <a:spcBef>
                <a:spcPts val="1000"/>
              </a:spcBef>
              <a:spcAft>
                <a:spcPts val="0"/>
              </a:spcAft>
              <a:buSzPts val="1800"/>
              <a:buChar char="🠶"/>
            </a:pPr>
            <a:r>
              <a:rPr b="1" lang="en-US">
                <a:solidFill>
                  <a:srgbClr val="3366FF"/>
                </a:solidFill>
              </a:rPr>
              <a:t>assignment edge</a:t>
            </a:r>
            <a:r>
              <a:rPr lang="en-US">
                <a:solidFill>
                  <a:srgbClr val="3366FF"/>
                </a:solidFill>
              </a:rPr>
              <a:t> </a:t>
            </a:r>
            <a:r>
              <a:rPr lang="en-US"/>
              <a:t>– directed edge </a:t>
            </a:r>
            <a:r>
              <a:rPr i="1" lang="en-US"/>
              <a:t>R</a:t>
            </a:r>
            <a:r>
              <a:rPr baseline="-25000" i="1" lang="en-US"/>
              <a:t>j</a:t>
            </a:r>
            <a:r>
              <a:rPr i="1" lang="en-US"/>
              <a:t> </a:t>
            </a:r>
            <a:r>
              <a:rPr lang="en-US"/>
              <a:t>→ </a:t>
            </a:r>
            <a:r>
              <a:rPr i="1" lang="en-US"/>
              <a:t>P</a:t>
            </a:r>
            <a:r>
              <a:rPr baseline="-25000" i="1" lang="en-US"/>
              <a:t>i</a:t>
            </a:r>
            <a:endParaRPr/>
          </a:p>
        </p:txBody>
      </p:sp>
      <p:sp>
        <p:nvSpPr>
          <p:cNvPr id="1012" name="Google Shape;1012;p99"/>
          <p:cNvSpPr txBox="1"/>
          <p:nvPr/>
        </p:nvSpPr>
        <p:spPr>
          <a:xfrm>
            <a:off x="822325" y="1035050"/>
            <a:ext cx="4692650" cy="3968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Helvetica Neue"/>
                <a:ea typeface="Helvetica Neue"/>
                <a:cs typeface="Helvetica Neue"/>
                <a:sym typeface="Helvetica Neue"/>
              </a:rPr>
              <a:t>A set of vertices </a:t>
            </a:r>
            <a:r>
              <a:rPr i="1" lang="en-US" sz="2000">
                <a:solidFill>
                  <a:schemeClr val="dk1"/>
                </a:solidFill>
                <a:latin typeface="Helvetica Neue"/>
                <a:ea typeface="Helvetica Neue"/>
                <a:cs typeface="Helvetica Neue"/>
                <a:sym typeface="Helvetica Neue"/>
              </a:rPr>
              <a:t>V</a:t>
            </a:r>
            <a:r>
              <a:rPr lang="en-US" sz="2000">
                <a:solidFill>
                  <a:schemeClr val="dk1"/>
                </a:solidFill>
                <a:latin typeface="Helvetica Neue"/>
                <a:ea typeface="Helvetica Neue"/>
                <a:cs typeface="Helvetica Neue"/>
                <a:sym typeface="Helvetica Neue"/>
              </a:rPr>
              <a:t> and a set of edges </a:t>
            </a:r>
            <a:r>
              <a:rPr i="1" lang="en-US" sz="2000">
                <a:solidFill>
                  <a:schemeClr val="dk1"/>
                </a:solidFill>
                <a:latin typeface="Helvetica Neue"/>
                <a:ea typeface="Helvetica Neue"/>
                <a:cs typeface="Helvetica Neue"/>
                <a:sym typeface="Helvetica Neue"/>
              </a:rPr>
              <a:t>E</a:t>
            </a:r>
            <a:r>
              <a:rPr lang="en-US" sz="2000">
                <a:solidFill>
                  <a:schemeClr val="dk1"/>
                </a:solidFill>
                <a:latin typeface="Helvetica Neue"/>
                <a:ea typeface="Helvetica Neue"/>
                <a:cs typeface="Helvetica Neue"/>
                <a:sym typeface="Helvetica Neue"/>
              </a:rPr>
              <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2011-01-13T23:43:38Z</dcterms:created>
  <dc:creator>Lucent End User</dc:creator>
</cp:coreProperties>
</file>