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</p:sldIdLst>
  <p:sldSz cy="6858000" cx="12192000"/>
  <p:notesSz cx="6858000" cy="9144000"/>
  <p:embeddedFontLst>
    <p:embeddedFont>
      <p:font typeface="Helvetica Neue"/>
      <p:regular r:id="rId108"/>
      <p:bold r:id="rId109"/>
      <p:italic r:id="rId110"/>
      <p:boldItalic r:id="rId111"/>
    </p:embeddedFont>
    <p:embeddedFont>
      <p:font typeface="Century Gothic"/>
      <p:regular r:id="rId112"/>
      <p:bold r:id="rId113"/>
      <p:italic r:id="rId114"/>
      <p:boldItalic r:id="rId1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16" roundtripDataSignature="AMtx7minCOjAHOOVBfADUhOCQxprDOqPZ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Dinesh Redd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4572066-58C0-4679-94E0-1D507927F0D3}">
  <a:tblStyle styleId="{F4572066-58C0-4679-94E0-1D507927F0D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slide" Target="slides/slide100.xml"/><Relationship Id="rId106" Type="http://schemas.openxmlformats.org/officeDocument/2006/relationships/slide" Target="slides/slide99.xml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9" Type="http://schemas.openxmlformats.org/officeDocument/2006/relationships/font" Target="fonts/HelveticaNeue-bold.fntdata"/><Relationship Id="rId108" Type="http://schemas.openxmlformats.org/officeDocument/2006/relationships/font" Target="fonts/HelveticaNeue-regular.fntdata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16" Type="http://customschemas.google.com/relationships/presentationmetadata" Target="metadata"/><Relationship Id="rId115" Type="http://schemas.openxmlformats.org/officeDocument/2006/relationships/font" Target="fonts/CenturyGothic-boldItalic.fntdata"/><Relationship Id="rId15" Type="http://schemas.openxmlformats.org/officeDocument/2006/relationships/slide" Target="slides/slide8.xml"/><Relationship Id="rId110" Type="http://schemas.openxmlformats.org/officeDocument/2006/relationships/font" Target="fonts/HelveticaNeue-italic.fntdata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14" Type="http://schemas.openxmlformats.org/officeDocument/2006/relationships/font" Target="fonts/CenturyGothic-italic.fntdata"/><Relationship Id="rId18" Type="http://schemas.openxmlformats.org/officeDocument/2006/relationships/slide" Target="slides/slide11.xml"/><Relationship Id="rId113" Type="http://schemas.openxmlformats.org/officeDocument/2006/relationships/font" Target="fonts/CenturyGothic-bold.fntdata"/><Relationship Id="rId112" Type="http://schemas.openxmlformats.org/officeDocument/2006/relationships/font" Target="fonts/CenturyGothic-regular.fntdata"/><Relationship Id="rId111" Type="http://schemas.openxmlformats.org/officeDocument/2006/relationships/font" Target="fonts/HelveticaNeue-boldItalic.fntdata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1-05T02:01:55.777">
    <p:pos x="4916" y="2363"/>
    <p:text>The linkage editor or loader
in turn binds the relocatable addresses to absolute addresses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X4chp_8"/>
      </p:ext>
    </p:extLst>
  </p:cm>
  <p:cm authorId="0" idx="2" dt="2020-11-05T02:01:18.906">
    <p:pos x="4965" y="844"/>
    <p:text>A compiler
typically binds these symbolic addresses to relocatable addresses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X4chqAA"/>
      </p:ext>
    </p:extLst>
  </p:cm>
  <p:cm authorId="0" idx="3" dt="2020-11-05T02:00:34.808">
    <p:pos x="4067" y="426"/>
    <p:text>Addresses in the source
program are generally symbolic (such as the variable count).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X4chp_4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Google Shape;30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0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2" name="Google Shape;982;p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3" name="Google Shape;983;p1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7" name="Google Shape;33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Google Shape;3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Google Shape;35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9" name="Google Shape;35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Google Shape;36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9" name="Google Shape;36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1" name="Google Shape;38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2" name="Google Shape;38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Google Shape;38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6" name="Google Shape;39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Google Shape;39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4" name="Google Shape;42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5" name="Google Shape;42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1" name="Google Shape;43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Google Shape;43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8" name="Google Shape;43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9" name="Google Shape;43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6" name="Google Shape;44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7" name="Google Shape;44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3" name="Google Shape;45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4" name="Google Shape;45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1" name="Google Shape;46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2" name="Google Shape;46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9" name="Google Shape;46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0" name="Google Shape;47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7" name="Google Shape;47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8" name="Google Shape;47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2" name="Google Shape;49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3" name="Google Shape;49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2" name="Google Shape;50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3" name="Google Shape;50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9" name="Google Shape;50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0" name="Google Shape;51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6" name="Google Shape;51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Google Shape;51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4" name="Google Shape;52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5" name="Google Shape;52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2" name="Google Shape;532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3" name="Google Shape;53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9" name="Google Shape;53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0" name="Google Shape;54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6" name="Google Shape;546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7" name="Google Shape;547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4" name="Google Shape;554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5" name="Google Shape;555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1" name="Google Shape;561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2" name="Google Shape;562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9" name="Google Shape;569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0" name="Google Shape;570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6" name="Google Shape;576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7" name="Google Shape;577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3" name="Google Shape;583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4" name="Google Shape;584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1" name="Google Shape;591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2" name="Google Shape;592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9" name="Google Shape;599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0" name="Google Shape;600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3" name="Google Shape;613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4" name="Google Shape;614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1" name="Google Shape;621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2" name="Google Shape;622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8" name="Google Shape;628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9" name="Google Shape;629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6" name="Google Shape;636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7" name="Google Shape;637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3" name="Google Shape;643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4" name="Google Shape;644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0" name="Google Shape;650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1" name="Google Shape;651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7" name="Google Shape;657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8" name="Google Shape;658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4" name="Google Shape;664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5" name="Google Shape;665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1" name="Google Shape;671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2" name="Google Shape;672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8" name="Google Shape;678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9" name="Google Shape;679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7" name="Google Shape;687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8" name="Google Shape;688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4" name="Google Shape;694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5" name="Google Shape;695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6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8" name="Google Shape;708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9" name="Google Shape;709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6" name="Google Shape;716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7" name="Google Shape;717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3" name="Google Shape;723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4" name="Google Shape;724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6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0" name="Google Shape;730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1" name="Google Shape;731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3" name="Google Shape;743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4" name="Google Shape;744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0" name="Google Shape;750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1" name="Google Shape;751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7" name="Google Shape;757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8" name="Google Shape;758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4" name="Google Shape;764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5" name="Google Shape;765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7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1" name="Google Shape;771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2" name="Google Shape;772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8" name="Google Shape;778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9" name="Google Shape;779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7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5" name="Google Shape;785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6" name="Google Shape;786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7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2" name="Google Shape;792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3" name="Google Shape;793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7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9" name="Google Shape;799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0" name="Google Shape;800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7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6" name="Google Shape;806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7" name="Google Shape;807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7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3" name="Google Shape;813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4" name="Google Shape;814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7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0" name="Google Shape;820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1" name="Google Shape;821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7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7" name="Google Shape;827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8" name="Google Shape;828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8" name="Google Shape;28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8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8" name="Google Shape;838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9" name="Google Shape;839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8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5" name="Google Shape;845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6" name="Google Shape;846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8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3" name="Google Shape;853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4" name="Google Shape;854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8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1" name="Google Shape;861;p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2" name="Google Shape;862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8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8" name="Google Shape;868;p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9" name="Google Shape;869;p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2" name="Google Shape;882;p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3" name="Google Shape;883;p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9" name="Google Shape;889;p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0" name="Google Shape;890;p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8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6" name="Google Shape;896;p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7" name="Google Shape;897;p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8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3" name="Google Shape;903;p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4" name="Google Shape;904;p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Google Shape;29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Google Shape;29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6" name="Google Shape;916;p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7" name="Google Shape;917;p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3" name="Google Shape;923;p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4" name="Google Shape;924;p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9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2" name="Google Shape;932;p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3" name="Google Shape;933;p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9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9" name="Google Shape;939;p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0" name="Google Shape;940;p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9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6" name="Google Shape;946;p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7" name="Google Shape;947;p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9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3" name="Google Shape;953;p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4" name="Google Shape;954;p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9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0" name="Google Shape;960;p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1" name="Google Shape;961;p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8" name="Google Shape;968;p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9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5" name="Google Shape;975;p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6" name="Google Shape;976;p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2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2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0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2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02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Title and Content">
  <p:cSld name="40_Title and Conte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Title and Content">
  <p:cSld name="43_Title and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2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Title and Content">
  <p:cSld name="44_Title and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3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Title and Content">
  <p:cSld name="45_Title and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4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Title and Content">
  <p:cSld name="46_Title and Conte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5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Title and Content">
  <p:cSld name="48_Title and 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6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7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8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9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0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3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2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3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>
  <p:cSld name="8_Title and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4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and Content">
  <p:cSld name="9_Title and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5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and Content">
  <p:cSld name="10_Title and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6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and Content">
  <p:cSld name="11_Title and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7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and Content">
  <p:cSld name="12_Title and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8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and Content">
  <p:cSld name="13_Title and Conte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9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and Content">
  <p:cSld name="14_Title and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0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9" name="Google Shape;59;p10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0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and Content">
  <p:cSld name="15_Title and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and Content">
  <p:cSld name="16_Title and Conte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2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and Content">
  <p:cSld name="17_Title and Conte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3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and Content">
  <p:cSld name="18_Title and Conten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4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and Content">
  <p:cSld name="19_Title and Conten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5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and Content">
  <p:cSld name="20_Title and Conten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6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and Content">
  <p:cSld name="21_Title and Conte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7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and Content">
  <p:cSld name="22_Title and Conte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8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and Content">
  <p:cSld name="23_Title and Conte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9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and Content">
  <p:cSld name="24_Title and Conten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0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Title and Content">
  <p:cSld name="33_Title and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5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1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41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8" name="Google Shape;138;p14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4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4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4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2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42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5" name="Google Shape;145;p142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6" name="Google Shape;146;p14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4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4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3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43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3" name="Google Shape;153;p143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4" name="Google Shape;154;p143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5" name="Google Shape;155;p143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14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4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4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4"/>
          <p:cNvSpPr txBox="1"/>
          <p:nvPr>
            <p:ph idx="10" type="dt"/>
          </p:nvPr>
        </p:nvSpPr>
        <p:spPr>
          <a:xfrm>
            <a:off x="7772400" y="6487604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44"/>
          <p:cNvSpPr txBox="1"/>
          <p:nvPr>
            <p:ph idx="11" type="ftr"/>
          </p:nvPr>
        </p:nvSpPr>
        <p:spPr>
          <a:xfrm>
            <a:off x="152400" y="6492875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4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5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45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68" name="Google Shape;168;p145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69" name="Google Shape;169;p14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4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4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4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6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46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146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7" name="Google Shape;177;p14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4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46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46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7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47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4" name="Google Shape;184;p14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4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47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47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8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48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91" name="Google Shape;191;p148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2" name="Google Shape;192;p14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4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48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8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148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97" name="Google Shape;197;p148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9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149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01" name="Google Shape;201;p14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4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49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49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0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50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08" name="Google Shape;208;p150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09" name="Google Shape;209;p15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15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150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50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150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14" name="Google Shape;214;p150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itle and Content">
  <p:cSld name="34_Title and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6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1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51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18" name="Google Shape;218;p151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19" name="Google Shape;219;p15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5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151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51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2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152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26" name="Google Shape;226;p15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15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5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3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153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33" name="Google Shape;233;p15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15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15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itle and Content">
  <p:cSld name="35_Title and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7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Title and Content">
  <p:cSld name="37_Title and 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8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Title and Content">
  <p:cSld name="38_Title and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9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Title and Content">
  <p:cSld name="41_Title and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0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54" Type="http://schemas.openxmlformats.org/officeDocument/2006/relationships/theme" Target="../theme/theme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0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10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0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0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0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0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0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0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0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0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0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0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0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101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101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0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0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0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0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0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0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0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0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0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0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0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10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0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10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10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0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0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Tapas K. Mishra\Desktop\working area\srmap.png" id="42" name="Google Shape;42;p10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315700" y="5887811"/>
            <a:ext cx="876300" cy="97018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7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0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.png"/><Relationship Id="rId4" Type="http://schemas.openxmlformats.org/officeDocument/2006/relationships/image" Target="../media/image4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8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5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2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4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1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0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3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3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9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1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2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4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43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36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41.jp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38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44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"/>
          <p:cNvSpPr txBox="1"/>
          <p:nvPr>
            <p:ph type="ctrTitle"/>
          </p:nvPr>
        </p:nvSpPr>
        <p:spPr>
          <a:xfrm>
            <a:off x="2171202" y="973183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entury Gothic"/>
              <a:buNone/>
            </a:pPr>
            <a:r>
              <a:rPr lang="en-US" sz="3600">
                <a:solidFill>
                  <a:srgbClr val="00B050"/>
                </a:solidFill>
              </a:rPr>
              <a:t>Unit-IV: Memory Allocation</a:t>
            </a:r>
            <a:endParaRPr/>
          </a:p>
        </p:txBody>
      </p:sp>
      <p:sp>
        <p:nvSpPr>
          <p:cNvPr id="242" name="Google Shape;242;p1"/>
          <p:cNvSpPr txBox="1"/>
          <p:nvPr/>
        </p:nvSpPr>
        <p:spPr>
          <a:xfrm>
            <a:off x="4691063" y="4054475"/>
            <a:ext cx="31416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SRM University, AP</a:t>
            </a:r>
            <a:endParaRPr b="0" i="0" sz="1800" u="none" cap="none" strike="noStrik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"/>
          <p:cNvSpPr txBox="1"/>
          <p:nvPr>
            <p:ph idx="4294967295" type="title"/>
          </p:nvPr>
        </p:nvSpPr>
        <p:spPr>
          <a:xfrm>
            <a:off x="590973" y="141514"/>
            <a:ext cx="109728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Swapping</a:t>
            </a:r>
            <a:endParaRPr/>
          </a:p>
        </p:txBody>
      </p:sp>
      <p:sp>
        <p:nvSpPr>
          <p:cNvPr id="306" name="Google Shape;306;p10"/>
          <p:cNvSpPr txBox="1"/>
          <p:nvPr>
            <p:ph idx="1" type="body"/>
          </p:nvPr>
        </p:nvSpPr>
        <p:spPr>
          <a:xfrm>
            <a:off x="1183217" y="1058862"/>
            <a:ext cx="9558867" cy="5474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7145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714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714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714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714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714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714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714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714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714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714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714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714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                       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                   </a:t>
            </a:r>
            <a:r>
              <a:rPr b="1" lang="en-US" sz="1800">
                <a:solidFill>
                  <a:srgbClr val="0070C0"/>
                </a:solidFill>
              </a:rPr>
              <a:t>Fig: Schematic View of Swapping using a disk as a backing store.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</p:txBody>
      </p:sp>
      <p:grpSp>
        <p:nvGrpSpPr>
          <p:cNvPr id="307" name="Google Shape;307;p10"/>
          <p:cNvGrpSpPr/>
          <p:nvPr/>
        </p:nvGrpSpPr>
        <p:grpSpPr>
          <a:xfrm>
            <a:off x="3720419" y="169817"/>
            <a:ext cx="6107466" cy="4812731"/>
            <a:chOff x="3720419" y="169817"/>
            <a:chExt cx="6107466" cy="4812731"/>
          </a:xfrm>
        </p:grpSpPr>
        <p:pic>
          <p:nvPicPr>
            <p:cNvPr descr="8" id="308" name="Google Shape;308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20419" y="1555655"/>
              <a:ext cx="6107466" cy="34268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10"/>
            <p:cNvSpPr/>
            <p:nvPr/>
          </p:nvSpPr>
          <p:spPr>
            <a:xfrm>
              <a:off x="5512525" y="169817"/>
              <a:ext cx="2207623" cy="1240972"/>
            </a:xfrm>
            <a:prstGeom prst="cloudCallout">
              <a:avLst>
                <a:gd fmla="val -15507" name="adj1"/>
                <a:gd fmla="val 112500" name="adj2"/>
              </a:avLst>
            </a:prstGeom>
            <a:solidFill>
              <a:schemeClr val="lt1"/>
            </a:solidFill>
            <a:ln cap="rnd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 taking Process</a:t>
              </a:r>
              <a:endParaRPr/>
            </a:p>
          </p:txBody>
        </p:sp>
      </p:grp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00"/>
          <p:cNvSpPr txBox="1"/>
          <p:nvPr>
            <p:ph type="title"/>
          </p:nvPr>
        </p:nvSpPr>
        <p:spPr>
          <a:xfrm>
            <a:off x="609600" y="112185"/>
            <a:ext cx="10972800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Solaris </a:t>
            </a:r>
            <a:endParaRPr/>
          </a:p>
        </p:txBody>
      </p:sp>
      <p:sp>
        <p:nvSpPr>
          <p:cNvPr id="986" name="Google Shape;986;p100"/>
          <p:cNvSpPr txBox="1"/>
          <p:nvPr>
            <p:ph idx="1" type="body"/>
          </p:nvPr>
        </p:nvSpPr>
        <p:spPr>
          <a:xfrm>
            <a:off x="2336800" y="609600"/>
            <a:ext cx="9779000" cy="538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Maintains a list of free pages to assign faulting processes</a:t>
            </a:r>
            <a:endParaRPr sz="11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lang="en-US" sz="2400">
                <a:latin typeface="Courier New"/>
                <a:ea typeface="Courier New"/>
                <a:cs typeface="Courier New"/>
                <a:sym typeface="Courier New"/>
              </a:rPr>
              <a:t>Lotsfree</a:t>
            </a:r>
            <a:r>
              <a:rPr lang="en-US" sz="2400"/>
              <a:t> – threshold parameter (amount of free memory) to begin paging</a:t>
            </a:r>
            <a:endParaRPr sz="11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lang="en-US" sz="2400">
                <a:latin typeface="Courier New"/>
                <a:ea typeface="Courier New"/>
                <a:cs typeface="Courier New"/>
                <a:sym typeface="Courier New"/>
              </a:rPr>
              <a:t>Desfree</a:t>
            </a:r>
            <a:r>
              <a:rPr lang="en-US" sz="2400"/>
              <a:t> – threshold parameter to increasing paging</a:t>
            </a:r>
            <a:endParaRPr sz="11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lang="en-US" sz="2400">
                <a:latin typeface="Courier New"/>
                <a:ea typeface="Courier New"/>
                <a:cs typeface="Courier New"/>
                <a:sym typeface="Courier New"/>
              </a:rPr>
              <a:t>Minfree</a:t>
            </a:r>
            <a:r>
              <a:rPr lang="en-US" sz="2400"/>
              <a:t> – threshold parameter to being swapping</a:t>
            </a:r>
            <a:endParaRPr sz="11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Paging is performed by </a:t>
            </a:r>
            <a:r>
              <a:rPr b="1" lang="en-US" sz="2400">
                <a:latin typeface="Courier New"/>
                <a:ea typeface="Courier New"/>
                <a:cs typeface="Courier New"/>
                <a:sym typeface="Courier New"/>
              </a:rPr>
              <a:t>pageout</a:t>
            </a:r>
            <a:r>
              <a:rPr lang="en-US" sz="2400"/>
              <a:t> process</a:t>
            </a:r>
            <a:endParaRPr sz="11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lang="en-US" sz="2400">
                <a:latin typeface="Courier New"/>
                <a:ea typeface="Courier New"/>
                <a:cs typeface="Courier New"/>
                <a:sym typeface="Courier New"/>
              </a:rPr>
              <a:t>Pageout</a:t>
            </a:r>
            <a:r>
              <a:rPr lang="en-US" sz="2400"/>
              <a:t> scans pages using modified clock algorithm</a:t>
            </a:r>
            <a:endParaRPr sz="11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lang="en-US" sz="2400">
                <a:latin typeface="Courier New"/>
                <a:ea typeface="Courier New"/>
                <a:cs typeface="Courier New"/>
                <a:sym typeface="Courier New"/>
              </a:rPr>
              <a:t>Scanrate</a:t>
            </a:r>
            <a:r>
              <a:rPr lang="en-US" sz="2400"/>
              <a:t> is the rate at which pages are scanned. This ranges from </a:t>
            </a:r>
            <a:r>
              <a:rPr b="1" lang="en-US" sz="2400">
                <a:latin typeface="Courier New"/>
                <a:ea typeface="Courier New"/>
                <a:cs typeface="Courier New"/>
                <a:sym typeface="Courier New"/>
              </a:rPr>
              <a:t>slowscan</a:t>
            </a:r>
            <a:r>
              <a:rPr lang="en-US" sz="2400"/>
              <a:t> to </a:t>
            </a:r>
            <a:r>
              <a:rPr b="1" lang="en-US" sz="2400">
                <a:latin typeface="Courier New"/>
                <a:ea typeface="Courier New"/>
                <a:cs typeface="Courier New"/>
                <a:sym typeface="Courier New"/>
              </a:rPr>
              <a:t>fastscan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lang="en-US" sz="2400">
                <a:latin typeface="Courier New"/>
                <a:ea typeface="Courier New"/>
                <a:cs typeface="Courier New"/>
                <a:sym typeface="Courier New"/>
              </a:rPr>
              <a:t>Pageout</a:t>
            </a:r>
            <a:r>
              <a:rPr lang="en-US" sz="2400"/>
              <a:t> is called more frequently depending upon the amount of free memory available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lang="en-US" sz="2400">
                <a:solidFill>
                  <a:srgbClr val="3366FF"/>
                </a:solidFill>
              </a:rPr>
              <a:t>Priority paging </a:t>
            </a:r>
            <a:r>
              <a:rPr lang="en-US" sz="2400"/>
              <a:t>gives priority to process code pages</a:t>
            </a:r>
            <a:endParaRPr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/>
          <p:nvPr>
            <p:ph idx="4294967295" type="title"/>
          </p:nvPr>
        </p:nvSpPr>
        <p:spPr>
          <a:xfrm>
            <a:off x="651933" y="119063"/>
            <a:ext cx="109728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Swapping (Cont.)</a:t>
            </a:r>
            <a:endParaRPr/>
          </a:p>
        </p:txBody>
      </p:sp>
      <p:sp>
        <p:nvSpPr>
          <p:cNvPr id="316" name="Google Shape;316;p11"/>
          <p:cNvSpPr txBox="1"/>
          <p:nvPr>
            <p:ph idx="1" type="body"/>
          </p:nvPr>
        </p:nvSpPr>
        <p:spPr>
          <a:xfrm>
            <a:off x="1164168" y="662609"/>
            <a:ext cx="10113432" cy="552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 process can be swapped temporarily out of memory to a backing store, and then brought back into memory for continued execution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Total physical memory space of processes can exceed physical memory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Roll out, roll in – Decided by various algorithms(FCFS, Priority, LIFO, etc…)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Major part of swap time is transfer time; total transfer time is directly proportional to the </a:t>
            </a:r>
            <a:r>
              <a:rPr lang="en-US">
                <a:solidFill>
                  <a:srgbClr val="0000CC"/>
                </a:solidFill>
              </a:rPr>
              <a:t>amount</a:t>
            </a:r>
            <a:r>
              <a:rPr lang="en-US"/>
              <a:t> of memory swapped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System maintains a ready queue of ready-to-run processes which have memory images on disk</a:t>
            </a:r>
            <a:endParaRPr/>
          </a:p>
          <a:p>
            <a:pPr indent="-2286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0000"/>
                </a:solidFill>
              </a:rPr>
              <a:t>Q: Does the swapped out process need to swap back in to same physical addresses</a:t>
            </a: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Depends on address binding method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Plus consider pending I/O to / from process memory space</a:t>
            </a:r>
            <a:endParaRPr/>
          </a:p>
          <a:p>
            <a:pPr indent="-2286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"/>
          <p:cNvSpPr txBox="1"/>
          <p:nvPr>
            <p:ph idx="4294967295" type="title"/>
          </p:nvPr>
        </p:nvSpPr>
        <p:spPr>
          <a:xfrm>
            <a:off x="1695451" y="166688"/>
            <a:ext cx="10181167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en-US" sz="2800"/>
              <a:t>Context Switch Time including Swapping</a:t>
            </a:r>
            <a:endParaRPr/>
          </a:p>
        </p:txBody>
      </p:sp>
      <p:sp>
        <p:nvSpPr>
          <p:cNvPr id="322" name="Google Shape;322;p12"/>
          <p:cNvSpPr txBox="1"/>
          <p:nvPr>
            <p:ph idx="1" type="body"/>
          </p:nvPr>
        </p:nvSpPr>
        <p:spPr>
          <a:xfrm>
            <a:off x="740980" y="742950"/>
            <a:ext cx="10326414" cy="5326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If next processes to be put on CPU is not in memory, need to swap out a process and swap in target process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Context switch time can then be very high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100MB process swapping to hard disk with transfer rate of 50MB/sec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Swap out time of 2000 ms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Plus swap in of same sized process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Total context switch swapping component time of 4000ms (4 seconds)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Can reduce if reduce size of memory swapped – by knowing how much memory really being used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System calls to inform OS of memory use via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request_memory() </a:t>
            </a:r>
            <a:r>
              <a:rPr lang="en-US" sz="1800"/>
              <a:t>and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release_memory()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"/>
          <p:cNvSpPr txBox="1"/>
          <p:nvPr>
            <p:ph idx="4294967295" type="title"/>
          </p:nvPr>
        </p:nvSpPr>
        <p:spPr>
          <a:xfrm>
            <a:off x="1843618" y="166688"/>
            <a:ext cx="10181167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en-US" sz="2800"/>
              <a:t>Context Switch Time and Swapping (Cont.)</a:t>
            </a:r>
            <a:endParaRPr/>
          </a:p>
        </p:txBody>
      </p:sp>
      <p:sp>
        <p:nvSpPr>
          <p:cNvPr id="328" name="Google Shape;328;p13"/>
          <p:cNvSpPr txBox="1"/>
          <p:nvPr>
            <p:ph idx="1" type="body"/>
          </p:nvPr>
        </p:nvSpPr>
        <p:spPr>
          <a:xfrm>
            <a:off x="1075267" y="1160463"/>
            <a:ext cx="9791700" cy="4754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Other constraints as well on swapping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Pending I/O – can’t swap out as I/O would occur to wrong process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Or always transfer I/O to kernel space, then to I/O device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Known as </a:t>
            </a:r>
            <a:r>
              <a:rPr b="1" lang="en-US" sz="1800">
                <a:solidFill>
                  <a:srgbClr val="3366FF"/>
                </a:solidFill>
              </a:rPr>
              <a:t>double buffering</a:t>
            </a:r>
            <a:r>
              <a:rPr lang="en-US" sz="1800"/>
              <a:t>, adds overhead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Standard swapping not used in modern operating systems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But modified version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Swap only when free memory extremely low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Partial process are being swapped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"/>
          <p:cNvSpPr txBox="1"/>
          <p:nvPr>
            <p:ph idx="4294967295" type="title"/>
          </p:nvPr>
        </p:nvSpPr>
        <p:spPr>
          <a:xfrm>
            <a:off x="651933" y="166688"/>
            <a:ext cx="109728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Swapping on Mobile Systems</a:t>
            </a:r>
            <a:endParaRPr/>
          </a:p>
        </p:txBody>
      </p:sp>
      <p:sp>
        <p:nvSpPr>
          <p:cNvPr id="334" name="Google Shape;334;p14"/>
          <p:cNvSpPr txBox="1"/>
          <p:nvPr>
            <p:ph idx="1" type="body"/>
          </p:nvPr>
        </p:nvSpPr>
        <p:spPr>
          <a:xfrm>
            <a:off x="1263651" y="1060450"/>
            <a:ext cx="10297583" cy="493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Not typically supported by</a:t>
            </a:r>
            <a:endParaRPr sz="1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>
                <a:solidFill>
                  <a:srgbClr val="FF0000"/>
                </a:solidFill>
              </a:rPr>
              <a:t>Flash memory based (mobile systems) </a:t>
            </a:r>
            <a:r>
              <a:rPr lang="en-US">
                <a:solidFill>
                  <a:srgbClr val="FF0000"/>
                </a:solidFill>
              </a:rPr>
              <a:t>do not support swapping in any form. Why </a:t>
            </a: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2" marL="131445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AutoNum type="romanLcPeriod"/>
            </a:pPr>
            <a:r>
              <a:rPr lang="en-US" sz="1800"/>
              <a:t>Small amount of space</a:t>
            </a:r>
            <a:endParaRPr/>
          </a:p>
          <a:p>
            <a:pPr indent="-400050" lvl="2" marL="131445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AutoNum type="romanLcPeriod"/>
            </a:pPr>
            <a:r>
              <a:rPr lang="en-US" sz="1800"/>
              <a:t>Limited number of write cycles possible otherwise becomes unreliable</a:t>
            </a:r>
            <a:endParaRPr/>
          </a:p>
          <a:p>
            <a:pPr indent="-400050" lvl="2" marL="131445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AutoNum type="romanLcPeriod"/>
            </a:pPr>
            <a:r>
              <a:rPr lang="en-US" sz="1800"/>
              <a:t>Poor throughput between flash memory and CPU on mobile platform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Instead use other methods to free memory if low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iOS </a:t>
            </a:r>
            <a:r>
              <a:rPr b="1" i="1" lang="en-US" sz="1800"/>
              <a:t>asks</a:t>
            </a:r>
            <a:r>
              <a:rPr lang="en-US" sz="1800"/>
              <a:t> apps to voluntarily relinquish allocated memory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Read-only data thrown out and reloaded from flash if needed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Failure to free can result in termination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Android terminates apps if low free memory, but first writes </a:t>
            </a:r>
            <a:r>
              <a:rPr b="1" lang="en-US" sz="1800">
                <a:solidFill>
                  <a:srgbClr val="3366FF"/>
                </a:solidFill>
              </a:rPr>
              <a:t>application state</a:t>
            </a:r>
            <a:r>
              <a:rPr lang="en-US" sz="1800"/>
              <a:t> to flash for fast restart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Both OSes support paging as discussed below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"/>
          <p:cNvSpPr txBox="1"/>
          <p:nvPr>
            <p:ph idx="4294967295" type="title"/>
          </p:nvPr>
        </p:nvSpPr>
        <p:spPr>
          <a:xfrm>
            <a:off x="1155701" y="166688"/>
            <a:ext cx="104267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Contiguous Allocation</a:t>
            </a:r>
            <a:endParaRPr/>
          </a:p>
        </p:txBody>
      </p:sp>
      <p:sp>
        <p:nvSpPr>
          <p:cNvPr id="341" name="Google Shape;341;p15"/>
          <p:cNvSpPr txBox="1"/>
          <p:nvPr>
            <p:ph idx="1" type="body"/>
          </p:nvPr>
        </p:nvSpPr>
        <p:spPr>
          <a:xfrm>
            <a:off x="1100667" y="1077913"/>
            <a:ext cx="9683751" cy="49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Main memory must support both OS and user processes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Limited resource, must allocate efficiently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Contiguous allocation is one early method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Main memory usually into two partitions: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Resident operating system, usually held in low memory with interrupt vector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User processes then held in high memory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>
                <a:solidFill>
                  <a:srgbClr val="FF0000"/>
                </a:solidFill>
              </a:rPr>
              <a:t>Each process contained in single contiguous section of memory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"/>
          <p:cNvSpPr txBox="1"/>
          <p:nvPr>
            <p:ph idx="4294967295" type="title"/>
          </p:nvPr>
        </p:nvSpPr>
        <p:spPr>
          <a:xfrm>
            <a:off x="1337734" y="166688"/>
            <a:ext cx="11256433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rPr lang="en-US" sz="2400"/>
              <a:t>Hardware Support for Relocation and Limit Registers</a:t>
            </a:r>
            <a:endParaRPr/>
          </a:p>
        </p:txBody>
      </p:sp>
      <p:pic>
        <p:nvPicPr>
          <p:cNvPr descr="8" id="348" name="Google Shape;34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9567" y="1347788"/>
            <a:ext cx="7793567" cy="29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"/>
          <p:cNvSpPr txBox="1"/>
          <p:nvPr>
            <p:ph idx="4294967295" type="title"/>
          </p:nvPr>
        </p:nvSpPr>
        <p:spPr>
          <a:xfrm>
            <a:off x="396231" y="167409"/>
            <a:ext cx="10320867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Multiple-partition allocation</a:t>
            </a:r>
            <a:br>
              <a:rPr lang="en-US"/>
            </a:br>
            <a:endParaRPr/>
          </a:p>
        </p:txBody>
      </p:sp>
      <p:sp>
        <p:nvSpPr>
          <p:cNvPr id="355" name="Google Shape;355;p17"/>
          <p:cNvSpPr txBox="1"/>
          <p:nvPr>
            <p:ph idx="1" type="body"/>
          </p:nvPr>
        </p:nvSpPr>
        <p:spPr>
          <a:xfrm>
            <a:off x="1049867" y="1004888"/>
            <a:ext cx="10361084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Multiple-partition allocation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Degree of multiprogramming limited by number of partitions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b="1" lang="en-US" sz="1600">
                <a:solidFill>
                  <a:srgbClr val="0000FF"/>
                </a:solidFill>
              </a:rPr>
              <a:t>Variable-partition </a:t>
            </a:r>
            <a:r>
              <a:rPr lang="en-US" sz="1600"/>
              <a:t>sizes for efficiency (sized to a given process’ needs)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b="1" lang="en-US" sz="1600">
                <a:solidFill>
                  <a:srgbClr val="0000FF"/>
                </a:solidFill>
              </a:rPr>
              <a:t>Hole</a:t>
            </a:r>
            <a:r>
              <a:rPr lang="en-US" sz="1600"/>
              <a:t> – block of available memory; holes of various size are scattered throughout memory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When a process arrives, it is allocated memory from a hole large enough to accommodate it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Process exiting frees its partition, adjacent free partitions combined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Operating system maintains information about:</a:t>
            </a:r>
            <a:br>
              <a:rPr lang="en-US" sz="1600"/>
            </a:br>
            <a:r>
              <a:rPr lang="en-US" sz="1600"/>
              <a:t>a) allocated partitions    b) free partitions (hole)</a:t>
            </a:r>
            <a:endParaRPr/>
          </a:p>
        </p:txBody>
      </p:sp>
      <p:pic>
        <p:nvPicPr>
          <p:cNvPr id="356" name="Google Shape;35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9385" y="4178301"/>
            <a:ext cx="8900583" cy="2176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"/>
          <p:cNvSpPr txBox="1"/>
          <p:nvPr>
            <p:ph idx="4294967295" type="title"/>
          </p:nvPr>
        </p:nvSpPr>
        <p:spPr>
          <a:xfrm>
            <a:off x="1680633" y="198438"/>
            <a:ext cx="103632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Dynamic Storage-Allocation Problem</a:t>
            </a:r>
            <a:endParaRPr/>
          </a:p>
        </p:txBody>
      </p:sp>
      <p:sp>
        <p:nvSpPr>
          <p:cNvPr id="363" name="Google Shape;363;p18"/>
          <p:cNvSpPr txBox="1"/>
          <p:nvPr>
            <p:ph idx="1" type="body"/>
          </p:nvPr>
        </p:nvSpPr>
        <p:spPr>
          <a:xfrm>
            <a:off x="1572685" y="1709738"/>
            <a:ext cx="9417049" cy="3624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First-fit</a:t>
            </a:r>
            <a:r>
              <a:rPr lang="en-US" sz="1800"/>
              <a:t>:  Allocate the </a:t>
            </a:r>
            <a:r>
              <a:rPr b="1" i="1" lang="en-US" sz="1800"/>
              <a:t>first</a:t>
            </a:r>
            <a:r>
              <a:rPr lang="en-US" sz="1800"/>
              <a:t> hole that is big enough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Best-fit</a:t>
            </a:r>
            <a:r>
              <a:rPr lang="en-US" sz="1800"/>
              <a:t>:  Allocate the </a:t>
            </a:r>
            <a:r>
              <a:rPr b="1" i="1" lang="en-US" sz="1800"/>
              <a:t>smallest</a:t>
            </a:r>
            <a:r>
              <a:rPr lang="en-US" sz="1800"/>
              <a:t> hole that is big enough; must search entire list, unless ordered by size 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Produces the smallest leftover hole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Worst-fit</a:t>
            </a:r>
            <a:r>
              <a:rPr lang="en-US" sz="1800"/>
              <a:t>:  Allocate the </a:t>
            </a:r>
            <a:r>
              <a:rPr b="1" i="1" lang="en-US" sz="1800"/>
              <a:t>largest</a:t>
            </a:r>
            <a:r>
              <a:rPr lang="en-US" sz="1800"/>
              <a:t> hole; must also search entire list 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Produces the largest leftover hole</a:t>
            </a:r>
            <a:endParaRPr/>
          </a:p>
        </p:txBody>
      </p:sp>
      <p:sp>
        <p:nvSpPr>
          <p:cNvPr id="364" name="Google Shape;364;p18"/>
          <p:cNvSpPr txBox="1"/>
          <p:nvPr/>
        </p:nvSpPr>
        <p:spPr>
          <a:xfrm>
            <a:off x="1225551" y="1169989"/>
            <a:ext cx="6109355" cy="369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satisfy a request of size </a:t>
            </a:r>
            <a:r>
              <a:rPr b="1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from a list of free holes?</a:t>
            </a:r>
            <a:endParaRPr/>
          </a:p>
        </p:txBody>
      </p:sp>
      <p:sp>
        <p:nvSpPr>
          <p:cNvPr id="365" name="Google Shape;365;p18"/>
          <p:cNvSpPr txBox="1"/>
          <p:nvPr/>
        </p:nvSpPr>
        <p:spPr>
          <a:xfrm>
            <a:off x="1394884" y="4621213"/>
            <a:ext cx="10134600" cy="369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First-fit and best-fit better than worst-fit in terms of speed and storage utilization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"/>
          <p:cNvSpPr txBox="1"/>
          <p:nvPr>
            <p:ph idx="4294967295" type="title"/>
          </p:nvPr>
        </p:nvSpPr>
        <p:spPr>
          <a:xfrm>
            <a:off x="1140885" y="152401"/>
            <a:ext cx="10441516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Fragmentation</a:t>
            </a:r>
            <a:endParaRPr/>
          </a:p>
        </p:txBody>
      </p:sp>
      <p:sp>
        <p:nvSpPr>
          <p:cNvPr id="372" name="Google Shape;372;p19"/>
          <p:cNvSpPr txBox="1"/>
          <p:nvPr>
            <p:ph idx="1" type="body"/>
          </p:nvPr>
        </p:nvSpPr>
        <p:spPr>
          <a:xfrm>
            <a:off x="1267885" y="1114425"/>
            <a:ext cx="9027583" cy="499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External Fragmentation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– total memory space exists to satisfy a request, but it is not contiguous</a:t>
            </a:r>
            <a:endParaRPr b="1" sz="1800">
              <a:solidFill>
                <a:srgbClr val="3366FF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Internal Fragmentation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– allocated memory may be slightly larger than requested memory; this size difference is memory internal to a partition, but not being used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>
                <a:solidFill>
                  <a:srgbClr val="FF0000"/>
                </a:solidFill>
              </a:rPr>
              <a:t>First fit </a:t>
            </a:r>
            <a:r>
              <a:rPr lang="en-US" sz="1800"/>
              <a:t>analysis reveals that given </a:t>
            </a:r>
            <a:r>
              <a:rPr i="1" lang="en-US" sz="1800"/>
              <a:t>N</a:t>
            </a:r>
            <a:r>
              <a:rPr lang="en-US" sz="1800"/>
              <a:t> blocks allocated, 0.5 </a:t>
            </a:r>
            <a:r>
              <a:rPr i="1" lang="en-US" sz="1800"/>
              <a:t>N</a:t>
            </a:r>
            <a:r>
              <a:rPr lang="en-US" sz="1800"/>
              <a:t> blocks lost to fragmentation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1/3 may be unusable -&gt; </a:t>
            </a:r>
            <a:r>
              <a:rPr b="1" lang="en-US" sz="1800">
                <a:solidFill>
                  <a:srgbClr val="3366FF"/>
                </a:solidFill>
              </a:rPr>
              <a:t>50-percent rule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"/>
          <p:cNvSpPr txBox="1"/>
          <p:nvPr>
            <p:ph type="title"/>
          </p:nvPr>
        </p:nvSpPr>
        <p:spPr>
          <a:xfrm>
            <a:off x="1036320" y="259080"/>
            <a:ext cx="10408920" cy="103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Times New Roman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1661160" y="1493520"/>
            <a:ext cx="1053084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provide a detailed description of various ways of organizing memory</a:t>
            </a:r>
            <a:b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explore various techniques of allocating memory to processes.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discuss in detail how paging works in contemporary computer systems.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"/>
          <p:cNvSpPr txBox="1"/>
          <p:nvPr>
            <p:ph idx="4294967295" type="title"/>
          </p:nvPr>
        </p:nvSpPr>
        <p:spPr>
          <a:xfrm>
            <a:off x="609600" y="136526"/>
            <a:ext cx="10972800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Fragmentation (Cont.)</a:t>
            </a:r>
            <a:endParaRPr/>
          </a:p>
        </p:txBody>
      </p:sp>
      <p:sp>
        <p:nvSpPr>
          <p:cNvPr id="378" name="Google Shape;378;p20"/>
          <p:cNvSpPr txBox="1"/>
          <p:nvPr>
            <p:ph idx="1" type="body"/>
          </p:nvPr>
        </p:nvSpPr>
        <p:spPr>
          <a:xfrm>
            <a:off x="1202267" y="1154114"/>
            <a:ext cx="9279467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Reduce external fragmentation by </a:t>
            </a:r>
            <a:r>
              <a:rPr b="1" lang="en-US" sz="1800">
                <a:solidFill>
                  <a:srgbClr val="3366FF"/>
                </a:solidFill>
              </a:rPr>
              <a:t>compaction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Shuffle memory contents to place all free memory together in one large block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Compaction is possible </a:t>
            </a:r>
            <a:r>
              <a:rPr i="1" lang="en-US" sz="1800"/>
              <a:t>only</a:t>
            </a:r>
            <a:r>
              <a:rPr lang="en-US" sz="1800"/>
              <a:t> if relocation is dynamic, and is done at execution time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I/O problem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Latch job in memory while it is involved in I/O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Do I/O only into OS buffers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Now consider that backing store has same fragmentation problems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1"/>
          <p:cNvSpPr txBox="1"/>
          <p:nvPr>
            <p:ph idx="4294967295" type="title"/>
          </p:nvPr>
        </p:nvSpPr>
        <p:spPr>
          <a:xfrm>
            <a:off x="609600" y="182563"/>
            <a:ext cx="109728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Segmentation</a:t>
            </a:r>
            <a:endParaRPr/>
          </a:p>
        </p:txBody>
      </p:sp>
      <p:sp>
        <p:nvSpPr>
          <p:cNvPr id="385" name="Google Shape;385;p21"/>
          <p:cNvSpPr txBox="1"/>
          <p:nvPr>
            <p:ph idx="1" type="body"/>
          </p:nvPr>
        </p:nvSpPr>
        <p:spPr>
          <a:xfrm>
            <a:off x="1164167" y="1157288"/>
            <a:ext cx="10270067" cy="49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Memory-management scheme that supports user view of memory </a:t>
            </a:r>
            <a:endParaRPr sz="8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 program is a collection of segments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 segment is a logical unit such as: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/>
              <a:t>		main program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/>
              <a:t>		procedure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/>
              <a:t>		function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/>
              <a:t>		method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/>
              <a:t>		object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/>
              <a:t>		local variables, global variables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/>
              <a:t>		common block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/>
              <a:t>		stack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/>
              <a:t>		symbol table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/>
              <a:t>		arrays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2"/>
          <p:cNvSpPr txBox="1"/>
          <p:nvPr>
            <p:ph type="title"/>
          </p:nvPr>
        </p:nvSpPr>
        <p:spPr>
          <a:xfrm>
            <a:off x="609600" y="182563"/>
            <a:ext cx="109728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50000"/>
              <a:buFont typeface="Century Gothic"/>
              <a:buNone/>
            </a:pPr>
            <a:r>
              <a:rPr lang="en-US"/>
              <a:t>User’s View of a Program</a:t>
            </a:r>
            <a:endParaRPr sz="2400"/>
          </a:p>
        </p:txBody>
      </p:sp>
      <p:pic>
        <p:nvPicPr>
          <p:cNvPr id="392" name="Google Shape;39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9300" y="1233488"/>
            <a:ext cx="49276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"/>
          <p:cNvSpPr txBox="1"/>
          <p:nvPr>
            <p:ph type="title"/>
          </p:nvPr>
        </p:nvSpPr>
        <p:spPr>
          <a:xfrm>
            <a:off x="1181101" y="136526"/>
            <a:ext cx="10401300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Logical View of Segmentation</a:t>
            </a:r>
            <a:endParaRPr/>
          </a:p>
        </p:txBody>
      </p:sp>
      <p:sp>
        <p:nvSpPr>
          <p:cNvPr id="400" name="Google Shape;400;p23"/>
          <p:cNvSpPr/>
          <p:nvPr/>
        </p:nvSpPr>
        <p:spPr>
          <a:xfrm>
            <a:off x="1828800" y="1171575"/>
            <a:ext cx="3860800" cy="3962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3"/>
          <p:cNvSpPr/>
          <p:nvPr/>
        </p:nvSpPr>
        <p:spPr>
          <a:xfrm>
            <a:off x="2540000" y="1857375"/>
            <a:ext cx="1320800" cy="53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  <p:sp>
        <p:nvSpPr>
          <p:cNvPr id="402" name="Google Shape;402;p23"/>
          <p:cNvSpPr/>
          <p:nvPr/>
        </p:nvSpPr>
        <p:spPr>
          <a:xfrm>
            <a:off x="2336800" y="3000375"/>
            <a:ext cx="1219200" cy="9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/>
          </a:p>
        </p:txBody>
      </p:sp>
      <p:sp>
        <p:nvSpPr>
          <p:cNvPr id="403" name="Google Shape;403;p23"/>
          <p:cNvSpPr/>
          <p:nvPr/>
        </p:nvSpPr>
        <p:spPr>
          <a:xfrm>
            <a:off x="4267200" y="2466975"/>
            <a:ext cx="1219200" cy="38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/>
          </a:p>
        </p:txBody>
      </p:sp>
      <p:sp>
        <p:nvSpPr>
          <p:cNvPr id="404" name="Google Shape;404;p23"/>
          <p:cNvSpPr/>
          <p:nvPr/>
        </p:nvSpPr>
        <p:spPr>
          <a:xfrm>
            <a:off x="4165600" y="3457575"/>
            <a:ext cx="1219200" cy="53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/>
          </a:p>
        </p:txBody>
      </p:sp>
      <p:grpSp>
        <p:nvGrpSpPr>
          <p:cNvPr id="405" name="Google Shape;405;p23"/>
          <p:cNvGrpSpPr/>
          <p:nvPr/>
        </p:nvGrpSpPr>
        <p:grpSpPr>
          <a:xfrm>
            <a:off x="7518400" y="1171575"/>
            <a:ext cx="1524000" cy="3962400"/>
            <a:chOff x="3888" y="1056"/>
            <a:chExt cx="720" cy="2496"/>
          </a:xfrm>
        </p:grpSpPr>
        <p:grpSp>
          <p:nvGrpSpPr>
            <p:cNvPr id="406" name="Google Shape;406;p23"/>
            <p:cNvGrpSpPr/>
            <p:nvPr/>
          </p:nvGrpSpPr>
          <p:grpSpPr>
            <a:xfrm>
              <a:off x="3888" y="1056"/>
              <a:ext cx="720" cy="672"/>
              <a:chOff x="3888" y="1056"/>
              <a:chExt cx="720" cy="672"/>
            </a:xfrm>
          </p:grpSpPr>
          <p:sp>
            <p:nvSpPr>
              <p:cNvPr id="407" name="Google Shape;407;p23"/>
              <p:cNvSpPr/>
              <p:nvPr/>
            </p:nvSpPr>
            <p:spPr>
              <a:xfrm>
                <a:off x="3888" y="1056"/>
                <a:ext cx="720" cy="672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08" name="Google Shape;408;p23"/>
              <p:cNvCxnSpPr/>
              <p:nvPr/>
            </p:nvCxnSpPr>
            <p:spPr>
              <a:xfrm>
                <a:off x="3888" y="1392"/>
                <a:ext cx="72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09" name="Google Shape;409;p23"/>
            <p:cNvGrpSpPr/>
            <p:nvPr/>
          </p:nvGrpSpPr>
          <p:grpSpPr>
            <a:xfrm>
              <a:off x="3888" y="1728"/>
              <a:ext cx="720" cy="672"/>
              <a:chOff x="3888" y="1056"/>
              <a:chExt cx="720" cy="672"/>
            </a:xfrm>
          </p:grpSpPr>
          <p:sp>
            <p:nvSpPr>
              <p:cNvPr id="410" name="Google Shape;410;p23"/>
              <p:cNvSpPr/>
              <p:nvPr/>
            </p:nvSpPr>
            <p:spPr>
              <a:xfrm>
                <a:off x="3888" y="1056"/>
                <a:ext cx="720" cy="672"/>
              </a:xfrm>
              <a:prstGeom prst="rect">
                <a:avLst/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11" name="Google Shape;411;p23"/>
              <p:cNvCxnSpPr/>
              <p:nvPr/>
            </p:nvCxnSpPr>
            <p:spPr>
              <a:xfrm>
                <a:off x="3888" y="1392"/>
                <a:ext cx="72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412" name="Google Shape;412;p23"/>
            <p:cNvSpPr txBox="1"/>
            <p:nvPr/>
          </p:nvSpPr>
          <p:spPr>
            <a:xfrm>
              <a:off x="4125" y="1132"/>
              <a:ext cx="148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/>
            </a:p>
          </p:txBody>
        </p:sp>
        <p:sp>
          <p:nvSpPr>
            <p:cNvPr id="413" name="Google Shape;413;p23"/>
            <p:cNvSpPr txBox="1"/>
            <p:nvPr/>
          </p:nvSpPr>
          <p:spPr>
            <a:xfrm>
              <a:off x="4127" y="1439"/>
              <a:ext cx="148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4</a:t>
              </a: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3888" y="2400"/>
              <a:ext cx="720" cy="912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3888" y="3312"/>
              <a:ext cx="720" cy="240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6" name="Google Shape;416;p23"/>
            <p:cNvCxnSpPr/>
            <p:nvPr/>
          </p:nvCxnSpPr>
          <p:spPr>
            <a:xfrm>
              <a:off x="3888" y="2640"/>
              <a:ext cx="72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17" name="Google Shape;417;p23"/>
            <p:cNvSpPr txBox="1"/>
            <p:nvPr/>
          </p:nvSpPr>
          <p:spPr>
            <a:xfrm>
              <a:off x="4127" y="2428"/>
              <a:ext cx="148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/>
            </a:p>
          </p:txBody>
        </p:sp>
        <p:sp>
          <p:nvSpPr>
            <p:cNvPr id="418" name="Google Shape;418;p23"/>
            <p:cNvSpPr txBox="1"/>
            <p:nvPr/>
          </p:nvSpPr>
          <p:spPr>
            <a:xfrm>
              <a:off x="4127" y="2888"/>
              <a:ext cx="148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/>
            </a:p>
          </p:txBody>
        </p:sp>
      </p:grpSp>
      <p:sp>
        <p:nvSpPr>
          <p:cNvPr id="419" name="Google Shape;419;p23"/>
          <p:cNvSpPr txBox="1"/>
          <p:nvPr/>
        </p:nvSpPr>
        <p:spPr>
          <a:xfrm>
            <a:off x="2688167" y="5254625"/>
            <a:ext cx="1377290" cy="369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space </a:t>
            </a:r>
            <a:endParaRPr/>
          </a:p>
        </p:txBody>
      </p:sp>
      <p:sp>
        <p:nvSpPr>
          <p:cNvPr id="420" name="Google Shape;420;p23"/>
          <p:cNvSpPr txBox="1"/>
          <p:nvPr/>
        </p:nvSpPr>
        <p:spPr>
          <a:xfrm>
            <a:off x="6493933" y="5254625"/>
            <a:ext cx="2595572" cy="369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physical memory space</a:t>
            </a:r>
            <a:endParaRPr/>
          </a:p>
        </p:txBody>
      </p:sp>
      <p:sp>
        <p:nvSpPr>
          <p:cNvPr id="421" name="Google Shape;421;p2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4"/>
          <p:cNvSpPr txBox="1"/>
          <p:nvPr>
            <p:ph idx="4294967295" type="title"/>
          </p:nvPr>
        </p:nvSpPr>
        <p:spPr>
          <a:xfrm>
            <a:off x="1037168" y="166688"/>
            <a:ext cx="10545233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Segmentation Architecture </a:t>
            </a:r>
            <a:endParaRPr/>
          </a:p>
        </p:txBody>
      </p:sp>
      <p:sp>
        <p:nvSpPr>
          <p:cNvPr id="428" name="Google Shape;428;p24"/>
          <p:cNvSpPr txBox="1"/>
          <p:nvPr>
            <p:ph idx="1" type="body"/>
          </p:nvPr>
        </p:nvSpPr>
        <p:spPr>
          <a:xfrm>
            <a:off x="1204385" y="1093788"/>
            <a:ext cx="9662583" cy="5053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Logical address consists of a two tuple: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/>
              <a:t>		&lt;segment-number, offset&gt;,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800"/>
              <a:buFont typeface="Arial"/>
              <a:buNone/>
            </a:pPr>
            <a:r>
              <a:t/>
            </a:r>
            <a:endParaRPr sz="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Segment table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– maps two-dimensional physical addresses; each table entry has: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base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– contains the starting physical address where the segments reside in memory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limit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– specifies the length of the segment</a:t>
            </a:r>
            <a:endParaRPr/>
          </a:p>
          <a:p>
            <a:pPr indent="-234950" lvl="1" marL="742950" rtl="0" algn="l"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Segment-table base register (STBR)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points to the segment table’s location in memory</a:t>
            </a:r>
            <a:endParaRPr/>
          </a:p>
          <a:p>
            <a:pPr indent="-292100" lvl="0" marL="342900" rtl="0" algn="l"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Segment-table length register (STLR)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indicates number of segments used by a program;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/>
              <a:t>	                  segment number </a:t>
            </a:r>
            <a:r>
              <a:rPr b="1" i="1" lang="en-US" sz="1800">
                <a:solidFill>
                  <a:srgbClr val="FF0000"/>
                </a:solidFill>
              </a:rPr>
              <a:t>s</a:t>
            </a:r>
            <a:r>
              <a:rPr lang="en-US" sz="1800"/>
              <a:t> is legal if </a:t>
            </a:r>
            <a:r>
              <a:rPr b="1" i="1" lang="en-US" sz="1800">
                <a:solidFill>
                  <a:srgbClr val="FF0000"/>
                </a:solidFill>
              </a:rPr>
              <a:t>s</a:t>
            </a:r>
            <a:r>
              <a:rPr lang="en-US" sz="1800"/>
              <a:t> &lt; </a:t>
            </a:r>
            <a:r>
              <a:rPr b="1" lang="en-US" sz="1800">
                <a:solidFill>
                  <a:srgbClr val="FF0000"/>
                </a:solidFill>
              </a:rPr>
              <a:t>STLR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5"/>
          <p:cNvSpPr txBox="1"/>
          <p:nvPr>
            <p:ph idx="4294967295" type="title"/>
          </p:nvPr>
        </p:nvSpPr>
        <p:spPr>
          <a:xfrm>
            <a:off x="1270000" y="214313"/>
            <a:ext cx="10439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Segmentation Architecture (Cont.)</a:t>
            </a:r>
            <a:endParaRPr/>
          </a:p>
        </p:txBody>
      </p:sp>
      <p:sp>
        <p:nvSpPr>
          <p:cNvPr id="435" name="Google Shape;435;p25"/>
          <p:cNvSpPr txBox="1"/>
          <p:nvPr>
            <p:ph idx="1" type="body"/>
          </p:nvPr>
        </p:nvSpPr>
        <p:spPr>
          <a:xfrm>
            <a:off x="1176867" y="1162051"/>
            <a:ext cx="9033933" cy="4468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Protection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With each entry in segment table associate: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validation bit = 0 ⇒ illegal segment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read/write/execute privileges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Protection bits associated with segments; code sharing occurs at segment level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Since segments vary in length, memory allocation is a dynamic storage-allocation problem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 segmentation example is shown in the following diagram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6"/>
          <p:cNvSpPr txBox="1"/>
          <p:nvPr>
            <p:ph type="title"/>
          </p:nvPr>
        </p:nvSpPr>
        <p:spPr>
          <a:xfrm>
            <a:off x="609600" y="166688"/>
            <a:ext cx="109728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50000"/>
              <a:buFont typeface="Century Gothic"/>
              <a:buNone/>
            </a:pPr>
            <a:r>
              <a:rPr lang="en-US"/>
              <a:t>Segmentation Hardware</a:t>
            </a:r>
            <a:endParaRPr sz="2400"/>
          </a:p>
        </p:txBody>
      </p:sp>
      <p:pic>
        <p:nvPicPr>
          <p:cNvPr descr="8" id="442" name="Google Shape;44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6267" y="1254125"/>
            <a:ext cx="7770284" cy="4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7"/>
          <p:cNvSpPr txBox="1"/>
          <p:nvPr>
            <p:ph idx="4294967295" type="title"/>
          </p:nvPr>
        </p:nvSpPr>
        <p:spPr>
          <a:xfrm>
            <a:off x="609600" y="152401"/>
            <a:ext cx="10972800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Paging</a:t>
            </a:r>
            <a:endParaRPr/>
          </a:p>
        </p:txBody>
      </p:sp>
      <p:sp>
        <p:nvSpPr>
          <p:cNvPr id="450" name="Google Shape;450;p27"/>
          <p:cNvSpPr txBox="1"/>
          <p:nvPr>
            <p:ph idx="1" type="body"/>
          </p:nvPr>
        </p:nvSpPr>
        <p:spPr>
          <a:xfrm>
            <a:off x="1191685" y="1128713"/>
            <a:ext cx="9577916" cy="4767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Physical  address space of a process can be noncontiguous;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Avoids external fragmentation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Avoids problem of varying sized memory chunks</a:t>
            </a:r>
            <a:endParaRPr sz="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Divide </a:t>
            </a:r>
            <a:r>
              <a:rPr lang="en-US" sz="1800">
                <a:solidFill>
                  <a:srgbClr val="FF0000"/>
                </a:solidFill>
              </a:rPr>
              <a:t>physical memory </a:t>
            </a:r>
            <a:r>
              <a:rPr lang="en-US" sz="1800"/>
              <a:t>into fixed-sized blocks called </a:t>
            </a:r>
            <a:r>
              <a:rPr b="1" lang="en-US" sz="1800">
                <a:solidFill>
                  <a:srgbClr val="3366FF"/>
                </a:solidFill>
              </a:rPr>
              <a:t>frames</a:t>
            </a:r>
            <a:endParaRPr sz="1800">
              <a:solidFill>
                <a:srgbClr val="3366FF"/>
              </a:solidFill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>
                <a:solidFill>
                  <a:srgbClr val="000000"/>
                </a:solidFill>
              </a:rPr>
              <a:t>Size </a:t>
            </a:r>
            <a:r>
              <a:rPr lang="en-US" sz="1800"/>
              <a:t>is power of 2, between 512 bytes and 16 Mbytes</a:t>
            </a:r>
            <a:endParaRPr sz="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Divide </a:t>
            </a:r>
            <a:r>
              <a:rPr lang="en-US">
                <a:solidFill>
                  <a:srgbClr val="FF0000"/>
                </a:solidFill>
              </a:rPr>
              <a:t>logical memory </a:t>
            </a:r>
            <a:r>
              <a:rPr lang="en-US" sz="1800"/>
              <a:t>into blocks of same size called </a:t>
            </a:r>
            <a:r>
              <a:rPr b="1" lang="en-US" sz="1800">
                <a:solidFill>
                  <a:srgbClr val="3366FF"/>
                </a:solidFill>
              </a:rPr>
              <a:t>pages</a:t>
            </a:r>
            <a:endParaRPr b="1" sz="800">
              <a:solidFill>
                <a:srgbClr val="3366FF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Keep track of all free frames</a:t>
            </a:r>
            <a:endParaRPr sz="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To run a program of size </a:t>
            </a:r>
            <a:r>
              <a:rPr b="1" i="1" lang="en-US" sz="1800"/>
              <a:t>N</a:t>
            </a:r>
            <a:r>
              <a:rPr i="1" lang="en-US" sz="1800"/>
              <a:t> </a:t>
            </a:r>
            <a:r>
              <a:rPr lang="en-US" sz="1800"/>
              <a:t>pages, need to find </a:t>
            </a:r>
            <a:r>
              <a:rPr b="1" i="1" lang="en-US" sz="1800"/>
              <a:t>N</a:t>
            </a:r>
            <a:r>
              <a:rPr lang="en-US" sz="1800"/>
              <a:t> free frames and load program</a:t>
            </a:r>
            <a:endParaRPr sz="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Set up a </a:t>
            </a:r>
            <a:r>
              <a:rPr b="1" lang="en-US" sz="1800">
                <a:solidFill>
                  <a:srgbClr val="3366FF"/>
                </a:solidFill>
              </a:rPr>
              <a:t>page table</a:t>
            </a:r>
            <a:r>
              <a:rPr lang="en-US" sz="1800"/>
              <a:t> to translate logical to physical addresses</a:t>
            </a:r>
            <a:endParaRPr sz="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8"/>
          <p:cNvSpPr txBox="1"/>
          <p:nvPr>
            <p:ph idx="4294967295" type="title"/>
          </p:nvPr>
        </p:nvSpPr>
        <p:spPr>
          <a:xfrm>
            <a:off x="1128184" y="152401"/>
            <a:ext cx="10454216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Address Translation Scheme</a:t>
            </a:r>
            <a:endParaRPr/>
          </a:p>
        </p:txBody>
      </p:sp>
      <p:sp>
        <p:nvSpPr>
          <p:cNvPr id="457" name="Google Shape;457;p28"/>
          <p:cNvSpPr txBox="1"/>
          <p:nvPr>
            <p:ph idx="1" type="body"/>
          </p:nvPr>
        </p:nvSpPr>
        <p:spPr>
          <a:xfrm>
            <a:off x="1121834" y="1125538"/>
            <a:ext cx="9732433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Address generated by CPU is divided into: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Page number </a:t>
            </a:r>
            <a:r>
              <a:rPr lang="en-US" sz="1800"/>
              <a:t>(</a:t>
            </a:r>
            <a:r>
              <a:rPr b="1" i="1" lang="en-US" sz="1800">
                <a:solidFill>
                  <a:srgbClr val="3366FF"/>
                </a:solidFill>
              </a:rPr>
              <a:t>p</a:t>
            </a:r>
            <a:r>
              <a:rPr lang="en-US" sz="1800"/>
              <a:t>)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– used as an index into a </a:t>
            </a:r>
            <a:r>
              <a:rPr b="1" lang="en-US" sz="1800">
                <a:solidFill>
                  <a:srgbClr val="3366FF"/>
                </a:solidFill>
              </a:rPr>
              <a:t>page table </a:t>
            </a:r>
            <a:r>
              <a:rPr lang="en-US" sz="1800"/>
              <a:t>which contains base address of each page in physical memory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Page offset </a:t>
            </a:r>
            <a:r>
              <a:rPr lang="en-US" sz="1800"/>
              <a:t>(</a:t>
            </a:r>
            <a:r>
              <a:rPr b="1" i="1" lang="en-US" sz="1800">
                <a:solidFill>
                  <a:srgbClr val="3366FF"/>
                </a:solidFill>
              </a:rPr>
              <a:t>d</a:t>
            </a:r>
            <a:r>
              <a:rPr lang="en-US" sz="1800"/>
              <a:t>)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– combined with base address to define the physical memory address that is sent to the memory unit</a:t>
            </a:r>
            <a:endParaRPr/>
          </a:p>
          <a:p>
            <a:pPr indent="-171450" lvl="1" marL="7429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71450" lvl="1" marL="7429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0" lvl="1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171450" lvl="1" marL="7429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For given logical address space 2</a:t>
            </a:r>
            <a:r>
              <a:rPr baseline="30000" i="1" lang="en-US" sz="1800"/>
              <a:t>m </a:t>
            </a:r>
            <a:r>
              <a:rPr lang="en-US" sz="1800"/>
              <a:t>and page size</a:t>
            </a:r>
            <a:r>
              <a:rPr baseline="30000" lang="en-US" sz="1800"/>
              <a:t> </a:t>
            </a:r>
            <a:r>
              <a:rPr i="1" lang="en-US" sz="1800"/>
              <a:t>2</a:t>
            </a:r>
            <a:r>
              <a:rPr baseline="30000" lang="en-US" sz="1800"/>
              <a:t>n</a:t>
            </a:r>
            <a:endParaRPr/>
          </a:p>
        </p:txBody>
      </p:sp>
      <p:pic>
        <p:nvPicPr>
          <p:cNvPr id="458" name="Google Shape;45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7151" y="2882901"/>
            <a:ext cx="4457700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9"/>
          <p:cNvSpPr txBox="1"/>
          <p:nvPr>
            <p:ph type="title"/>
          </p:nvPr>
        </p:nvSpPr>
        <p:spPr>
          <a:xfrm>
            <a:off x="999067" y="120651"/>
            <a:ext cx="10583333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Paging Hardware</a:t>
            </a:r>
            <a:endParaRPr/>
          </a:p>
        </p:txBody>
      </p:sp>
      <p:pic>
        <p:nvPicPr>
          <p:cNvPr descr="8" id="465" name="Google Shape;46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7685" y="1128713"/>
            <a:ext cx="8301567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"/>
          <p:cNvSpPr txBox="1"/>
          <p:nvPr>
            <p:ph type="title"/>
          </p:nvPr>
        </p:nvSpPr>
        <p:spPr>
          <a:xfrm>
            <a:off x="1456267" y="100013"/>
            <a:ext cx="10608733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en-US" sz="2800"/>
              <a:t>Steps from </a:t>
            </a:r>
            <a:r>
              <a:rPr lang="en-US" sz="2800">
                <a:solidFill>
                  <a:srgbClr val="FF0000"/>
                </a:solidFill>
              </a:rPr>
              <a:t>Program 🡪 Process</a:t>
            </a:r>
            <a:endParaRPr sz="2800">
              <a:solidFill>
                <a:srgbClr val="FF0000"/>
              </a:solidFill>
            </a:endParaRPr>
          </a:p>
        </p:txBody>
      </p:sp>
      <p:pic>
        <p:nvPicPr>
          <p:cNvPr descr="8" id="256" name="Google Shape;25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9880" y="676275"/>
            <a:ext cx="5608320" cy="58176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0"/>
          <p:cNvSpPr txBox="1"/>
          <p:nvPr>
            <p:ph type="title"/>
          </p:nvPr>
        </p:nvSpPr>
        <p:spPr>
          <a:xfrm>
            <a:off x="1261533" y="46039"/>
            <a:ext cx="10972800" cy="64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rPr lang="en-US" sz="2400"/>
              <a:t>Paging Model of Logical and  Physical Memory</a:t>
            </a:r>
            <a:endParaRPr/>
          </a:p>
        </p:txBody>
      </p:sp>
      <p:pic>
        <p:nvPicPr>
          <p:cNvPr id="473" name="Google Shape;47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1751" y="1203325"/>
            <a:ext cx="6584949" cy="46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1"/>
          <p:cNvSpPr txBox="1"/>
          <p:nvPr>
            <p:ph type="title"/>
          </p:nvPr>
        </p:nvSpPr>
        <p:spPr>
          <a:xfrm>
            <a:off x="647700" y="87313"/>
            <a:ext cx="1076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Paging Example</a:t>
            </a:r>
            <a:endParaRPr/>
          </a:p>
        </p:txBody>
      </p:sp>
      <p:sp>
        <p:nvSpPr>
          <p:cNvPr id="481" name="Google Shape;481;p31"/>
          <p:cNvSpPr txBox="1"/>
          <p:nvPr/>
        </p:nvSpPr>
        <p:spPr>
          <a:xfrm>
            <a:off x="2194985" y="5586414"/>
            <a:ext cx="8005233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=2 and </a:t>
            </a:r>
            <a:r>
              <a:rPr i="1"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=4   32-byte memory and 4-byte pages</a:t>
            </a:r>
            <a:endParaRPr/>
          </a:p>
        </p:txBody>
      </p:sp>
      <p:pic>
        <p:nvPicPr>
          <p:cNvPr id="482" name="Google Shape;48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4534" y="1243014"/>
            <a:ext cx="4512733" cy="4217987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2"/>
          <p:cNvSpPr txBox="1"/>
          <p:nvPr>
            <p:ph idx="4294967295" type="title"/>
          </p:nvPr>
        </p:nvSpPr>
        <p:spPr>
          <a:xfrm>
            <a:off x="651933" y="120651"/>
            <a:ext cx="10972800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Paging (Cont.)</a:t>
            </a:r>
            <a:endParaRPr/>
          </a:p>
        </p:txBody>
      </p:sp>
      <p:sp>
        <p:nvSpPr>
          <p:cNvPr id="489" name="Google Shape;489;p32"/>
          <p:cNvSpPr txBox="1"/>
          <p:nvPr>
            <p:ph idx="1" type="body"/>
          </p:nvPr>
        </p:nvSpPr>
        <p:spPr>
          <a:xfrm>
            <a:off x="1242484" y="1138239"/>
            <a:ext cx="11116733" cy="4821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Calculating internal fragmentation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Page size = 2,048 bytes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Process size = 72,766 bytes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35 pages + 1,086 bytes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Internal fragmentation of 2,048 - 1,086 = 962 bytes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Worst case fragmentation = 1 frame – 1 byte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On average fragmentation = 1 / 2 frame size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>
                <a:solidFill>
                  <a:srgbClr val="FF0000"/>
                </a:solidFill>
              </a:rPr>
              <a:t>So small frame sizes desirable</a:t>
            </a: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But each page table entry takes memory to track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Page sizes growing over time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Solaris supports two page sizes – 8 KB and 4 MB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3"/>
          <p:cNvSpPr txBox="1"/>
          <p:nvPr>
            <p:ph type="title"/>
          </p:nvPr>
        </p:nvSpPr>
        <p:spPr>
          <a:xfrm>
            <a:off x="609600" y="152401"/>
            <a:ext cx="10972800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Free Frames</a:t>
            </a:r>
            <a:endParaRPr/>
          </a:p>
        </p:txBody>
      </p:sp>
      <p:sp>
        <p:nvSpPr>
          <p:cNvPr id="496" name="Google Shape;496;p33"/>
          <p:cNvSpPr txBox="1"/>
          <p:nvPr/>
        </p:nvSpPr>
        <p:spPr>
          <a:xfrm>
            <a:off x="2571751" y="5721350"/>
            <a:ext cx="1903075" cy="369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Before allocation</a:t>
            </a:r>
            <a:endParaRPr/>
          </a:p>
        </p:txBody>
      </p:sp>
      <p:sp>
        <p:nvSpPr>
          <p:cNvPr id="497" name="Google Shape;497;p33"/>
          <p:cNvSpPr txBox="1"/>
          <p:nvPr/>
        </p:nvSpPr>
        <p:spPr>
          <a:xfrm>
            <a:off x="7124701" y="5734050"/>
            <a:ext cx="1710715" cy="369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allocation</a:t>
            </a:r>
            <a:endParaRPr/>
          </a:p>
        </p:txBody>
      </p:sp>
      <p:pic>
        <p:nvPicPr>
          <p:cNvPr id="498" name="Google Shape;4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4167" y="1244600"/>
            <a:ext cx="7871884" cy="423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4"/>
          <p:cNvSpPr txBox="1"/>
          <p:nvPr>
            <p:ph idx="4294967295" type="title"/>
          </p:nvPr>
        </p:nvSpPr>
        <p:spPr>
          <a:xfrm>
            <a:off x="861484" y="198438"/>
            <a:ext cx="109728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Implementation of Page Table</a:t>
            </a:r>
            <a:endParaRPr/>
          </a:p>
        </p:txBody>
      </p:sp>
      <p:sp>
        <p:nvSpPr>
          <p:cNvPr id="506" name="Google Shape;506;p34"/>
          <p:cNvSpPr txBox="1"/>
          <p:nvPr>
            <p:ph idx="1" type="body"/>
          </p:nvPr>
        </p:nvSpPr>
        <p:spPr>
          <a:xfrm>
            <a:off x="1164167" y="1146175"/>
            <a:ext cx="9063567" cy="4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Page table is kept in main memory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Page-table base register </a:t>
            </a:r>
            <a:r>
              <a:rPr lang="en-US" sz="1800"/>
              <a:t>(</a:t>
            </a:r>
            <a:r>
              <a:rPr b="1" lang="en-US" sz="1800">
                <a:solidFill>
                  <a:srgbClr val="3366FF"/>
                </a:solidFill>
              </a:rPr>
              <a:t>PTBR</a:t>
            </a:r>
            <a:r>
              <a:rPr lang="en-US" sz="1800"/>
              <a:t>)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points to the page table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Page-table length register </a:t>
            </a:r>
            <a:r>
              <a:rPr lang="en-US" sz="1800"/>
              <a:t>(</a:t>
            </a:r>
            <a:r>
              <a:rPr b="1" lang="en-US" sz="1800">
                <a:solidFill>
                  <a:srgbClr val="3366FF"/>
                </a:solidFill>
              </a:rPr>
              <a:t>PTLR</a:t>
            </a:r>
            <a:r>
              <a:rPr lang="en-US" sz="1800"/>
              <a:t>)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indicates size of the page table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In this scheme every data/instruction access requires two memory accesses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One for the page table and one for the data / instruction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The two memory access problem can be solved by the use of a special fast-lookup hardware cache called </a:t>
            </a:r>
            <a:r>
              <a:rPr b="1" lang="en-US" sz="1800">
                <a:solidFill>
                  <a:srgbClr val="3366FF"/>
                </a:solidFill>
              </a:rPr>
              <a:t>associative memory </a:t>
            </a:r>
            <a:r>
              <a:rPr lang="en-US" sz="1800"/>
              <a:t>or </a:t>
            </a:r>
            <a:r>
              <a:rPr b="1" lang="en-US" sz="1800">
                <a:solidFill>
                  <a:srgbClr val="3366FF"/>
                </a:solidFill>
              </a:rPr>
              <a:t>translation look-aside buffers </a:t>
            </a:r>
            <a:r>
              <a:rPr lang="en-US" sz="1800"/>
              <a:t>(</a:t>
            </a:r>
            <a:r>
              <a:rPr b="1" lang="en-US" sz="1800">
                <a:solidFill>
                  <a:srgbClr val="3366FF"/>
                </a:solidFill>
              </a:rPr>
              <a:t>TLBs</a:t>
            </a:r>
            <a:r>
              <a:rPr lang="en-US" sz="1800"/>
              <a:t>)</a:t>
            </a:r>
            <a:endParaRPr b="1" sz="180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5"/>
          <p:cNvSpPr txBox="1"/>
          <p:nvPr>
            <p:ph idx="4294967295" type="title"/>
          </p:nvPr>
        </p:nvSpPr>
        <p:spPr>
          <a:xfrm>
            <a:off x="1407584" y="166688"/>
            <a:ext cx="109728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Implementation of Page Table (Cont.)</a:t>
            </a:r>
            <a:endParaRPr/>
          </a:p>
        </p:txBody>
      </p:sp>
      <p:sp>
        <p:nvSpPr>
          <p:cNvPr id="513" name="Google Shape;513;p35"/>
          <p:cNvSpPr txBox="1"/>
          <p:nvPr>
            <p:ph idx="1" type="body"/>
          </p:nvPr>
        </p:nvSpPr>
        <p:spPr>
          <a:xfrm>
            <a:off x="1164167" y="1146175"/>
            <a:ext cx="9232900" cy="4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Some TLBs store</a:t>
            </a:r>
            <a:r>
              <a:rPr b="1" lang="en-US" sz="1800"/>
              <a:t> </a:t>
            </a:r>
            <a:r>
              <a:rPr b="1" lang="en-US" sz="1800">
                <a:solidFill>
                  <a:srgbClr val="3366FF"/>
                </a:solidFill>
              </a:rPr>
              <a:t>address-space identifiers </a:t>
            </a:r>
            <a:r>
              <a:rPr lang="en-US" sz="1800"/>
              <a:t>(</a:t>
            </a:r>
            <a:r>
              <a:rPr b="1" lang="en-US" sz="1800">
                <a:solidFill>
                  <a:srgbClr val="3366FF"/>
                </a:solidFill>
              </a:rPr>
              <a:t>ASIDs</a:t>
            </a:r>
            <a:r>
              <a:rPr lang="en-US" sz="1800"/>
              <a:t>)</a:t>
            </a:r>
            <a:r>
              <a:rPr b="1"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in each TLB entry – uniquely identifies each process to provide address-space protection for that process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Otherwise need to flush at every context switch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TLBs typically small (64 to 1,024 entries)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On a TLB miss, value is loaded into the TLB for faster access next time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Replacement policies must be considered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Some entries can be</a:t>
            </a:r>
            <a:r>
              <a:rPr b="1" lang="en-US" sz="1800">
                <a:solidFill>
                  <a:srgbClr val="3366FF"/>
                </a:solidFill>
              </a:rPr>
              <a:t> wired down </a:t>
            </a:r>
            <a:r>
              <a:rPr lang="en-US" sz="1800"/>
              <a:t>for permanent fast access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6"/>
          <p:cNvSpPr txBox="1"/>
          <p:nvPr>
            <p:ph idx="4294967295" type="title"/>
          </p:nvPr>
        </p:nvSpPr>
        <p:spPr>
          <a:xfrm>
            <a:off x="609600" y="166688"/>
            <a:ext cx="109728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Associative Memory</a:t>
            </a:r>
            <a:endParaRPr/>
          </a:p>
        </p:txBody>
      </p:sp>
      <p:sp>
        <p:nvSpPr>
          <p:cNvPr id="520" name="Google Shape;520;p36"/>
          <p:cNvSpPr txBox="1"/>
          <p:nvPr>
            <p:ph idx="1" type="body"/>
          </p:nvPr>
        </p:nvSpPr>
        <p:spPr>
          <a:xfrm>
            <a:off x="1204384" y="1211263"/>
            <a:ext cx="9802283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Associative memory – parallel search 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Address translation (p, d)</a:t>
            </a:r>
            <a:endParaRPr/>
          </a:p>
          <a:p>
            <a:pPr indent="-285750" lvl="1" marL="627063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If p is in associative register, get frame # out</a:t>
            </a:r>
            <a:endParaRPr/>
          </a:p>
          <a:p>
            <a:pPr indent="-285750" lvl="1" marL="627063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Otherwise get frame # from page table in memory</a:t>
            </a:r>
            <a:endParaRPr/>
          </a:p>
          <a:p>
            <a:pPr indent="-171450" lvl="1" marL="627063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id="521" name="Google Shape;52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7301" y="1693864"/>
            <a:ext cx="39243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7"/>
          <p:cNvSpPr txBox="1"/>
          <p:nvPr>
            <p:ph type="title"/>
          </p:nvPr>
        </p:nvSpPr>
        <p:spPr>
          <a:xfrm>
            <a:off x="651933" y="182563"/>
            <a:ext cx="109728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50000"/>
              <a:buFont typeface="Century Gothic"/>
              <a:buNone/>
            </a:pPr>
            <a:r>
              <a:rPr lang="en-US"/>
              <a:t>Paging Hardware With TLB</a:t>
            </a:r>
            <a:endParaRPr sz="2400"/>
          </a:p>
        </p:txBody>
      </p:sp>
      <p:pic>
        <p:nvPicPr>
          <p:cNvPr id="528" name="Google Shape;52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4901" y="1284288"/>
            <a:ext cx="7516284" cy="42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8"/>
          <p:cNvSpPr txBox="1"/>
          <p:nvPr>
            <p:ph idx="4294967295" type="title"/>
          </p:nvPr>
        </p:nvSpPr>
        <p:spPr>
          <a:xfrm>
            <a:off x="609600" y="152401"/>
            <a:ext cx="10972800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Effective Access Time</a:t>
            </a:r>
            <a:endParaRPr/>
          </a:p>
        </p:txBody>
      </p:sp>
      <p:sp>
        <p:nvSpPr>
          <p:cNvPr id="536" name="Google Shape;536;p38"/>
          <p:cNvSpPr txBox="1"/>
          <p:nvPr>
            <p:ph idx="1" type="body"/>
          </p:nvPr>
        </p:nvSpPr>
        <p:spPr>
          <a:xfrm>
            <a:off x="1223434" y="1084263"/>
            <a:ext cx="10375900" cy="5048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Associative Lookup =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ε</a:t>
            </a:r>
            <a:r>
              <a:rPr lang="en-US" sz="1800"/>
              <a:t> time unit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Can be &lt; 10% of memory access time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Hit ratio = α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Hit ratio – percentage of times that a page number is found in the associative registers; ratio related to number of associative registers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Consider α = 80%, ε = 20ns for TLB search, 100ns for memory access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Effective Access Time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(</a:t>
            </a:r>
            <a:r>
              <a:rPr b="1" lang="en-US" sz="1800">
                <a:solidFill>
                  <a:srgbClr val="3366FF"/>
                </a:solidFill>
              </a:rPr>
              <a:t>EAT</a:t>
            </a:r>
            <a:r>
              <a:rPr lang="en-US" sz="1800"/>
              <a:t>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/>
              <a:t>		EAT = (1 + ε) α + (2 + ε)(1 – α)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/>
              <a:t>			= 2 + ε – α</a:t>
            </a:r>
            <a:endParaRPr sz="18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 Consider α = 80%, ε = 20ns for TLB search, 100ns for memory access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EAT = 0.80 x 100 + 0.20 x 200 = 120ns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Consider more realistic hit ratio -&gt;  α = 99%, ε = 20ns for TLB search, 100ns for memory access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EAT = 0.99 x 100 + 0.01 x 200 = 101ns</a:t>
            </a:r>
            <a:endParaRPr/>
          </a:p>
          <a:p>
            <a:pPr indent="-1714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 txBox="1"/>
          <p:nvPr>
            <p:ph idx="4294967295" type="title"/>
          </p:nvPr>
        </p:nvSpPr>
        <p:spPr>
          <a:xfrm>
            <a:off x="609600" y="182563"/>
            <a:ext cx="109728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Memory Protection</a:t>
            </a:r>
            <a:endParaRPr/>
          </a:p>
        </p:txBody>
      </p:sp>
      <p:sp>
        <p:nvSpPr>
          <p:cNvPr id="543" name="Google Shape;543;p39"/>
          <p:cNvSpPr txBox="1"/>
          <p:nvPr>
            <p:ph idx="1" type="body"/>
          </p:nvPr>
        </p:nvSpPr>
        <p:spPr>
          <a:xfrm>
            <a:off x="1164168" y="1157288"/>
            <a:ext cx="9249833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Memory protection implemented by associating protection bit with each frame to indicate if read-only or read-write access is allowed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Can also add more bits to indicate page execute-only, and so 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Valid-invalid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bit attached to each entry in the page table: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“valid” indicates that the associated page is in the process’ logical address space, and is thus a legal page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“invalid” indicates that the page is not in the process’ logical address space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Or use </a:t>
            </a:r>
            <a:r>
              <a:rPr b="1" lang="en-US" sz="1800">
                <a:solidFill>
                  <a:srgbClr val="3366FF"/>
                </a:solidFill>
              </a:rPr>
              <a:t>page-table length register </a:t>
            </a:r>
            <a:r>
              <a:rPr lang="en-US" sz="1800"/>
              <a:t>(</a:t>
            </a:r>
            <a:r>
              <a:rPr b="1" lang="en-US" sz="1800">
                <a:solidFill>
                  <a:srgbClr val="3366FF"/>
                </a:solidFill>
              </a:rPr>
              <a:t>PTLR</a:t>
            </a:r>
            <a:r>
              <a:rPr lang="en-US" sz="1800"/>
              <a:t>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Any violations result in a trap to the kernel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4"/>
          <p:cNvSpPr txBox="1"/>
          <p:nvPr/>
        </p:nvSpPr>
        <p:spPr>
          <a:xfrm>
            <a:off x="2937934" y="337536"/>
            <a:ext cx="9019117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Background Knowledge</a:t>
            </a:r>
            <a:endParaRPr/>
          </a:p>
        </p:txBody>
      </p:sp>
      <p:sp>
        <p:nvSpPr>
          <p:cNvPr id="264" name="Google Shape;264;p4"/>
          <p:cNvSpPr txBox="1"/>
          <p:nvPr/>
        </p:nvSpPr>
        <p:spPr>
          <a:xfrm>
            <a:off x="975360" y="1250950"/>
            <a:ext cx="10559143" cy="499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b="0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 must be brought (from disk)  into memory and placed within a process for it to be run</a:t>
            </a:r>
            <a:endParaRPr b="0" i="0" sz="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b="0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 memory and registers are only storage that  CPU can access directly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b="0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Memory unit only sees a stream of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&lt;addresses + read requests&gt;</a:t>
            </a:r>
            <a:r>
              <a:rPr b="0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or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&lt;address + data and write requests&gt;</a:t>
            </a:r>
            <a:endParaRPr b="1" i="0" sz="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b="0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Register  can be accessed in one CPU clock (or less) but Main Memory is not</a:t>
            </a:r>
            <a:endParaRPr b="0" i="0" sz="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b="1" i="0" lang="en-US" sz="1800" u="none" cap="none" strike="noStrike">
                <a:solidFill>
                  <a:srgbClr val="3366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Cache</a:t>
            </a:r>
            <a:r>
              <a:rPr b="0" i="0" lang="en-US" sz="1800" u="none" cap="none" strike="noStrike">
                <a:solidFill>
                  <a:srgbClr val="3366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sits between main memory and CPU registers</a:t>
            </a:r>
            <a:endParaRPr b="0" i="0" sz="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b="1" i="0" lang="en-US" sz="1800" u="none" cap="none" strike="noStrike">
                <a:solidFill>
                  <a:srgbClr val="3366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Protection</a:t>
            </a:r>
            <a:r>
              <a:rPr b="0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memory required to ensure correct address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b="0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Depending on the memory management in use, the process may be moved between disk and memory during its execution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b="0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compiler typically binds these symbolic addresses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relocatable addresses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b="0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linkage editor or loader in turn binds the </a:t>
            </a:r>
            <a:r>
              <a:rPr b="1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relocatable addresses to absolute addresses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0"/>
          <p:cNvSpPr txBox="1"/>
          <p:nvPr>
            <p:ph type="title"/>
          </p:nvPr>
        </p:nvSpPr>
        <p:spPr>
          <a:xfrm>
            <a:off x="176531" y="156754"/>
            <a:ext cx="9482667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</a:pPr>
            <a:r>
              <a:rPr lang="en-US" sz="2800"/>
              <a:t>Valid (v) or Invalid (i) Bit In A Page Table</a:t>
            </a:r>
            <a:endParaRPr/>
          </a:p>
        </p:txBody>
      </p:sp>
      <p:pic>
        <p:nvPicPr>
          <p:cNvPr id="550" name="Google Shape;55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3334" y="1252538"/>
            <a:ext cx="6798733" cy="442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4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1"/>
          <p:cNvSpPr txBox="1"/>
          <p:nvPr>
            <p:ph idx="4294967295" type="title"/>
          </p:nvPr>
        </p:nvSpPr>
        <p:spPr>
          <a:xfrm>
            <a:off x="609600" y="182563"/>
            <a:ext cx="109728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Shared Pages</a:t>
            </a:r>
            <a:endParaRPr/>
          </a:p>
        </p:txBody>
      </p:sp>
      <p:sp>
        <p:nvSpPr>
          <p:cNvPr id="558" name="Google Shape;558;p41"/>
          <p:cNvSpPr txBox="1"/>
          <p:nvPr>
            <p:ph idx="1" type="body"/>
          </p:nvPr>
        </p:nvSpPr>
        <p:spPr>
          <a:xfrm>
            <a:off x="1164167" y="1141414"/>
            <a:ext cx="9873947" cy="4096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Shared code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One copy of read-only (</a:t>
            </a:r>
            <a:r>
              <a:rPr b="1" lang="en-US" sz="1800">
                <a:solidFill>
                  <a:srgbClr val="3366FF"/>
                </a:solidFill>
              </a:rPr>
              <a:t>reentrant</a:t>
            </a:r>
            <a:r>
              <a:rPr lang="en-US" sz="1800"/>
              <a:t>) code shared among processes (i.e., text editors, compilers, window systems)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Similar to multiple threads sharing the same process space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Also useful for interprocess communication if sharing of read-write pages is allowed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Private code and data</a:t>
            </a:r>
            <a:r>
              <a:rPr lang="en-US" sz="1800">
                <a:solidFill>
                  <a:srgbClr val="3366FF"/>
                </a:solidFill>
              </a:rPr>
              <a:t>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Each process keeps a separate copy of the code and data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The pages for the private code and data can appear anywhere in the logical address space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2"/>
          <p:cNvSpPr txBox="1"/>
          <p:nvPr>
            <p:ph type="title"/>
          </p:nvPr>
        </p:nvSpPr>
        <p:spPr>
          <a:xfrm>
            <a:off x="1310218" y="198438"/>
            <a:ext cx="102721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50000"/>
              <a:buFont typeface="Century Gothic"/>
              <a:buNone/>
            </a:pPr>
            <a:r>
              <a:rPr lang="en-US"/>
              <a:t>Shared Pages Example</a:t>
            </a:r>
            <a:endParaRPr sz="2400"/>
          </a:p>
        </p:txBody>
      </p:sp>
      <p:pic>
        <p:nvPicPr>
          <p:cNvPr descr="8" id="565" name="Google Shape;56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7285" y="1104901"/>
            <a:ext cx="6481233" cy="4894263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4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3"/>
          <p:cNvSpPr txBox="1"/>
          <p:nvPr>
            <p:ph idx="4294967295" type="title"/>
          </p:nvPr>
        </p:nvSpPr>
        <p:spPr>
          <a:xfrm>
            <a:off x="694267" y="182563"/>
            <a:ext cx="109728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Structure of the Page Table</a:t>
            </a:r>
            <a:endParaRPr/>
          </a:p>
        </p:txBody>
      </p:sp>
      <p:sp>
        <p:nvSpPr>
          <p:cNvPr id="573" name="Google Shape;573;p43"/>
          <p:cNvSpPr txBox="1"/>
          <p:nvPr>
            <p:ph idx="1" type="body"/>
          </p:nvPr>
        </p:nvSpPr>
        <p:spPr>
          <a:xfrm>
            <a:off x="1143000" y="1141413"/>
            <a:ext cx="9493251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Memory structures for paging can get huge using straight-forward methods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Consider a 32-bit logical address space as on modern computers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Page size of 4 KB (2</a:t>
            </a:r>
            <a:r>
              <a:rPr baseline="30000" lang="en-US" sz="1800"/>
              <a:t>12</a:t>
            </a:r>
            <a:r>
              <a:rPr lang="en-US" sz="1800"/>
              <a:t>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Page table would have 1 million entries (2</a:t>
            </a:r>
            <a:r>
              <a:rPr baseline="30000" lang="en-US" sz="1800"/>
              <a:t>32</a:t>
            </a:r>
            <a:r>
              <a:rPr lang="en-US" sz="1800"/>
              <a:t> / 2</a:t>
            </a:r>
            <a:r>
              <a:rPr baseline="30000" lang="en-US" sz="1800"/>
              <a:t>12</a:t>
            </a:r>
            <a:r>
              <a:rPr lang="en-US" sz="1800"/>
              <a:t>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If each entry is 4 bytes -&gt; 4 MB of physical address space / memory for page table alone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That amount of memory used to cost a lot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Don’t want to allocate that contiguously in main memory</a:t>
            </a:r>
            <a:endParaRPr sz="1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Hierarchical Paging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Hashed Page Tables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Inverted Page Tables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4"/>
          <p:cNvSpPr txBox="1"/>
          <p:nvPr>
            <p:ph idx="4294967295" type="title"/>
          </p:nvPr>
        </p:nvSpPr>
        <p:spPr>
          <a:xfrm>
            <a:off x="630767" y="166688"/>
            <a:ext cx="109728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Hierarchical Page Tables</a:t>
            </a:r>
            <a:endParaRPr/>
          </a:p>
        </p:txBody>
      </p:sp>
      <p:sp>
        <p:nvSpPr>
          <p:cNvPr id="580" name="Google Shape;580;p44"/>
          <p:cNvSpPr txBox="1"/>
          <p:nvPr>
            <p:ph idx="1" type="body"/>
          </p:nvPr>
        </p:nvSpPr>
        <p:spPr>
          <a:xfrm>
            <a:off x="1204384" y="1189038"/>
            <a:ext cx="7973483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Break up the logical address space into multiple page tables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 simple technique is a two-level page table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We then page the page table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5"/>
          <p:cNvSpPr txBox="1"/>
          <p:nvPr>
            <p:ph type="title"/>
          </p:nvPr>
        </p:nvSpPr>
        <p:spPr>
          <a:xfrm>
            <a:off x="757767" y="166688"/>
            <a:ext cx="109728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50000"/>
              <a:buFont typeface="Century Gothic"/>
              <a:buNone/>
            </a:pPr>
            <a:r>
              <a:rPr lang="en-US"/>
              <a:t>Two-Level Page-Table Scheme</a:t>
            </a:r>
            <a:endParaRPr sz="2400"/>
          </a:p>
        </p:txBody>
      </p:sp>
      <p:pic>
        <p:nvPicPr>
          <p:cNvPr descr="8" id="587" name="Google Shape;58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9167" y="1268414"/>
            <a:ext cx="5664200" cy="44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4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6"/>
          <p:cNvSpPr txBox="1"/>
          <p:nvPr>
            <p:ph idx="4294967295" type="title"/>
          </p:nvPr>
        </p:nvSpPr>
        <p:spPr>
          <a:xfrm>
            <a:off x="1274234" y="152401"/>
            <a:ext cx="10350500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Two-Level Paging Example</a:t>
            </a:r>
            <a:endParaRPr/>
          </a:p>
        </p:txBody>
      </p:sp>
      <p:sp>
        <p:nvSpPr>
          <p:cNvPr id="595" name="Google Shape;595;p46"/>
          <p:cNvSpPr txBox="1"/>
          <p:nvPr>
            <p:ph idx="1" type="body"/>
          </p:nvPr>
        </p:nvSpPr>
        <p:spPr>
          <a:xfrm>
            <a:off x="1223434" y="1085850"/>
            <a:ext cx="10409767" cy="5146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 logical address (on 32-bit machine with 1K page size) is divided into:</a:t>
            </a:r>
            <a:endParaRPr/>
          </a:p>
          <a:p>
            <a:pPr indent="-285750" lvl="1" marL="6270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 page number consisting of 22 bits</a:t>
            </a:r>
            <a:endParaRPr/>
          </a:p>
          <a:p>
            <a:pPr indent="-285750" lvl="1" marL="6270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 page offset consisting of 10 bits</a:t>
            </a:r>
            <a:endParaRPr/>
          </a:p>
          <a:p>
            <a:pPr indent="-234949" lvl="1" marL="6270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8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Since the page table is paged, the page number is further divided into:</a:t>
            </a:r>
            <a:endParaRPr/>
          </a:p>
          <a:p>
            <a:pPr indent="-285750" lvl="1" marL="6270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 12-bit page number </a:t>
            </a:r>
            <a:endParaRPr/>
          </a:p>
          <a:p>
            <a:pPr indent="-285750" lvl="1" marL="6270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 10-bit page offset</a:t>
            </a:r>
            <a:endParaRPr/>
          </a:p>
          <a:p>
            <a:pPr indent="-234949" lvl="1" marL="6270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8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Thus, a logical address is as follows:</a:t>
            </a:r>
            <a:br>
              <a:rPr lang="en-US" sz="1800"/>
            </a:br>
            <a:br>
              <a:rPr lang="en-US" sz="1600"/>
            </a:br>
            <a:br>
              <a:rPr lang="en-US" sz="1600"/>
            </a:br>
            <a:br>
              <a:rPr lang="en-US" sz="1600"/>
            </a:br>
            <a:br>
              <a:rPr lang="en-US" sz="1600"/>
            </a:br>
            <a:br>
              <a:rPr lang="en-US" sz="1600"/>
            </a:br>
            <a:endParaRPr sz="16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where</a:t>
            </a:r>
            <a:r>
              <a:rPr i="1" lang="en-US" sz="1800"/>
              <a:t> p</a:t>
            </a:r>
            <a:r>
              <a:rPr baseline="-25000" i="1" lang="en-US" sz="1800"/>
              <a:t>1</a:t>
            </a:r>
            <a:r>
              <a:rPr lang="en-US" sz="1800"/>
              <a:t> is an index into the outer page table, and </a:t>
            </a:r>
            <a:r>
              <a:rPr i="1" lang="en-US" sz="1800"/>
              <a:t>p</a:t>
            </a:r>
            <a:r>
              <a:rPr baseline="-25000" i="1" lang="en-US" sz="1800"/>
              <a:t>2</a:t>
            </a:r>
            <a:r>
              <a:rPr lang="en-US" sz="1800"/>
              <a:t> is the displacement within the page of the inner page table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Known as </a:t>
            </a:r>
            <a:r>
              <a:rPr b="1" lang="en-US" sz="1800">
                <a:solidFill>
                  <a:srgbClr val="3366FF"/>
                </a:solidFill>
              </a:rPr>
              <a:t>forward-mapped page table</a:t>
            </a:r>
            <a:endParaRPr/>
          </a:p>
        </p:txBody>
      </p:sp>
      <p:pic>
        <p:nvPicPr>
          <p:cNvPr id="596" name="Google Shape;59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7485" y="3875089"/>
            <a:ext cx="4212167" cy="105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7"/>
          <p:cNvSpPr txBox="1"/>
          <p:nvPr>
            <p:ph idx="4294967295" type="title"/>
          </p:nvPr>
        </p:nvSpPr>
        <p:spPr>
          <a:xfrm>
            <a:off x="1504952" y="152401"/>
            <a:ext cx="10077449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50000"/>
              <a:buFont typeface="Century Gothic"/>
              <a:buNone/>
            </a:pPr>
            <a:r>
              <a:rPr lang="en-US"/>
              <a:t>Address-Translation Scheme</a:t>
            </a:r>
            <a:endParaRPr sz="2400"/>
          </a:p>
        </p:txBody>
      </p:sp>
      <p:pic>
        <p:nvPicPr>
          <p:cNvPr id="603" name="Google Shape;60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6018" y="1258889"/>
            <a:ext cx="8519583" cy="269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8"/>
          <p:cNvSpPr txBox="1"/>
          <p:nvPr>
            <p:ph idx="4294967295" type="title"/>
          </p:nvPr>
        </p:nvSpPr>
        <p:spPr>
          <a:xfrm>
            <a:off x="715433" y="166688"/>
            <a:ext cx="109728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64-bit Logical Address Space</a:t>
            </a:r>
            <a:endParaRPr/>
          </a:p>
        </p:txBody>
      </p:sp>
      <p:sp>
        <p:nvSpPr>
          <p:cNvPr id="609" name="Google Shape;609;p48"/>
          <p:cNvSpPr txBox="1"/>
          <p:nvPr>
            <p:ph idx="1" type="body"/>
          </p:nvPr>
        </p:nvSpPr>
        <p:spPr>
          <a:xfrm>
            <a:off x="1075267" y="1201739"/>
            <a:ext cx="10822517" cy="508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Even two-level paging scheme not sufficient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If page size is 4 KB (2</a:t>
            </a:r>
            <a:r>
              <a:rPr baseline="30000" lang="en-US" sz="1800"/>
              <a:t>12</a:t>
            </a:r>
            <a:r>
              <a:rPr lang="en-US" sz="1800"/>
              <a:t>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Then page table has 2</a:t>
            </a:r>
            <a:r>
              <a:rPr baseline="30000" lang="en-US" sz="1800"/>
              <a:t>52</a:t>
            </a:r>
            <a:r>
              <a:rPr lang="en-US" sz="1800"/>
              <a:t> entries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If two level scheme, inner page tables could be 2</a:t>
            </a:r>
            <a:r>
              <a:rPr baseline="30000" lang="en-US" sz="1800"/>
              <a:t>10</a:t>
            </a:r>
            <a:r>
              <a:rPr lang="en-US" sz="1800"/>
              <a:t> 4-byte entries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Address would look like</a:t>
            </a:r>
            <a:endParaRPr/>
          </a:p>
          <a:p>
            <a:pPr indent="-171450" lvl="1" marL="7429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71450" lvl="1" marL="7429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0" lvl="1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Outer page table has 2</a:t>
            </a:r>
            <a:r>
              <a:rPr baseline="30000" lang="en-US" sz="1800"/>
              <a:t>42</a:t>
            </a:r>
            <a:r>
              <a:rPr lang="en-US" sz="1800"/>
              <a:t> entries or 2</a:t>
            </a:r>
            <a:r>
              <a:rPr baseline="30000" lang="en-US" sz="1800"/>
              <a:t>44</a:t>
            </a:r>
            <a:r>
              <a:rPr lang="en-US" sz="1800"/>
              <a:t> bytes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One solution is to add a 2</a:t>
            </a:r>
            <a:r>
              <a:rPr baseline="30000" lang="en-US" sz="1800"/>
              <a:t>nd</a:t>
            </a:r>
            <a:r>
              <a:rPr lang="en-US" sz="1800"/>
              <a:t> outer page table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But in the following example the 2</a:t>
            </a:r>
            <a:r>
              <a:rPr baseline="30000" lang="en-US" sz="1800"/>
              <a:t>nd</a:t>
            </a:r>
            <a:r>
              <a:rPr lang="en-US" sz="1800"/>
              <a:t> outer page table is still 2</a:t>
            </a:r>
            <a:r>
              <a:rPr baseline="30000" lang="en-US" sz="1800"/>
              <a:t>34</a:t>
            </a:r>
            <a:r>
              <a:rPr lang="en-US" sz="1800"/>
              <a:t> bytes in size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And possibly 4 memory access to get to one physical memory location</a:t>
            </a:r>
            <a:endParaRPr/>
          </a:p>
          <a:p>
            <a:pPr indent="-171450" lvl="1" marL="7429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id="610" name="Google Shape;61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7985" y="2948125"/>
            <a:ext cx="4328584" cy="11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9"/>
          <p:cNvSpPr txBox="1"/>
          <p:nvPr>
            <p:ph idx="4294967295" type="title"/>
          </p:nvPr>
        </p:nvSpPr>
        <p:spPr>
          <a:xfrm>
            <a:off x="1153584" y="214313"/>
            <a:ext cx="10428816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Three-level Paging Scheme</a:t>
            </a:r>
            <a:endParaRPr/>
          </a:p>
        </p:txBody>
      </p:sp>
      <p:pic>
        <p:nvPicPr>
          <p:cNvPr id="617" name="Google Shape;61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8801" y="1293813"/>
            <a:ext cx="6989233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1867" y="3130550"/>
            <a:ext cx="7315200" cy="1062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"/>
          <p:cNvSpPr txBox="1"/>
          <p:nvPr>
            <p:ph idx="4294967295" type="title"/>
          </p:nvPr>
        </p:nvSpPr>
        <p:spPr>
          <a:xfrm>
            <a:off x="1686984" y="112713"/>
            <a:ext cx="8746067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Base and Limit Registers</a:t>
            </a:r>
            <a:endParaRPr/>
          </a:p>
        </p:txBody>
      </p:sp>
      <p:sp>
        <p:nvSpPr>
          <p:cNvPr id="271" name="Google Shape;271;p5"/>
          <p:cNvSpPr txBox="1"/>
          <p:nvPr>
            <p:ph idx="1" type="body"/>
          </p:nvPr>
        </p:nvSpPr>
        <p:spPr>
          <a:xfrm>
            <a:off x="701040" y="995362"/>
            <a:ext cx="10369127" cy="5344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 pair of </a:t>
            </a:r>
            <a:r>
              <a:rPr b="1" lang="en-US">
                <a:solidFill>
                  <a:srgbClr val="3366FF"/>
                </a:solidFill>
              </a:rPr>
              <a:t>base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/>
              <a:t>and</a:t>
            </a:r>
            <a:r>
              <a:rPr b="1" lang="en-US">
                <a:solidFill>
                  <a:srgbClr val="FF0000"/>
                </a:solidFill>
              </a:rPr>
              <a:t> </a:t>
            </a:r>
            <a:r>
              <a:rPr b="1" lang="en-US">
                <a:solidFill>
                  <a:srgbClr val="3366FF"/>
                </a:solidFill>
              </a:rPr>
              <a:t>limit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b="1" lang="en-US">
                <a:solidFill>
                  <a:srgbClr val="3366FF"/>
                </a:solidFill>
              </a:rPr>
              <a:t>registers</a:t>
            </a:r>
            <a:r>
              <a:rPr lang="en-US"/>
              <a:t> define the logical address space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CPU must check every memory access generated in user mode to be sure it is between base and limit for that user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 Separate per-process memory space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ability to determine the range of legal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addresses  that the process may access.</a:t>
            </a:r>
            <a:endParaRPr/>
          </a:p>
        </p:txBody>
      </p:sp>
      <p:pic>
        <p:nvPicPr>
          <p:cNvPr id="272" name="Google Shape;27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9839" y="1760219"/>
            <a:ext cx="5105401" cy="421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0"/>
          <p:cNvSpPr txBox="1"/>
          <p:nvPr>
            <p:ph idx="4294967295" type="title"/>
          </p:nvPr>
        </p:nvSpPr>
        <p:spPr>
          <a:xfrm>
            <a:off x="1128184" y="166688"/>
            <a:ext cx="10454216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Hashed Page Tables</a:t>
            </a:r>
            <a:endParaRPr/>
          </a:p>
        </p:txBody>
      </p:sp>
      <p:sp>
        <p:nvSpPr>
          <p:cNvPr id="625" name="Google Shape;625;p50"/>
          <p:cNvSpPr txBox="1"/>
          <p:nvPr>
            <p:ph idx="1" type="body"/>
          </p:nvPr>
        </p:nvSpPr>
        <p:spPr>
          <a:xfrm>
            <a:off x="1204384" y="1141413"/>
            <a:ext cx="10168467" cy="4722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Common in address spaces &gt; 32 bits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The virtual page number is hashed into a page table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This page table contains a chain of elements hashing to the same location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Each element contains (1) the virtual page number (2) the value of the mapped page frame (3) a pointer to the next element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Virtual page numbers are compared in this chain searching for a match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If a match is found, the corresponding physical frame is extracted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Variation for 64-bit addresses is </a:t>
            </a:r>
            <a:r>
              <a:rPr b="1" lang="en-US" sz="1800">
                <a:solidFill>
                  <a:srgbClr val="3366FF"/>
                </a:solidFill>
              </a:rPr>
              <a:t>clustered page tables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Similar to hashed but each entry refers to several pages (such as 16) rather than 1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Especially useful for </a:t>
            </a:r>
            <a:r>
              <a:rPr b="1" lang="en-US" sz="1800">
                <a:solidFill>
                  <a:srgbClr val="3366FF"/>
                </a:solidFill>
              </a:rPr>
              <a:t>sparse</a:t>
            </a:r>
            <a:r>
              <a:rPr lang="en-US" sz="1800"/>
              <a:t> address spaces (where memory references are non-contiguous and scattered) 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1"/>
          <p:cNvSpPr txBox="1"/>
          <p:nvPr>
            <p:ph type="title"/>
          </p:nvPr>
        </p:nvSpPr>
        <p:spPr>
          <a:xfrm>
            <a:off x="609600" y="152401"/>
            <a:ext cx="10972800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50000"/>
              <a:buFont typeface="Century Gothic"/>
              <a:buNone/>
            </a:pPr>
            <a:r>
              <a:rPr lang="en-US"/>
              <a:t>Hashed Page Table</a:t>
            </a:r>
            <a:endParaRPr sz="2400"/>
          </a:p>
        </p:txBody>
      </p:sp>
      <p:pic>
        <p:nvPicPr>
          <p:cNvPr id="632" name="Google Shape;63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7184" y="1274764"/>
            <a:ext cx="8822267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5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2"/>
          <p:cNvSpPr txBox="1"/>
          <p:nvPr>
            <p:ph idx="4294967295" type="title"/>
          </p:nvPr>
        </p:nvSpPr>
        <p:spPr>
          <a:xfrm>
            <a:off x="973667" y="152401"/>
            <a:ext cx="10608733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Inverted Page Table</a:t>
            </a:r>
            <a:endParaRPr/>
          </a:p>
        </p:txBody>
      </p:sp>
      <p:sp>
        <p:nvSpPr>
          <p:cNvPr id="640" name="Google Shape;640;p52"/>
          <p:cNvSpPr txBox="1"/>
          <p:nvPr>
            <p:ph idx="1" type="body"/>
          </p:nvPr>
        </p:nvSpPr>
        <p:spPr>
          <a:xfrm>
            <a:off x="1253067" y="1152526"/>
            <a:ext cx="9431867" cy="479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Rather than each process having a page table and keeping track of all possible logical pages, track all physical pages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One entry for each real page of memory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Entry consists of the virtual address of the page stored in that real memory location, with information about the process that owns that page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Decreases memory needed to store each page table, but increases time needed to search the table when a page reference occurs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Use hash table to limit the search to one — or at most a few — page-table entries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TLB can accelerate access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But how to implement shared memory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One mapping of a virtual address to the shared physical address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3"/>
          <p:cNvSpPr txBox="1"/>
          <p:nvPr>
            <p:ph type="title"/>
          </p:nvPr>
        </p:nvSpPr>
        <p:spPr>
          <a:xfrm>
            <a:off x="609600" y="57151"/>
            <a:ext cx="10972800" cy="575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Virtual Memory: </a:t>
            </a:r>
            <a:r>
              <a:rPr lang="en-US">
                <a:solidFill>
                  <a:srgbClr val="262626"/>
                </a:solidFill>
              </a:rPr>
              <a:t>Objectives</a:t>
            </a:r>
            <a:endParaRPr/>
          </a:p>
        </p:txBody>
      </p:sp>
      <p:sp>
        <p:nvSpPr>
          <p:cNvPr id="647" name="Google Shape;647;p53"/>
          <p:cNvSpPr txBox="1"/>
          <p:nvPr>
            <p:ph idx="1" type="body"/>
          </p:nvPr>
        </p:nvSpPr>
        <p:spPr>
          <a:xfrm>
            <a:off x="1238251" y="1234017"/>
            <a:ext cx="9169400" cy="4529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To describe the benefits of a virtual memory system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To explain the concepts of demand paging, page-replacement algorithms, and allocation of page frames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To discuss the principle of the working-set model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To examine the relationship between shared memory and memory-mapped files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To explore how kernel memory is managed</a:t>
            </a:r>
            <a:endParaRPr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4"/>
          <p:cNvSpPr txBox="1"/>
          <p:nvPr>
            <p:ph type="title"/>
          </p:nvPr>
        </p:nvSpPr>
        <p:spPr>
          <a:xfrm>
            <a:off x="609600" y="57151"/>
            <a:ext cx="10972800" cy="575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Virtual Memory: </a:t>
            </a:r>
            <a:r>
              <a:rPr lang="en-US">
                <a:solidFill>
                  <a:srgbClr val="262626"/>
                </a:solidFill>
              </a:rPr>
              <a:t>Background</a:t>
            </a:r>
            <a:endParaRPr/>
          </a:p>
        </p:txBody>
      </p:sp>
      <p:sp>
        <p:nvSpPr>
          <p:cNvPr id="654" name="Google Shape;654;p54"/>
          <p:cNvSpPr txBox="1"/>
          <p:nvPr>
            <p:ph idx="1" type="body"/>
          </p:nvPr>
        </p:nvSpPr>
        <p:spPr>
          <a:xfrm>
            <a:off x="1149351" y="1111251"/>
            <a:ext cx="9618133" cy="4531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Code needs to be in memory to execute.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Entire program code not needed at same time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Consider ability to execute partially-loaded program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Program no longer constrained by limits of physical memory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Each program takes less memory while running -&gt; more programs run at the same time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400"/>
              <a:buChar char="🠶"/>
            </a:pPr>
            <a:r>
              <a:rPr lang="en-US"/>
              <a:t>Increased CPU utilization and throughput with no increase in response time or turnaround time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Less I/O needed to load or swap programs into memory -&gt; each user program runs faster</a:t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5"/>
          <p:cNvSpPr txBox="1"/>
          <p:nvPr>
            <p:ph type="title"/>
          </p:nvPr>
        </p:nvSpPr>
        <p:spPr>
          <a:xfrm>
            <a:off x="609600" y="150285"/>
            <a:ext cx="10972800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Virtual Memory: </a:t>
            </a:r>
            <a:r>
              <a:rPr lang="en-US">
                <a:solidFill>
                  <a:srgbClr val="262626"/>
                </a:solidFill>
              </a:rPr>
              <a:t>Background (Cont.)</a:t>
            </a:r>
            <a:endParaRPr/>
          </a:p>
        </p:txBody>
      </p:sp>
      <p:sp>
        <p:nvSpPr>
          <p:cNvPr id="661" name="Google Shape;661;p55"/>
          <p:cNvSpPr txBox="1"/>
          <p:nvPr>
            <p:ph idx="1" type="body"/>
          </p:nvPr>
        </p:nvSpPr>
        <p:spPr>
          <a:xfrm>
            <a:off x="1132418" y="1064684"/>
            <a:ext cx="9569449" cy="452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b="1" lang="en-US" sz="2400">
                <a:solidFill>
                  <a:srgbClr val="3366FF"/>
                </a:solidFill>
              </a:rPr>
              <a:t>Virtual memory</a:t>
            </a:r>
            <a:r>
              <a:rPr lang="en-US" sz="2400">
                <a:solidFill>
                  <a:srgbClr val="3366FF"/>
                </a:solidFill>
              </a:rPr>
              <a:t> </a:t>
            </a:r>
            <a:r>
              <a:rPr lang="en-US" sz="2400"/>
              <a:t>– separation of user logical memory from physical memory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Only part of the program needs to be in memory for execution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Logical address space can therefore be much larger than physical address space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Allows address spaces to be shared by several processes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Allows for more efficient process creation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More programs running concurrently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Less I/O needed to load or swap processes</a:t>
            </a:r>
            <a:endParaRPr/>
          </a:p>
          <a:p>
            <a:pPr indent="-209550" lvl="0" marL="342900" rtl="0" algn="l"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6"/>
          <p:cNvSpPr txBox="1"/>
          <p:nvPr>
            <p:ph type="title"/>
          </p:nvPr>
        </p:nvSpPr>
        <p:spPr>
          <a:xfrm>
            <a:off x="609600" y="150285"/>
            <a:ext cx="10972800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Virtual Memory: </a:t>
            </a:r>
            <a:r>
              <a:rPr lang="en-US">
                <a:solidFill>
                  <a:srgbClr val="262626"/>
                </a:solidFill>
              </a:rPr>
              <a:t>Background (Cont.)</a:t>
            </a:r>
            <a:endParaRPr/>
          </a:p>
        </p:txBody>
      </p:sp>
      <p:sp>
        <p:nvSpPr>
          <p:cNvPr id="668" name="Google Shape;668;p56"/>
          <p:cNvSpPr txBox="1"/>
          <p:nvPr>
            <p:ph idx="1" type="body"/>
          </p:nvPr>
        </p:nvSpPr>
        <p:spPr>
          <a:xfrm>
            <a:off x="1166284" y="1039284"/>
            <a:ext cx="10073216" cy="452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b="1" lang="en-US" sz="2400">
                <a:solidFill>
                  <a:srgbClr val="3366FF"/>
                </a:solidFill>
              </a:rPr>
              <a:t>Virtual address space</a:t>
            </a:r>
            <a:r>
              <a:rPr lang="en-US" sz="2400"/>
              <a:t> – logical view of how process is stored in memory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Usually start at address 0, contiguous addresses until end of space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Meanwhile, physical memory organized in page frames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MMU must map logical to physical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Virtual memory can be implemented via: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Demand paging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Demand segmentation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7"/>
          <p:cNvSpPr txBox="1"/>
          <p:nvPr>
            <p:ph type="title"/>
          </p:nvPr>
        </p:nvSpPr>
        <p:spPr>
          <a:xfrm>
            <a:off x="1524001" y="76201"/>
            <a:ext cx="10773833" cy="607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</a:pPr>
            <a:r>
              <a:rPr lang="en-US" sz="3200"/>
              <a:t>Virtual Memory That is Larger Than Physical Memory</a:t>
            </a:r>
            <a:endParaRPr/>
          </a:p>
        </p:txBody>
      </p:sp>
      <p:pic>
        <p:nvPicPr>
          <p:cNvPr descr="9" id="675" name="Google Shape;67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1185333"/>
            <a:ext cx="7147984" cy="4250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0451" y="336551"/>
            <a:ext cx="2751667" cy="4078816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58"/>
          <p:cNvSpPr txBox="1"/>
          <p:nvPr>
            <p:ph type="title"/>
          </p:nvPr>
        </p:nvSpPr>
        <p:spPr>
          <a:xfrm>
            <a:off x="1257301" y="175685"/>
            <a:ext cx="10325100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262626"/>
                </a:solidFill>
              </a:rPr>
              <a:t>Virtual-address Space</a:t>
            </a:r>
            <a:endParaRPr/>
          </a:p>
        </p:txBody>
      </p:sp>
      <p:sp>
        <p:nvSpPr>
          <p:cNvPr id="683" name="Google Shape;683;p58"/>
          <p:cNvSpPr txBox="1"/>
          <p:nvPr/>
        </p:nvSpPr>
        <p:spPr>
          <a:xfrm>
            <a:off x="1081618" y="1119718"/>
            <a:ext cx="7452783" cy="3547533"/>
          </a:xfrm>
          <a:prstGeom prst="rect">
            <a:avLst/>
          </a:prstGeom>
          <a:noFill/>
          <a:ln>
            <a:noFill/>
          </a:ln>
        </p:spPr>
        <p:txBody>
          <a:bodyPr anchorCtr="0" anchor="t" bIns="42650" lIns="85325" spcFirstLastPara="1" rIns="85325" wrap="square" tIns="42650">
            <a:noAutofit/>
          </a:bodyPr>
          <a:lstStyle/>
          <a:p>
            <a:pPr indent="-651917" lvl="0" marL="651917" marR="0" rtl="0" algn="l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189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Usually design logical address space for stack to start at Max logical address and grow “down” while heap grows “up”</a:t>
            </a:r>
            <a:endParaRPr/>
          </a:p>
          <a:p>
            <a:pPr indent="-543970" lvl="1" marL="1413898" marR="0" rtl="0" algn="l">
              <a:spcBef>
                <a:spcPts val="735"/>
              </a:spcBef>
              <a:spcAft>
                <a:spcPts val="0"/>
              </a:spcAft>
              <a:buClr>
                <a:srgbClr val="CC6600"/>
              </a:buClr>
              <a:buSzPts val="168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Maximizes address space use</a:t>
            </a:r>
            <a:endParaRPr/>
          </a:p>
          <a:p>
            <a:pPr indent="-543970" lvl="1" marL="1413898" marR="0" rtl="0" algn="l">
              <a:spcBef>
                <a:spcPts val="735"/>
              </a:spcBef>
              <a:spcAft>
                <a:spcPts val="0"/>
              </a:spcAft>
              <a:buClr>
                <a:srgbClr val="CC6600"/>
              </a:buClr>
              <a:buSzPts val="168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Unused address space between the two is hole</a:t>
            </a:r>
            <a:endParaRPr/>
          </a:p>
          <a:p>
            <a:pPr indent="-433905" lvl="2" marL="2067931" marR="0" rtl="0" algn="l">
              <a:spcBef>
                <a:spcPts val="735"/>
              </a:spcBef>
              <a:spcAft>
                <a:spcPts val="0"/>
              </a:spcAft>
              <a:buClr>
                <a:srgbClr val="009900"/>
              </a:buClr>
              <a:buSzPts val="1575"/>
              <a:buFont typeface="Arimo"/>
              <a:buChar char="4"/>
            </a:pPr>
            <a:r>
              <a:rPr b="0" i="0" lang="en-US" sz="2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physical memory needed until heap or stack grows to a given new page</a:t>
            </a:r>
            <a:endParaRPr/>
          </a:p>
          <a:p>
            <a:pPr indent="-651917" lvl="0" marL="651917" marR="0" rtl="0" algn="l">
              <a:spcBef>
                <a:spcPts val="735"/>
              </a:spcBef>
              <a:spcAft>
                <a:spcPts val="0"/>
              </a:spcAft>
              <a:buClr>
                <a:srgbClr val="993300"/>
              </a:buClr>
              <a:buSzPts val="189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Enables </a:t>
            </a:r>
            <a:r>
              <a:rPr b="1" lang="en-US" sz="2100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sparse </a:t>
            </a: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address spaces with holes left for growth, dynamically linked libraries, etc</a:t>
            </a:r>
            <a:endParaRPr/>
          </a:p>
        </p:txBody>
      </p:sp>
      <p:sp>
        <p:nvSpPr>
          <p:cNvPr id="684" name="Google Shape;684;p58"/>
          <p:cNvSpPr txBox="1"/>
          <p:nvPr/>
        </p:nvSpPr>
        <p:spPr>
          <a:xfrm>
            <a:off x="1022351" y="4792134"/>
            <a:ext cx="9479192" cy="1318819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-651917" lvl="0" marL="651917" marR="0" rtl="0" algn="l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189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libraries shared via mapping into virtual address space</a:t>
            </a:r>
            <a:endParaRPr/>
          </a:p>
          <a:p>
            <a:pPr indent="-651917" lvl="0" marL="651917" marR="0" rtl="0" algn="l">
              <a:spcBef>
                <a:spcPts val="735"/>
              </a:spcBef>
              <a:spcAft>
                <a:spcPts val="0"/>
              </a:spcAft>
              <a:buClr>
                <a:srgbClr val="993300"/>
              </a:buClr>
              <a:buSzPts val="189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memory by mapping pages read-write into virtual address space</a:t>
            </a:r>
            <a:endParaRPr/>
          </a:p>
          <a:p>
            <a:pPr indent="-651917" lvl="0" marL="651917" marR="0" rtl="0" algn="l">
              <a:spcBef>
                <a:spcPts val="735"/>
              </a:spcBef>
              <a:spcAft>
                <a:spcPts val="0"/>
              </a:spcAft>
              <a:buClr>
                <a:srgbClr val="993300"/>
              </a:buClr>
              <a:buSzPts val="1890"/>
              <a:buFont typeface="Arial"/>
              <a:buChar char="●"/>
            </a:pP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Pages can be shared during </a:t>
            </a:r>
            <a:r>
              <a:rPr lang="en-US" sz="2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fork()</a:t>
            </a:r>
            <a:r>
              <a:rPr lang="en-US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speeding process creation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59"/>
          <p:cNvSpPr txBox="1"/>
          <p:nvPr>
            <p:ph type="title"/>
          </p:nvPr>
        </p:nvSpPr>
        <p:spPr>
          <a:xfrm>
            <a:off x="1856317" y="188385"/>
            <a:ext cx="10081683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262626"/>
                </a:solidFill>
              </a:rPr>
              <a:t>Shared Library Using Virtual Memory</a:t>
            </a:r>
            <a:endParaRPr/>
          </a:p>
        </p:txBody>
      </p:sp>
      <p:pic>
        <p:nvPicPr>
          <p:cNvPr id="691" name="Google Shape;69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9734" y="1255185"/>
            <a:ext cx="8394700" cy="415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"/>
          <p:cNvSpPr txBox="1"/>
          <p:nvPr>
            <p:ph idx="4294967295" type="title"/>
          </p:nvPr>
        </p:nvSpPr>
        <p:spPr>
          <a:xfrm>
            <a:off x="2520104" y="123508"/>
            <a:ext cx="10327216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Hardware Address Protection</a:t>
            </a:r>
            <a:endParaRPr/>
          </a:p>
        </p:txBody>
      </p:sp>
      <p:pic>
        <p:nvPicPr>
          <p:cNvPr descr="8.02.pdf" id="278" name="Google Shape;278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12790" l="0" r="0" t="-12790"/>
          <a:stretch/>
        </p:blipFill>
        <p:spPr>
          <a:xfrm>
            <a:off x="2101851" y="1212851"/>
            <a:ext cx="8432800" cy="34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0"/>
          <p:cNvSpPr txBox="1"/>
          <p:nvPr>
            <p:ph type="title"/>
          </p:nvPr>
        </p:nvSpPr>
        <p:spPr>
          <a:xfrm>
            <a:off x="609600" y="124885"/>
            <a:ext cx="10972800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262626"/>
                </a:solidFill>
              </a:rPr>
              <a:t>Demand Paging</a:t>
            </a:r>
            <a:endParaRPr/>
          </a:p>
        </p:txBody>
      </p:sp>
      <p:sp>
        <p:nvSpPr>
          <p:cNvPr id="698" name="Google Shape;698;p60"/>
          <p:cNvSpPr txBox="1"/>
          <p:nvPr>
            <p:ph idx="1" type="body"/>
          </p:nvPr>
        </p:nvSpPr>
        <p:spPr>
          <a:xfrm>
            <a:off x="939800" y="960967"/>
            <a:ext cx="5579533" cy="5350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31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🠶"/>
            </a:pPr>
            <a:r>
              <a:rPr lang="en-US" sz="2100"/>
              <a:t>Could bring entire process into memory at load time</a:t>
            </a:r>
            <a:endParaRPr/>
          </a:p>
          <a:p>
            <a:pPr indent="-342931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100"/>
              <a:t>Or bring a page into memory only when it is needed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>
                <a:solidFill>
                  <a:srgbClr val="3F3F3F"/>
                </a:solidFill>
              </a:rPr>
              <a:t>Less I/O needed, no unnecessary I/O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>
                <a:solidFill>
                  <a:srgbClr val="3F3F3F"/>
                </a:solidFill>
              </a:rPr>
              <a:t>Less memory needed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>
                <a:solidFill>
                  <a:srgbClr val="3F3F3F"/>
                </a:solidFill>
              </a:rPr>
              <a:t>Faster response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>
                <a:solidFill>
                  <a:srgbClr val="3F3F3F"/>
                </a:solidFill>
              </a:rPr>
              <a:t>More users</a:t>
            </a:r>
            <a:endParaRPr/>
          </a:p>
          <a:p>
            <a:pPr indent="-342931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100"/>
              <a:t>Similar to paging system with swapping (diagram on right)</a:t>
            </a:r>
            <a:endParaRPr/>
          </a:p>
          <a:p>
            <a:pPr indent="-342931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100"/>
              <a:t>Page is needed ⇒ reference to it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>
                <a:solidFill>
                  <a:srgbClr val="3F3F3F"/>
                </a:solidFill>
              </a:rPr>
              <a:t>invalid reference ⇒ abort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>
                <a:solidFill>
                  <a:srgbClr val="3F3F3F"/>
                </a:solidFill>
              </a:rPr>
              <a:t>not-in-memory ⇒ bring to memory</a:t>
            </a:r>
            <a:endParaRPr/>
          </a:p>
          <a:p>
            <a:pPr indent="-342931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b="1" lang="en-US" sz="2100">
                <a:solidFill>
                  <a:srgbClr val="3366FF"/>
                </a:solidFill>
              </a:rPr>
              <a:t>Lazy swapper</a:t>
            </a:r>
            <a:r>
              <a:rPr lang="en-US" sz="2100">
                <a:solidFill>
                  <a:srgbClr val="3366FF"/>
                </a:solidFill>
              </a:rPr>
              <a:t> </a:t>
            </a:r>
            <a:r>
              <a:rPr lang="en-US" sz="2100"/>
              <a:t>– never swaps a page into memory unless page will be needed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>
                <a:solidFill>
                  <a:srgbClr val="3F3F3F"/>
                </a:solidFill>
              </a:rPr>
              <a:t>Swapper that deals with pages is a </a:t>
            </a:r>
            <a:r>
              <a:rPr b="1" lang="en-US">
                <a:solidFill>
                  <a:srgbClr val="3366FF"/>
                </a:solidFill>
              </a:rPr>
              <a:t>pager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</p:txBody>
      </p:sp>
      <p:pic>
        <p:nvPicPr>
          <p:cNvPr descr="9" id="699" name="Google Shape;69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3568" y="1701801"/>
            <a:ext cx="5171017" cy="3551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1"/>
          <p:cNvSpPr txBox="1"/>
          <p:nvPr>
            <p:ph type="title"/>
          </p:nvPr>
        </p:nvSpPr>
        <p:spPr>
          <a:xfrm>
            <a:off x="218017" y="0"/>
            <a:ext cx="10972800" cy="575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262626"/>
                </a:solidFill>
              </a:rPr>
              <a:t>Basic Concepts</a:t>
            </a:r>
            <a:endParaRPr/>
          </a:p>
        </p:txBody>
      </p:sp>
      <p:sp>
        <p:nvSpPr>
          <p:cNvPr id="705" name="Google Shape;705;p61"/>
          <p:cNvSpPr txBox="1"/>
          <p:nvPr>
            <p:ph idx="1" type="body"/>
          </p:nvPr>
        </p:nvSpPr>
        <p:spPr>
          <a:xfrm>
            <a:off x="1075267" y="1145117"/>
            <a:ext cx="10016067" cy="4529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With swapping, pager guesses which pages will be used before swapping out again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Instead, pager brings in only those pages into memory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>
                <a:solidFill>
                  <a:srgbClr val="FF0000"/>
                </a:solidFill>
              </a:rPr>
              <a:t>How to determine that set of pages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>
                <a:solidFill>
                  <a:srgbClr val="3F3F3F"/>
                </a:solidFill>
              </a:rPr>
              <a:t>Need new MMU functionality to implement demand paging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If pages needed are already </a:t>
            </a:r>
            <a:r>
              <a:rPr b="1" lang="en-US" sz="2400">
                <a:solidFill>
                  <a:srgbClr val="3366FF"/>
                </a:solidFill>
              </a:rPr>
              <a:t>memory resident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>
                <a:solidFill>
                  <a:srgbClr val="3F3F3F"/>
                </a:solidFill>
              </a:rPr>
              <a:t>No difference from non demand-paging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If page needed and not memory resident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>
                <a:solidFill>
                  <a:srgbClr val="3F3F3F"/>
                </a:solidFill>
              </a:rPr>
              <a:t>Need to detect and load the page into memory from storage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400"/>
              <a:buChar char="🠶"/>
            </a:pPr>
            <a:r>
              <a:rPr lang="en-US">
                <a:solidFill>
                  <a:srgbClr val="3F3F3F"/>
                </a:solidFill>
              </a:rPr>
              <a:t>Without changing program behavior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400"/>
              <a:buChar char="🠶"/>
            </a:pPr>
            <a:r>
              <a:rPr lang="en-US">
                <a:solidFill>
                  <a:srgbClr val="3F3F3F"/>
                </a:solidFill>
              </a:rPr>
              <a:t>Without programmer needing to change code</a:t>
            </a:r>
            <a:endParaRPr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2"/>
          <p:cNvSpPr txBox="1"/>
          <p:nvPr>
            <p:ph type="title"/>
          </p:nvPr>
        </p:nvSpPr>
        <p:spPr>
          <a:xfrm>
            <a:off x="287867" y="0"/>
            <a:ext cx="10972800" cy="575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262626"/>
                </a:solidFill>
              </a:rPr>
              <a:t>Valid-Invalid Bit</a:t>
            </a:r>
            <a:endParaRPr/>
          </a:p>
        </p:txBody>
      </p:sp>
      <p:sp>
        <p:nvSpPr>
          <p:cNvPr id="712" name="Google Shape;712;p62"/>
          <p:cNvSpPr txBox="1"/>
          <p:nvPr>
            <p:ph idx="1" type="body"/>
          </p:nvPr>
        </p:nvSpPr>
        <p:spPr>
          <a:xfrm>
            <a:off x="1227667" y="1045633"/>
            <a:ext cx="9880600" cy="5471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🠶"/>
            </a:pPr>
            <a:r>
              <a:rPr lang="en-US" sz="2400"/>
              <a:t>With each page table entry a valid–invalid bit is associated</a:t>
            </a:r>
            <a:br>
              <a:rPr lang="en-US" sz="2400"/>
            </a:br>
            <a:r>
              <a:rPr lang="en-US" sz="2400"/>
              <a:t>(</a:t>
            </a:r>
            <a:r>
              <a:rPr b="1" lang="en-US" sz="2400">
                <a:solidFill>
                  <a:srgbClr val="FF0000"/>
                </a:solidFill>
              </a:rPr>
              <a:t>v</a:t>
            </a:r>
            <a:r>
              <a:rPr lang="en-US" sz="2400"/>
              <a:t> ⇒ in-memory – </a:t>
            </a:r>
            <a:r>
              <a:rPr b="1" lang="en-US" sz="2400">
                <a:solidFill>
                  <a:srgbClr val="3366FF"/>
                </a:solidFill>
              </a:rPr>
              <a:t>memory resident</a:t>
            </a:r>
            <a:r>
              <a:rPr lang="en-US" sz="2400"/>
              <a:t>,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b="1" lang="en-US" sz="2400">
                <a:solidFill>
                  <a:srgbClr val="FF0000"/>
                </a:solidFill>
              </a:rPr>
              <a:t>i</a:t>
            </a:r>
            <a:r>
              <a:rPr lang="en-US" sz="2400"/>
              <a:t> ⇒ not-in-memory)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400"/>
              <a:t>Initially valid–invalid bit is set to</a:t>
            </a:r>
            <a:r>
              <a:rPr b="1" lang="en-US" sz="2400">
                <a:solidFill>
                  <a:srgbClr val="FF0000"/>
                </a:solidFill>
              </a:rPr>
              <a:t> i </a:t>
            </a:r>
            <a:r>
              <a:rPr lang="en-US" sz="2400"/>
              <a:t>on all entries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400"/>
              <a:t>Example of a page table snapshot:</a:t>
            </a:r>
            <a:br>
              <a:rPr lang="en-US" sz="2400"/>
            </a:br>
            <a:br>
              <a:rPr lang="en-US" sz="2100"/>
            </a:br>
            <a:br>
              <a:rPr lang="en-US" sz="2100"/>
            </a:br>
            <a:br>
              <a:rPr lang="en-US" sz="2100"/>
            </a:br>
            <a:br>
              <a:rPr lang="en-US" sz="2100"/>
            </a:br>
            <a:br>
              <a:rPr lang="en-US" sz="2100"/>
            </a:br>
            <a:br>
              <a:rPr lang="en-US" sz="2100"/>
            </a:br>
            <a:br>
              <a:rPr lang="en-US" sz="2100"/>
            </a:br>
            <a:br>
              <a:rPr lang="en-US" sz="2100"/>
            </a:br>
            <a:br>
              <a:rPr lang="en-US" sz="2100"/>
            </a:br>
            <a:br>
              <a:rPr lang="en-US" sz="2100"/>
            </a:br>
            <a:br>
              <a:rPr lang="en-US" sz="2100"/>
            </a:br>
            <a:br>
              <a:rPr lang="en-US" sz="2100"/>
            </a:br>
            <a:br>
              <a:rPr lang="en-US" sz="2100"/>
            </a:br>
            <a:br>
              <a:rPr lang="en-US" sz="2100"/>
            </a:br>
            <a:br>
              <a:rPr lang="en-US" sz="2100"/>
            </a:br>
            <a:endParaRPr sz="11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400"/>
              <a:t>During MMU address translation, if valid–invalid bit in page table entry is</a:t>
            </a:r>
            <a:r>
              <a:rPr b="1" lang="en-US" sz="2400">
                <a:solidFill>
                  <a:srgbClr val="FF0000"/>
                </a:solidFill>
              </a:rPr>
              <a:t> i</a:t>
            </a:r>
            <a:r>
              <a:rPr lang="en-US" sz="2400"/>
              <a:t> ⇒ page fault</a:t>
            </a:r>
            <a:endParaRPr/>
          </a:p>
        </p:txBody>
      </p:sp>
      <p:pic>
        <p:nvPicPr>
          <p:cNvPr id="713" name="Google Shape;71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2634" y="2675467"/>
            <a:ext cx="3266017" cy="2827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3"/>
          <p:cNvSpPr txBox="1"/>
          <p:nvPr>
            <p:ph type="title"/>
          </p:nvPr>
        </p:nvSpPr>
        <p:spPr>
          <a:xfrm>
            <a:off x="1456267" y="139700"/>
            <a:ext cx="11061700" cy="501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 sz="2700"/>
              <a:t>Page Table When Some Pages Are Not in Main Memory</a:t>
            </a:r>
            <a:endParaRPr/>
          </a:p>
        </p:txBody>
      </p:sp>
      <p:pic>
        <p:nvPicPr>
          <p:cNvPr descr="9" id="720" name="Google Shape;72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6933" y="1174751"/>
            <a:ext cx="6623051" cy="4817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4"/>
          <p:cNvSpPr txBox="1"/>
          <p:nvPr>
            <p:ph type="title"/>
          </p:nvPr>
        </p:nvSpPr>
        <p:spPr>
          <a:xfrm>
            <a:off x="188384" y="6351"/>
            <a:ext cx="10972800" cy="575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262626"/>
                </a:solidFill>
              </a:rPr>
              <a:t>Page Fault</a:t>
            </a:r>
            <a:endParaRPr/>
          </a:p>
        </p:txBody>
      </p:sp>
      <p:sp>
        <p:nvSpPr>
          <p:cNvPr id="727" name="Google Shape;727;p64"/>
          <p:cNvSpPr txBox="1"/>
          <p:nvPr>
            <p:ph idx="1" type="body"/>
          </p:nvPr>
        </p:nvSpPr>
        <p:spPr>
          <a:xfrm>
            <a:off x="1183218" y="903818"/>
            <a:ext cx="9518649" cy="4212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400"/>
              <a:t>If there is a reference to a page, first reference to that page will trap to operating system: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>
                <a:solidFill>
                  <a:srgbClr val="3366FF"/>
                </a:solidFill>
              </a:rPr>
              <a:t>              </a:t>
            </a:r>
            <a:r>
              <a:rPr b="1" lang="en-US" sz="2400">
                <a:solidFill>
                  <a:srgbClr val="3366FF"/>
                </a:solidFill>
              </a:rPr>
              <a:t>page fault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2400"/>
              <a:t>Operating system looks at another table to decide:</a:t>
            </a:r>
            <a:endParaRPr/>
          </a:p>
          <a:p>
            <a:pPr indent="-455073" lvl="1" marL="106465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>
                <a:solidFill>
                  <a:srgbClr val="3F3F3F"/>
                </a:solidFill>
              </a:rPr>
              <a:t>Invalid reference ⇒ abort</a:t>
            </a:r>
            <a:endParaRPr/>
          </a:p>
          <a:p>
            <a:pPr indent="-455073" lvl="1" marL="106465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>
                <a:solidFill>
                  <a:srgbClr val="3F3F3F"/>
                </a:solidFill>
              </a:rPr>
              <a:t>Just not in memory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2400"/>
              <a:t>Find free frame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2400"/>
              <a:t>Swap page into frame via </a:t>
            </a:r>
            <a:r>
              <a:rPr b="1" lang="en-US" sz="2400" u="sng"/>
              <a:t>scheduled</a:t>
            </a:r>
            <a:r>
              <a:rPr lang="en-US" sz="2400"/>
              <a:t> disk operation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2400"/>
              <a:t>Reset tables to indicate page now in memory</a:t>
            </a:r>
            <a:br>
              <a:rPr lang="en-US" sz="2400"/>
            </a:br>
            <a:r>
              <a:rPr lang="en-US" sz="2400"/>
              <a:t>Set validation bit = </a:t>
            </a:r>
            <a:r>
              <a:rPr b="1" lang="en-US" sz="2400">
                <a:solidFill>
                  <a:srgbClr val="FF0000"/>
                </a:solidFill>
              </a:rPr>
              <a:t>v</a:t>
            </a: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2400"/>
              <a:t>Restart the instruction that caused the page fault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5"/>
          <p:cNvSpPr txBox="1"/>
          <p:nvPr>
            <p:ph type="title"/>
          </p:nvPr>
        </p:nvSpPr>
        <p:spPr>
          <a:xfrm>
            <a:off x="920752" y="76200"/>
            <a:ext cx="10661649" cy="577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262626"/>
                </a:solidFill>
              </a:rPr>
              <a:t>Steps in Handling a Page Fault</a:t>
            </a:r>
            <a:endParaRPr/>
          </a:p>
        </p:txBody>
      </p:sp>
      <p:pic>
        <p:nvPicPr>
          <p:cNvPr descr="9" id="734" name="Google Shape;73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9867" y="1217084"/>
            <a:ext cx="7734300" cy="4840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6"/>
          <p:cNvSpPr txBox="1"/>
          <p:nvPr>
            <p:ph type="title"/>
          </p:nvPr>
        </p:nvSpPr>
        <p:spPr>
          <a:xfrm>
            <a:off x="609600" y="46567"/>
            <a:ext cx="10972800" cy="577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262626"/>
                </a:solidFill>
              </a:rPr>
              <a:t>Aspects of Demand Paging</a:t>
            </a:r>
            <a:endParaRPr/>
          </a:p>
        </p:txBody>
      </p:sp>
      <p:sp>
        <p:nvSpPr>
          <p:cNvPr id="740" name="Google Shape;740;p66"/>
          <p:cNvSpPr txBox="1"/>
          <p:nvPr>
            <p:ph idx="1" type="body"/>
          </p:nvPr>
        </p:nvSpPr>
        <p:spPr>
          <a:xfrm>
            <a:off x="1143000" y="1081618"/>
            <a:ext cx="10320867" cy="4887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Extreme case – start process with </a:t>
            </a:r>
            <a:r>
              <a:rPr i="1" lang="en-US" sz="2400"/>
              <a:t>no</a:t>
            </a:r>
            <a:r>
              <a:rPr lang="en-US" sz="2400"/>
              <a:t> pages in memory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>
                <a:solidFill>
                  <a:srgbClr val="3F3F3F"/>
                </a:solidFill>
              </a:rPr>
              <a:t>OS sets instruction pointer to first instruction of process, non-memory-resident -&gt; page fault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>
                <a:solidFill>
                  <a:srgbClr val="3F3F3F"/>
                </a:solidFill>
              </a:rPr>
              <a:t>And for every other process pages on first access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b="1" lang="en-US">
                <a:solidFill>
                  <a:srgbClr val="3366FF"/>
                </a:solidFill>
              </a:rPr>
              <a:t>Pure demand paging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Actually, a given instruction could access multiple pages -&gt; multiple page faults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>
                <a:solidFill>
                  <a:srgbClr val="3F3F3F"/>
                </a:solidFill>
              </a:rPr>
              <a:t>Consider fetch and decode of instruction which adds 2 numbers from memory and stores result back to memory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>
                <a:solidFill>
                  <a:srgbClr val="3F3F3F"/>
                </a:solidFill>
              </a:rPr>
              <a:t>Pain decreased because of </a:t>
            </a:r>
            <a:r>
              <a:rPr b="1" lang="en-US">
                <a:solidFill>
                  <a:srgbClr val="3366FF"/>
                </a:solidFill>
              </a:rPr>
              <a:t>locality of reference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Hardware support needed for demand paging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>
                <a:solidFill>
                  <a:srgbClr val="3F3F3F"/>
                </a:solidFill>
              </a:rPr>
              <a:t>Page table with valid / invalid bit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>
                <a:solidFill>
                  <a:srgbClr val="3F3F3F"/>
                </a:solidFill>
              </a:rPr>
              <a:t>Secondary memory (swap device with </a:t>
            </a:r>
            <a:r>
              <a:rPr b="1" lang="en-US">
                <a:solidFill>
                  <a:srgbClr val="3366FF"/>
                </a:solidFill>
              </a:rPr>
              <a:t>swap space</a:t>
            </a:r>
            <a:r>
              <a:rPr lang="en-US">
                <a:solidFill>
                  <a:srgbClr val="3F3F3F"/>
                </a:solidFill>
              </a:rPr>
              <a:t>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>
                <a:solidFill>
                  <a:srgbClr val="3F3F3F"/>
                </a:solidFill>
              </a:rPr>
              <a:t>Instruction restart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7"/>
          <p:cNvSpPr txBox="1"/>
          <p:nvPr>
            <p:ph type="title"/>
          </p:nvPr>
        </p:nvSpPr>
        <p:spPr>
          <a:xfrm>
            <a:off x="1090085" y="201085"/>
            <a:ext cx="10492316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262626"/>
                </a:solidFill>
              </a:rPr>
              <a:t>Performance of Demand Paging</a:t>
            </a:r>
            <a:endParaRPr/>
          </a:p>
        </p:txBody>
      </p:sp>
      <p:sp>
        <p:nvSpPr>
          <p:cNvPr id="747" name="Google Shape;747;p67"/>
          <p:cNvSpPr txBox="1"/>
          <p:nvPr>
            <p:ph idx="1" type="body"/>
          </p:nvPr>
        </p:nvSpPr>
        <p:spPr>
          <a:xfrm>
            <a:off x="1141929" y="1068792"/>
            <a:ext cx="10388700" cy="48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3147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🠶"/>
            </a:pPr>
            <a:r>
              <a:rPr lang="en-US" sz="2400"/>
              <a:t>Stages in Demand Paging (worse case)</a:t>
            </a:r>
            <a:endParaRPr/>
          </a:p>
          <a:p>
            <a:pPr indent="-333851" lvl="0" marL="3429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900"/>
              <a:t>Trap to the operating system</a:t>
            </a:r>
            <a:endParaRPr/>
          </a:p>
          <a:p>
            <a:pPr indent="-333851" lvl="0" marL="3429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900"/>
              <a:t>Save the user registers and process state</a:t>
            </a:r>
            <a:endParaRPr/>
          </a:p>
          <a:p>
            <a:pPr indent="-333851" lvl="0" marL="3429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900"/>
              <a:t>Determine that the interrupt was a page fault</a:t>
            </a:r>
            <a:endParaRPr/>
          </a:p>
          <a:p>
            <a:pPr indent="-333851" lvl="0" marL="3429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900"/>
              <a:t>Check that the page reference was legal and determine the location of the page on the disk</a:t>
            </a:r>
            <a:endParaRPr/>
          </a:p>
          <a:p>
            <a:pPr indent="-333851" lvl="0" marL="3429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900"/>
              <a:t>Issue a read from the disk to a free frame:</a:t>
            </a:r>
            <a:endParaRPr/>
          </a:p>
          <a:p>
            <a:pPr indent="-446024" lvl="1" marL="1064657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900"/>
              <a:t>Wait in a queue for this device until the read request is serviced</a:t>
            </a:r>
            <a:endParaRPr/>
          </a:p>
          <a:p>
            <a:pPr indent="-446024" lvl="1" marL="1064657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900"/>
              <a:t>Wait for the device seek and/or latency time</a:t>
            </a:r>
            <a:endParaRPr/>
          </a:p>
          <a:p>
            <a:pPr indent="-446024" lvl="1" marL="1064657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900"/>
              <a:t>Begin the transfer of the page to a free frame</a:t>
            </a:r>
            <a:endParaRPr/>
          </a:p>
          <a:p>
            <a:pPr indent="-333851" lvl="0" marL="3429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900"/>
              <a:t>While waiting, allocate the CPU to some other user</a:t>
            </a:r>
            <a:endParaRPr/>
          </a:p>
          <a:p>
            <a:pPr indent="-333851" lvl="0" marL="3429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900"/>
              <a:t>Receive an interrupt from the disk I/O subsystem (I/O completed)</a:t>
            </a:r>
            <a:endParaRPr/>
          </a:p>
          <a:p>
            <a:pPr indent="-333851" lvl="0" marL="3429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900"/>
              <a:t>Save the registers and process state for the other user</a:t>
            </a:r>
            <a:endParaRPr/>
          </a:p>
          <a:p>
            <a:pPr indent="-333851" lvl="0" marL="3429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900"/>
              <a:t>Determine that the interrupt was from the disk</a:t>
            </a:r>
            <a:endParaRPr/>
          </a:p>
          <a:p>
            <a:pPr indent="-333851" lvl="0" marL="3429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900"/>
              <a:t>Correct the page table and other tables to show page is now in memory</a:t>
            </a:r>
            <a:endParaRPr/>
          </a:p>
          <a:p>
            <a:pPr indent="-333851" lvl="0" marL="3429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900"/>
              <a:t>Wait for the CPU to be allocated to this process again</a:t>
            </a:r>
            <a:endParaRPr/>
          </a:p>
          <a:p>
            <a:pPr indent="-333851" lvl="0" marL="3429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900"/>
              <a:t>Restore the user registers, process state, and new page table, and then resume the interrupted instruction</a:t>
            </a:r>
            <a:endParaRPr/>
          </a:p>
          <a:p>
            <a:pPr indent="-236220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68"/>
          <p:cNvSpPr txBox="1"/>
          <p:nvPr>
            <p:ph type="title"/>
          </p:nvPr>
        </p:nvSpPr>
        <p:spPr>
          <a:xfrm>
            <a:off x="224368" y="33867"/>
            <a:ext cx="12105217" cy="577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262626"/>
                </a:solidFill>
              </a:rPr>
              <a:t>Performance of Demand Paging (Cont.)</a:t>
            </a:r>
            <a:endParaRPr/>
          </a:p>
        </p:txBody>
      </p:sp>
      <p:sp>
        <p:nvSpPr>
          <p:cNvPr id="754" name="Google Shape;754;p68"/>
          <p:cNvSpPr txBox="1"/>
          <p:nvPr>
            <p:ph idx="1" type="body"/>
          </p:nvPr>
        </p:nvSpPr>
        <p:spPr>
          <a:xfrm>
            <a:off x="1126067" y="1119717"/>
            <a:ext cx="9664700" cy="521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Three major activities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500"/>
              <a:buChar char="🠶"/>
            </a:pPr>
            <a:r>
              <a:rPr lang="en-US" sz="1500"/>
              <a:t>Service the interrupt – careful coding means just several hundred instructions needed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500"/>
              <a:buChar char="🠶"/>
            </a:pPr>
            <a:r>
              <a:rPr lang="en-US" sz="1500"/>
              <a:t>Read the page – lots of time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500"/>
              <a:buChar char="🠶"/>
            </a:pPr>
            <a:r>
              <a:rPr lang="en-US" sz="1500"/>
              <a:t>Restart the process – again just a small amount of time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Page Fault Rate 0 ≤ </a:t>
            </a:r>
            <a:r>
              <a:rPr i="1" lang="en-US" sz="1600"/>
              <a:t>p</a:t>
            </a:r>
            <a:r>
              <a:rPr lang="en-US" sz="1600"/>
              <a:t> ≤ 1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500"/>
              <a:buChar char="🠶"/>
            </a:pPr>
            <a:r>
              <a:rPr lang="en-US" sz="1500"/>
              <a:t>if </a:t>
            </a:r>
            <a:r>
              <a:rPr i="1" lang="en-US" sz="1500"/>
              <a:t>p</a:t>
            </a:r>
            <a:r>
              <a:rPr lang="en-US" sz="1500"/>
              <a:t> = 0 no page faults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500"/>
              <a:buChar char="🠶"/>
            </a:pPr>
            <a:r>
              <a:rPr lang="en-US" sz="1500"/>
              <a:t>if </a:t>
            </a:r>
            <a:r>
              <a:rPr i="1" lang="en-US" sz="1500"/>
              <a:t>p</a:t>
            </a:r>
            <a:r>
              <a:rPr lang="en-US" sz="1500"/>
              <a:t> = 1, every reference is a fault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Effective Access Time (EAT)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		EAT = (1 – </a:t>
            </a:r>
            <a:r>
              <a:rPr i="1" lang="en-US" sz="1600"/>
              <a:t>p</a:t>
            </a:r>
            <a:r>
              <a:rPr lang="en-US" sz="1600"/>
              <a:t>) x memory access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			+ </a:t>
            </a:r>
            <a:r>
              <a:rPr i="1" lang="en-US" sz="1600"/>
              <a:t>p</a:t>
            </a:r>
            <a:r>
              <a:rPr lang="en-US" sz="1600"/>
              <a:t> (page fault overhead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			           + swap page out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			           + swap page in 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				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9"/>
          <p:cNvSpPr txBox="1"/>
          <p:nvPr>
            <p:ph type="title"/>
          </p:nvPr>
        </p:nvSpPr>
        <p:spPr>
          <a:xfrm>
            <a:off x="601134" y="59267"/>
            <a:ext cx="10335684" cy="577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262626"/>
                </a:solidFill>
              </a:rPr>
              <a:t>Demand Paging Example</a:t>
            </a:r>
            <a:endParaRPr/>
          </a:p>
        </p:txBody>
      </p:sp>
      <p:sp>
        <p:nvSpPr>
          <p:cNvPr id="761" name="Google Shape;761;p69"/>
          <p:cNvSpPr txBox="1"/>
          <p:nvPr>
            <p:ph idx="1" type="body"/>
          </p:nvPr>
        </p:nvSpPr>
        <p:spPr>
          <a:xfrm>
            <a:off x="1143000" y="1068917"/>
            <a:ext cx="10287000" cy="4849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🠶"/>
            </a:pPr>
            <a:r>
              <a:rPr lang="en-US" sz="2400"/>
              <a:t>Memory access time = 200 nanoseconds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400"/>
              <a:t>Average page-fault service time = 8 milliseconds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400"/>
              <a:t>EAT = (1 – p) x 200 + p (8 milliseconds)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/>
              <a:t>	        = (1 – p  x 200 + p x 8,000,000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/>
              <a:t>              = 200 + p x 7,999,800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400"/>
              <a:t>If one access out of 1,000 causes a page fault, then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/>
              <a:t>         EAT = 8.2 microseconds.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/>
              <a:t>      This is a slowdown by a factor of 40!!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400"/>
              <a:t>If want performance degradation &lt; 10 percent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>
                <a:solidFill>
                  <a:srgbClr val="3F3F3F"/>
                </a:solidFill>
              </a:rPr>
              <a:t>220 &gt; 200 + 7,999,800 x p</a:t>
            </a:r>
            <a:br>
              <a:rPr lang="en-US">
                <a:solidFill>
                  <a:srgbClr val="3F3F3F"/>
                </a:solidFill>
              </a:rPr>
            </a:br>
            <a:r>
              <a:rPr lang="en-US">
                <a:solidFill>
                  <a:srgbClr val="3F3F3F"/>
                </a:solidFill>
              </a:rPr>
              <a:t>20 &gt; 7,999,800 x p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>
                <a:solidFill>
                  <a:srgbClr val="3F3F3F"/>
                </a:solidFill>
              </a:rPr>
              <a:t>p &lt; .0000025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>
                <a:solidFill>
                  <a:srgbClr val="3F3F3F"/>
                </a:solidFill>
              </a:rPr>
              <a:t>&lt; one page fault in every 400,000 memory accesses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400"/>
              <a:t>	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"/>
          <p:cNvSpPr txBox="1"/>
          <p:nvPr>
            <p:ph idx="4294967295" type="title"/>
          </p:nvPr>
        </p:nvSpPr>
        <p:spPr>
          <a:xfrm>
            <a:off x="609600" y="188913"/>
            <a:ext cx="109728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Address Binding</a:t>
            </a:r>
            <a:endParaRPr/>
          </a:p>
        </p:txBody>
      </p:sp>
      <p:pic>
        <p:nvPicPr>
          <p:cNvPr id="284" name="Google Shape;28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5920" y="0"/>
            <a:ext cx="6626080" cy="309004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7"/>
          <p:cNvSpPr txBox="1"/>
          <p:nvPr>
            <p:ph idx="1" type="body"/>
          </p:nvPr>
        </p:nvSpPr>
        <p:spPr>
          <a:xfrm>
            <a:off x="240862" y="2617076"/>
            <a:ext cx="9973365" cy="4240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Programs on disk, ready to be brought into memory to execute form an </a:t>
            </a:r>
            <a:r>
              <a:rPr b="1" lang="en-US" sz="1600">
                <a:solidFill>
                  <a:srgbClr val="0000FF"/>
                </a:solidFill>
              </a:rPr>
              <a:t>input queue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Without support, must be loaded into address 0000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Inconvenient to have first user process physical address always at 0000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How can it not be?</a:t>
            </a:r>
            <a:endParaRPr sz="16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Further, addresses represented in different ways at different stages of a program’s life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Source code addresses usually symbolic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400"/>
              <a:buChar char="🠶"/>
            </a:pPr>
            <a:r>
              <a:rPr lang="en-US"/>
              <a:t>Compiled code addresses </a:t>
            </a:r>
            <a:r>
              <a:rPr b="1" lang="en-US">
                <a:solidFill>
                  <a:srgbClr val="0000FF"/>
                </a:solidFill>
              </a:rPr>
              <a:t>bind </a:t>
            </a:r>
            <a:r>
              <a:rPr lang="en-US"/>
              <a:t>to relocatable addresses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0000"/>
                </a:solidFill>
              </a:rPr>
              <a:t>Example:  “346 bytes from beginning of this module” </a:t>
            </a:r>
            <a:r>
              <a:rPr lang="en-US" sz="2000">
                <a:solidFill>
                  <a:srgbClr val="FF0000"/>
                </a:solidFill>
              </a:rPr>
              <a:t>(in the range 0 to </a:t>
            </a:r>
            <a:r>
              <a:rPr i="1" lang="en-US" sz="2000">
                <a:solidFill>
                  <a:srgbClr val="FF0000"/>
                </a:solidFill>
              </a:rPr>
              <a:t>max)</a:t>
            </a:r>
            <a:endParaRPr sz="4400">
              <a:solidFill>
                <a:srgbClr val="FF0000"/>
              </a:solidFill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Linker or loader will bind relocatable addresses to absolute addresses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>
                <a:solidFill>
                  <a:srgbClr val="FF0000"/>
                </a:solidFill>
              </a:rPr>
              <a:t>i.e. 74346 (in the range R + 0 to R + max for a base value R=74000).</a:t>
            </a:r>
            <a:endParaRPr sz="4000">
              <a:solidFill>
                <a:srgbClr val="FF0000"/>
              </a:solidFill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Each binding maps one address space to another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171450" lvl="1" marL="74295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70"/>
          <p:cNvSpPr txBox="1"/>
          <p:nvPr>
            <p:ph type="title"/>
          </p:nvPr>
        </p:nvSpPr>
        <p:spPr>
          <a:xfrm>
            <a:off x="609600" y="124885"/>
            <a:ext cx="10972800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262626"/>
                </a:solidFill>
              </a:rPr>
              <a:t>Copy-on-Write</a:t>
            </a:r>
            <a:endParaRPr/>
          </a:p>
        </p:txBody>
      </p:sp>
      <p:sp>
        <p:nvSpPr>
          <p:cNvPr id="768" name="Google Shape;768;p70"/>
          <p:cNvSpPr txBox="1"/>
          <p:nvPr>
            <p:ph idx="1" type="body"/>
          </p:nvPr>
        </p:nvSpPr>
        <p:spPr>
          <a:xfrm>
            <a:off x="1159933" y="1107017"/>
            <a:ext cx="9779000" cy="4529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31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🠶"/>
            </a:pPr>
            <a:r>
              <a:rPr b="1" lang="en-US" sz="2100">
                <a:solidFill>
                  <a:srgbClr val="3366FF"/>
                </a:solidFill>
              </a:rPr>
              <a:t>Copy-on-Write </a:t>
            </a:r>
            <a:r>
              <a:rPr lang="en-US" sz="2100"/>
              <a:t>(COW) allows both parent and child processes to initially </a:t>
            </a:r>
            <a:r>
              <a:rPr b="1" i="1" lang="en-US" sz="2100"/>
              <a:t>share</a:t>
            </a:r>
            <a:r>
              <a:rPr lang="en-US" sz="2100"/>
              <a:t> the same pages in memory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>
                <a:solidFill>
                  <a:srgbClr val="3F3F3F"/>
                </a:solidFill>
              </a:rPr>
              <a:t>If either process modifies a shared page, only then is the page copied</a:t>
            </a:r>
            <a:endParaRPr/>
          </a:p>
          <a:p>
            <a:pPr indent="-342931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100"/>
              <a:t>COW allows more efficient process creation as only modified pages are copied</a:t>
            </a:r>
            <a:endParaRPr/>
          </a:p>
          <a:p>
            <a:pPr indent="-342931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100"/>
              <a:t>In general, free pages are allocated from a </a:t>
            </a:r>
            <a:r>
              <a:rPr b="1" lang="en-US" sz="2100">
                <a:solidFill>
                  <a:srgbClr val="3366FF"/>
                </a:solidFill>
              </a:rPr>
              <a:t>pool</a:t>
            </a:r>
            <a:r>
              <a:rPr lang="en-US" sz="2100">
                <a:solidFill>
                  <a:srgbClr val="3366FF"/>
                </a:solidFill>
              </a:rPr>
              <a:t> </a:t>
            </a:r>
            <a:r>
              <a:rPr lang="en-US" sz="2100"/>
              <a:t>of </a:t>
            </a:r>
            <a:r>
              <a:rPr b="1" lang="en-US" sz="2100">
                <a:solidFill>
                  <a:srgbClr val="3366FF"/>
                </a:solidFill>
              </a:rPr>
              <a:t>zero-fill-on-demand </a:t>
            </a:r>
            <a:r>
              <a:rPr lang="en-US" sz="2100"/>
              <a:t>pages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>
                <a:solidFill>
                  <a:srgbClr val="3F3F3F"/>
                </a:solidFill>
              </a:rPr>
              <a:t>Pool should always have free frames for fast demand page execution</a:t>
            </a:r>
            <a:endParaRPr/>
          </a:p>
          <a:p>
            <a:pPr indent="-228631" lvl="2" marL="11430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100"/>
              <a:t>Don’t want to have to free a frame as well as other processing on page fault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>
                <a:solidFill>
                  <a:srgbClr val="FF0000"/>
                </a:solidFill>
              </a:rPr>
              <a:t>Why zero-out a page before allocating it </a:t>
            </a: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  <a:p>
            <a:pPr indent="-342931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100">
                <a:latin typeface="Courier New"/>
                <a:ea typeface="Courier New"/>
                <a:cs typeface="Courier New"/>
                <a:sym typeface="Courier New"/>
              </a:rPr>
              <a:t>vfork()</a:t>
            </a:r>
            <a:r>
              <a:rPr lang="en-US" sz="2100"/>
              <a:t> variation on </a:t>
            </a:r>
            <a:r>
              <a:rPr lang="en-US" sz="2100">
                <a:latin typeface="Courier New"/>
                <a:ea typeface="Courier New"/>
                <a:cs typeface="Courier New"/>
                <a:sym typeface="Courier New"/>
              </a:rPr>
              <a:t>fork() </a:t>
            </a:r>
            <a:r>
              <a:rPr lang="en-US" sz="2100"/>
              <a:t>system call has parent suspend and child using copy-on-write address space of parent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>
                <a:solidFill>
                  <a:srgbClr val="3F3F3F"/>
                </a:solidFill>
              </a:rPr>
              <a:t>Designed to have child call </a:t>
            </a:r>
            <a:r>
              <a:rPr lang="en-US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exec()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>
                <a:solidFill>
                  <a:srgbClr val="3F3F3F"/>
                </a:solidFill>
              </a:rPr>
              <a:t>Very efficient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71"/>
          <p:cNvSpPr txBox="1"/>
          <p:nvPr>
            <p:ph type="title"/>
          </p:nvPr>
        </p:nvSpPr>
        <p:spPr>
          <a:xfrm>
            <a:off x="1312333" y="226485"/>
            <a:ext cx="10388600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262626"/>
                </a:solidFill>
              </a:rPr>
              <a:t>Before Process 1 Modifies Page C</a:t>
            </a:r>
            <a:endParaRPr/>
          </a:p>
        </p:txBody>
      </p:sp>
      <p:pic>
        <p:nvPicPr>
          <p:cNvPr descr="9" id="775" name="Google Shape;77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0267" y="1354667"/>
            <a:ext cx="9785351" cy="295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72"/>
          <p:cNvSpPr txBox="1"/>
          <p:nvPr>
            <p:ph type="title"/>
          </p:nvPr>
        </p:nvSpPr>
        <p:spPr>
          <a:xfrm>
            <a:off x="1185333" y="137585"/>
            <a:ext cx="10414000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262626"/>
                </a:solidFill>
              </a:rPr>
              <a:t>After Process 1 Modifies Page C</a:t>
            </a:r>
            <a:endParaRPr/>
          </a:p>
        </p:txBody>
      </p:sp>
      <p:pic>
        <p:nvPicPr>
          <p:cNvPr descr="9" id="782" name="Google Shape;78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4401" y="1318685"/>
            <a:ext cx="8538633" cy="29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73"/>
          <p:cNvSpPr txBox="1"/>
          <p:nvPr>
            <p:ph type="title"/>
          </p:nvPr>
        </p:nvSpPr>
        <p:spPr>
          <a:xfrm>
            <a:off x="1509185" y="143933"/>
            <a:ext cx="10492316" cy="577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 sz="3700"/>
              <a:t>What Happens if There is no Free Frame</a:t>
            </a:r>
            <a:r>
              <a:rPr lang="en-US" sz="370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789" name="Google Shape;789;p73"/>
          <p:cNvSpPr txBox="1"/>
          <p:nvPr>
            <p:ph idx="1" type="body"/>
          </p:nvPr>
        </p:nvSpPr>
        <p:spPr>
          <a:xfrm>
            <a:off x="1136651" y="1134534"/>
            <a:ext cx="9734549" cy="4510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Used up by process pages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Also in demand from the kernel, I/O buffers, etc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How much to allocate to each</a:t>
            </a:r>
            <a:r>
              <a:rPr lang="en-US" sz="24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Page replacement – find some page in memory, but not really in use, page it out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Algorithm – terminate</a:t>
            </a:r>
            <a:r>
              <a:rPr lang="en-US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r>
              <a:rPr lang="en-US"/>
              <a:t> swap out</a:t>
            </a:r>
            <a:r>
              <a:rPr lang="en-US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r>
              <a:rPr lang="en-US"/>
              <a:t> replace the page</a:t>
            </a:r>
            <a:r>
              <a:rPr lang="en-US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Performance – want an algorithm which will result in minimum number of page faults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Same page may be brought into memory several times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74"/>
          <p:cNvSpPr txBox="1"/>
          <p:nvPr>
            <p:ph type="title"/>
          </p:nvPr>
        </p:nvSpPr>
        <p:spPr>
          <a:xfrm>
            <a:off x="1282701" y="188385"/>
            <a:ext cx="10299700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262626"/>
                </a:solidFill>
              </a:rPr>
              <a:t>Page Replacement</a:t>
            </a:r>
            <a:endParaRPr/>
          </a:p>
        </p:txBody>
      </p:sp>
      <p:sp>
        <p:nvSpPr>
          <p:cNvPr id="796" name="Google Shape;796;p74"/>
          <p:cNvSpPr txBox="1"/>
          <p:nvPr>
            <p:ph idx="1" type="body"/>
          </p:nvPr>
        </p:nvSpPr>
        <p:spPr>
          <a:xfrm>
            <a:off x="1193800" y="1234017"/>
            <a:ext cx="8678333" cy="4529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Prevent </a:t>
            </a:r>
            <a:r>
              <a:rPr b="1" lang="en-US" sz="2400">
                <a:solidFill>
                  <a:srgbClr val="3366FF"/>
                </a:solidFill>
              </a:rPr>
              <a:t>over-allocation</a:t>
            </a:r>
            <a:r>
              <a:rPr lang="en-US" sz="2400"/>
              <a:t> of memory by modifying page-fault service routine to include page replacement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Use </a:t>
            </a:r>
            <a:r>
              <a:rPr b="1" lang="en-US" sz="2400">
                <a:solidFill>
                  <a:srgbClr val="3366FF"/>
                </a:solidFill>
              </a:rPr>
              <a:t>modify </a:t>
            </a:r>
            <a:r>
              <a:rPr lang="en-US" sz="2400"/>
              <a:t>(</a:t>
            </a:r>
            <a:r>
              <a:rPr b="1" lang="en-US" sz="2400">
                <a:solidFill>
                  <a:srgbClr val="3366FF"/>
                </a:solidFill>
              </a:rPr>
              <a:t>dirty</a:t>
            </a:r>
            <a:r>
              <a:rPr lang="en-US" sz="2400"/>
              <a:t>)</a:t>
            </a:r>
            <a:r>
              <a:rPr b="1" lang="en-US" sz="2400">
                <a:solidFill>
                  <a:srgbClr val="3366FF"/>
                </a:solidFill>
              </a:rPr>
              <a:t> bit </a:t>
            </a:r>
            <a:r>
              <a:rPr lang="en-US" sz="2400"/>
              <a:t>to reduce overhead of page transfers – only modified pages are written to disk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Page replacement completes separation between logical memory and physical memory – large virtual memory can be provided on a smaller physical memory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75"/>
          <p:cNvSpPr txBox="1"/>
          <p:nvPr>
            <p:ph type="title"/>
          </p:nvPr>
        </p:nvSpPr>
        <p:spPr>
          <a:xfrm>
            <a:off x="2727114" y="264585"/>
            <a:ext cx="10257367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Need For Page Replacement</a:t>
            </a:r>
            <a:endParaRPr/>
          </a:p>
        </p:txBody>
      </p:sp>
      <p:pic>
        <p:nvPicPr>
          <p:cNvPr descr="9" id="803" name="Google Shape;80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2934" y="1191684"/>
            <a:ext cx="8257117" cy="4512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76"/>
          <p:cNvSpPr txBox="1"/>
          <p:nvPr>
            <p:ph type="title"/>
          </p:nvPr>
        </p:nvSpPr>
        <p:spPr>
          <a:xfrm>
            <a:off x="1439333" y="162985"/>
            <a:ext cx="10143067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Basic Page Replacement</a:t>
            </a:r>
            <a:endParaRPr/>
          </a:p>
        </p:txBody>
      </p:sp>
      <p:sp>
        <p:nvSpPr>
          <p:cNvPr id="810" name="Google Shape;810;p76"/>
          <p:cNvSpPr txBox="1"/>
          <p:nvPr>
            <p:ph idx="1" type="body"/>
          </p:nvPr>
        </p:nvSpPr>
        <p:spPr>
          <a:xfrm>
            <a:off x="1210734" y="1121833"/>
            <a:ext cx="10071100" cy="554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5871" lvl="0" marL="505871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Find the location of the desired page on disk</a:t>
            </a:r>
            <a:endParaRPr/>
          </a:p>
          <a:p>
            <a:pPr indent="-505871" lvl="0" marL="505871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Find a free frame:</a:t>
            </a:r>
            <a:br>
              <a:rPr lang="en-US" sz="2400"/>
            </a:br>
            <a:r>
              <a:rPr lang="en-US" sz="2400"/>
              <a:t>   -  If there is a free frame, use it</a:t>
            </a:r>
            <a:br>
              <a:rPr lang="en-US" sz="2400"/>
            </a:br>
            <a:r>
              <a:rPr lang="en-US" sz="2400"/>
              <a:t>   -  If there is no free frame, use a page replacement algorithm to select a </a:t>
            </a:r>
            <a:r>
              <a:rPr b="1" lang="en-US" sz="2400">
                <a:solidFill>
                  <a:srgbClr val="3366FF"/>
                </a:solidFill>
              </a:rPr>
              <a:t>victim</a:t>
            </a:r>
            <a:r>
              <a:rPr lang="en-US" sz="2400">
                <a:solidFill>
                  <a:srgbClr val="3366FF"/>
                </a:solidFill>
              </a:rPr>
              <a:t> </a:t>
            </a:r>
            <a:r>
              <a:rPr b="1" lang="en-US" sz="2400">
                <a:solidFill>
                  <a:srgbClr val="3366FF"/>
                </a:solidFill>
              </a:rPr>
              <a:t>frame</a:t>
            </a:r>
            <a:br>
              <a:rPr b="1" lang="en-US" sz="2400">
                <a:solidFill>
                  <a:srgbClr val="3366FF"/>
                </a:solidFill>
              </a:rPr>
            </a:br>
            <a:r>
              <a:rPr b="1" lang="en-US" sz="2400">
                <a:solidFill>
                  <a:srgbClr val="3366FF"/>
                </a:solidFill>
              </a:rPr>
              <a:t>	- </a:t>
            </a:r>
            <a:r>
              <a:rPr lang="en-US" sz="2400"/>
              <a:t>Write victim frame to disk if dirty</a:t>
            </a:r>
            <a:endParaRPr/>
          </a:p>
          <a:p>
            <a:pPr indent="-505871" lvl="0" marL="505871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Bring  the desired page into the (newly) free frame; update the page and frame tables</a:t>
            </a:r>
            <a:endParaRPr/>
          </a:p>
          <a:p>
            <a:pPr indent="-505871" lvl="0" marL="505871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Continue the process by restarting the instruction that caused the trap</a:t>
            </a:r>
            <a:endParaRPr/>
          </a:p>
          <a:p>
            <a:pPr indent="-505871" lvl="0" marL="505871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Note now potentially 2 page transfers for page fault – increasing EAT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7"/>
          <p:cNvSpPr txBox="1"/>
          <p:nvPr>
            <p:ph type="title"/>
          </p:nvPr>
        </p:nvSpPr>
        <p:spPr>
          <a:xfrm>
            <a:off x="1363133" y="175685"/>
            <a:ext cx="10219267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Page Replacement</a:t>
            </a:r>
            <a:endParaRPr/>
          </a:p>
        </p:txBody>
      </p:sp>
      <p:pic>
        <p:nvPicPr>
          <p:cNvPr descr="9" id="817" name="Google Shape;81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5333" y="1223434"/>
            <a:ext cx="8356600" cy="4620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78"/>
          <p:cNvSpPr txBox="1"/>
          <p:nvPr>
            <p:ph type="title"/>
          </p:nvPr>
        </p:nvSpPr>
        <p:spPr>
          <a:xfrm>
            <a:off x="1653117" y="162985"/>
            <a:ext cx="10234083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 sz="3700"/>
              <a:t>Page and Frame Replacement Algorithms</a:t>
            </a:r>
            <a:endParaRPr/>
          </a:p>
        </p:txBody>
      </p:sp>
      <p:sp>
        <p:nvSpPr>
          <p:cNvPr id="824" name="Google Shape;824;p78"/>
          <p:cNvSpPr txBox="1"/>
          <p:nvPr>
            <p:ph idx="1" type="body"/>
          </p:nvPr>
        </p:nvSpPr>
        <p:spPr>
          <a:xfrm>
            <a:off x="1384300" y="728134"/>
            <a:ext cx="9982200" cy="489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🠶"/>
            </a:pPr>
            <a:r>
              <a:rPr b="1" lang="en-US" sz="2100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Frame-allocation algorithm </a:t>
            </a: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determines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How many frames to give each process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Which frames to replace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100"/>
              <a:buChar char="🠶"/>
            </a:pPr>
            <a:r>
              <a:rPr b="1" lang="en-US" sz="2100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Page-replacement algorithm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Want lowest page-fault rate on both first access and re-access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100"/>
              <a:buChar char="🠶"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Evaluate algorithm by running it on a particular string of memory references (reference string) and computing the number of page faults on that string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String is just page numbers, not full addresses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Repeated access to the same page does not cause a page fault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Results depend on number of frames available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100"/>
              <a:buChar char="🠶"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In all our examples, the </a:t>
            </a:r>
            <a:r>
              <a:rPr b="1" lang="en-US" sz="2100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 string </a:t>
            </a: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of referenced page numbers is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	 </a:t>
            </a:r>
            <a:r>
              <a:rPr b="1" lang="en-US" sz="2100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 string: </a:t>
            </a:r>
            <a:r>
              <a:rPr b="1" lang="en-US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7,0,1,2,0,3,0,4,2,3,0,3,0,3,2,1,2,0,1,7,0,1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79"/>
          <p:cNvSpPr txBox="1"/>
          <p:nvPr>
            <p:ph type="title"/>
          </p:nvPr>
        </p:nvSpPr>
        <p:spPr>
          <a:xfrm>
            <a:off x="345017" y="-6351"/>
            <a:ext cx="10428816" cy="577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First-In-First-Out (FIFO) Algorithm</a:t>
            </a:r>
            <a:endParaRPr/>
          </a:p>
        </p:txBody>
      </p:sp>
      <p:sp>
        <p:nvSpPr>
          <p:cNvPr id="831" name="Google Shape;831;p79"/>
          <p:cNvSpPr txBox="1"/>
          <p:nvPr>
            <p:ph idx="1" type="body"/>
          </p:nvPr>
        </p:nvSpPr>
        <p:spPr>
          <a:xfrm>
            <a:off x="1210734" y="685800"/>
            <a:ext cx="10056284" cy="6129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Reference string: </a:t>
            </a:r>
            <a:r>
              <a:rPr b="1" lang="en-US" sz="2400">
                <a:solidFill>
                  <a:srgbClr val="FF0000"/>
                </a:solidFill>
              </a:rPr>
              <a:t>7,0,1,2,0,3,0,4,2,3,0,3,2,1,2,0,1,7,0,1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3 frames (3 pages can be in memory at a time per process)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br>
              <a:rPr lang="en-US" sz="2400"/>
            </a:b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-222250" lvl="0" marL="342900" rtl="0" algn="l"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00"/>
              <a:buChar char="🠶"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Can vary by reference string: consider 1,2,3,4,1,2,5,1,2,3,4,5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00"/>
              <a:buChar char="🠶"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Adding more frames can cause more page faults!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400"/>
              <a:buChar char="🠶"/>
            </a:pPr>
            <a:r>
              <a:rPr b="1" lang="en-US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Belady’s Anomaly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00"/>
              <a:buChar char="🠶"/>
            </a:pPr>
            <a:r>
              <a:rPr lang="en-US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track ages of pages?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 Just use a FIFO queue</a:t>
            </a:r>
            <a:endParaRPr/>
          </a:p>
        </p:txBody>
      </p:sp>
      <p:sp>
        <p:nvSpPr>
          <p:cNvPr id="832" name="Google Shape;832;p79"/>
          <p:cNvSpPr txBox="1"/>
          <p:nvPr/>
        </p:nvSpPr>
        <p:spPr>
          <a:xfrm>
            <a:off x="9290052" y="1936751"/>
            <a:ext cx="1695316" cy="400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 page faults</a:t>
            </a:r>
            <a:endParaRPr/>
          </a:p>
        </p:txBody>
      </p:sp>
      <p:pic>
        <p:nvPicPr>
          <p:cNvPr id="833" name="Google Shape;83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7185" y="1648884"/>
            <a:ext cx="7080249" cy="16933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34" name="Google Shape;834;p79"/>
          <p:cNvGraphicFramePr/>
          <p:nvPr/>
        </p:nvGraphicFramePr>
        <p:xfrm>
          <a:off x="4176184" y="32702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{F4572066-58C0-4679-94E0-1D507927F0D3}</a:tableStyleId>
              </a:tblPr>
              <a:tblGrid>
                <a:gridCol w="341225"/>
                <a:gridCol w="341225"/>
                <a:gridCol w="341225"/>
                <a:gridCol w="341225"/>
                <a:gridCol w="341225"/>
                <a:gridCol w="341225"/>
                <a:gridCol w="341225"/>
                <a:gridCol w="341225"/>
                <a:gridCol w="341225"/>
                <a:gridCol w="341225"/>
                <a:gridCol w="341225"/>
                <a:gridCol w="341225"/>
                <a:gridCol w="341225"/>
                <a:gridCol w="341225"/>
                <a:gridCol w="341225"/>
                <a:gridCol w="341225"/>
                <a:gridCol w="341225"/>
                <a:gridCol w="341225"/>
                <a:gridCol w="341225"/>
                <a:gridCol w="341225"/>
              </a:tblGrid>
              <a:tr h="34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</a:rPr>
                        <a:t>7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0000"/>
                          </a:solidFill>
                        </a:rPr>
                        <a:t>3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3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3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3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0000"/>
                          </a:solidFill>
                        </a:rPr>
                        <a:t>2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</a:tr>
              <a:tr h="34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FF0000"/>
                          </a:solidFill>
                        </a:rPr>
                        <a:t>0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0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0000"/>
                          </a:solidFill>
                        </a:rPr>
                        <a:t>4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4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4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4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0000"/>
                          </a:solidFill>
                        </a:rPr>
                        <a:t>7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</a:tr>
              <a:tr h="34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FF0000"/>
                          </a:solidFill>
                        </a:rPr>
                        <a:t>1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0000"/>
                          </a:solidFill>
                        </a:rPr>
                        <a:t>0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0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0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0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</a:tr>
              <a:tr h="34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FF0000"/>
                          </a:solidFill>
                        </a:rPr>
                        <a:t>2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2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0000"/>
                          </a:solidFill>
                        </a:rPr>
                        <a:t>1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1</a:t>
                      </a:r>
                      <a:endParaRPr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60950" marB="60950" marR="121925" marL="121925"/>
                </a:tc>
              </a:tr>
            </a:tbl>
          </a:graphicData>
        </a:graphic>
      </p:graphicFrame>
      <p:sp>
        <p:nvSpPr>
          <p:cNvPr id="835" name="Google Shape;835;p79"/>
          <p:cNvSpPr txBox="1"/>
          <p:nvPr/>
        </p:nvSpPr>
        <p:spPr>
          <a:xfrm>
            <a:off x="1813985" y="3750733"/>
            <a:ext cx="1695316" cy="400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 page faults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"/>
          <p:cNvSpPr txBox="1"/>
          <p:nvPr>
            <p:ph idx="4294967295" type="title"/>
          </p:nvPr>
        </p:nvSpPr>
        <p:spPr>
          <a:xfrm>
            <a:off x="1835151" y="198438"/>
            <a:ext cx="10064749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Logical vs. Physical Address Space</a:t>
            </a:r>
            <a:endParaRPr/>
          </a:p>
        </p:txBody>
      </p:sp>
      <p:sp>
        <p:nvSpPr>
          <p:cNvPr id="292" name="Google Shape;292;p8"/>
          <p:cNvSpPr txBox="1"/>
          <p:nvPr>
            <p:ph idx="1" type="body"/>
          </p:nvPr>
        </p:nvSpPr>
        <p:spPr>
          <a:xfrm>
            <a:off x="1164168" y="1236663"/>
            <a:ext cx="9503833" cy="44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The concept of a logical address space that is bound to a separate </a:t>
            </a:r>
            <a:r>
              <a:rPr b="1" lang="en-US" sz="1800">
                <a:solidFill>
                  <a:srgbClr val="3366FF"/>
                </a:solidFill>
              </a:rPr>
              <a:t>physical address space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is central to proper memory management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Logical address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– generated by the CPU; also referred to as </a:t>
            </a:r>
            <a:r>
              <a:rPr b="1" lang="en-US" sz="1800">
                <a:solidFill>
                  <a:srgbClr val="3366FF"/>
                </a:solidFill>
              </a:rPr>
              <a:t>virtual address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Physical address</a:t>
            </a:r>
            <a:r>
              <a:rPr lang="en-US" sz="1800">
                <a:solidFill>
                  <a:srgbClr val="3366FF"/>
                </a:solidFill>
              </a:rPr>
              <a:t> </a:t>
            </a:r>
            <a:r>
              <a:rPr lang="en-US" sz="1800"/>
              <a:t>– address seen by the memory unit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Logical and physical addresses are the same in compile-time and load-time address-binding schemes;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Logical (virtual) and physical addresses differ in execution-time address-binding scheme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Logical address space </a:t>
            </a:r>
            <a:r>
              <a:rPr lang="en-US" sz="1800"/>
              <a:t>is the set of all logical addresses generated by a program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3366FF"/>
                </a:solidFill>
              </a:rPr>
              <a:t>Physical address space </a:t>
            </a:r>
            <a:r>
              <a:rPr lang="en-US" sz="1800"/>
              <a:t>is the set of all physical addresses generated </a:t>
            </a:r>
            <a:r>
              <a:rPr lang="en-US"/>
              <a:t> corresponding to these logical addresses.</a:t>
            </a:r>
            <a:endParaRPr sz="1800"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80"/>
          <p:cNvSpPr txBox="1"/>
          <p:nvPr>
            <p:ph type="title"/>
          </p:nvPr>
        </p:nvSpPr>
        <p:spPr>
          <a:xfrm>
            <a:off x="1557867" y="213785"/>
            <a:ext cx="10312400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FIFO Illustrating Belady</a:t>
            </a:r>
            <a:r>
              <a:rPr lang="en-US">
                <a:latin typeface="Meiryo"/>
                <a:ea typeface="Meiryo"/>
                <a:cs typeface="Meiryo"/>
                <a:sym typeface="Meiryo"/>
              </a:rPr>
              <a:t>’</a:t>
            </a:r>
            <a:r>
              <a:rPr lang="en-US"/>
              <a:t>s Anomaly</a:t>
            </a:r>
            <a:endParaRPr/>
          </a:p>
        </p:txBody>
      </p:sp>
      <p:pic>
        <p:nvPicPr>
          <p:cNvPr descr="9_13.pdf" id="842" name="Google Shape;84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8051" y="1303867"/>
            <a:ext cx="7569200" cy="4061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81"/>
          <p:cNvSpPr txBox="1"/>
          <p:nvPr>
            <p:ph type="title"/>
          </p:nvPr>
        </p:nvSpPr>
        <p:spPr>
          <a:xfrm>
            <a:off x="999067" y="137585"/>
            <a:ext cx="10583333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Optimal Algorithm</a:t>
            </a:r>
            <a:endParaRPr/>
          </a:p>
        </p:txBody>
      </p:sp>
      <p:sp>
        <p:nvSpPr>
          <p:cNvPr id="849" name="Google Shape;849;p81"/>
          <p:cNvSpPr txBox="1"/>
          <p:nvPr>
            <p:ph idx="1" type="body"/>
          </p:nvPr>
        </p:nvSpPr>
        <p:spPr>
          <a:xfrm>
            <a:off x="1193800" y="1119717"/>
            <a:ext cx="10972800" cy="4529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Replace page that will not be used for longest period of time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9 is optimal for the example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How do you know this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Can</a:t>
            </a:r>
            <a:r>
              <a:rPr lang="en-US">
                <a:latin typeface="Meiryo"/>
                <a:ea typeface="Meiryo"/>
                <a:cs typeface="Meiryo"/>
                <a:sym typeface="Meiryo"/>
              </a:rPr>
              <a:t>’</a:t>
            </a:r>
            <a:r>
              <a:rPr lang="en-US"/>
              <a:t>t read the future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Used for measuring how well your algorithm performs</a:t>
            </a:r>
            <a:endParaRPr/>
          </a:p>
        </p:txBody>
      </p:sp>
      <p:pic>
        <p:nvPicPr>
          <p:cNvPr id="850" name="Google Shape;850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1801" y="3987801"/>
            <a:ext cx="8346017" cy="2103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82"/>
          <p:cNvSpPr txBox="1"/>
          <p:nvPr>
            <p:ph type="title"/>
          </p:nvPr>
        </p:nvSpPr>
        <p:spPr>
          <a:xfrm>
            <a:off x="239184" y="35985"/>
            <a:ext cx="11817349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Least Recently Used (LRU) Algorithm</a:t>
            </a:r>
            <a:endParaRPr/>
          </a:p>
        </p:txBody>
      </p:sp>
      <p:sp>
        <p:nvSpPr>
          <p:cNvPr id="857" name="Google Shape;857;p82"/>
          <p:cNvSpPr txBox="1"/>
          <p:nvPr>
            <p:ph idx="1" type="body"/>
          </p:nvPr>
        </p:nvSpPr>
        <p:spPr>
          <a:xfrm>
            <a:off x="1185333" y="728133"/>
            <a:ext cx="9939867" cy="4834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9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00"/>
              <a:buChar char="🠶"/>
            </a:pPr>
            <a:r>
              <a:rPr lang="en-US" sz="1900"/>
              <a:t>Use past knowledge rather than future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00"/>
              <a:buChar char="🠶"/>
            </a:pPr>
            <a:r>
              <a:rPr lang="en-US" sz="1900"/>
              <a:t>Replace page that has not been used in the most amount of time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00"/>
              <a:buChar char="🠶"/>
            </a:pPr>
            <a:r>
              <a:rPr lang="en-US" sz="1900"/>
              <a:t>Associate time of last use with each page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9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900"/>
          </a:p>
          <a:p>
            <a:pPr indent="-222250" lvl="0" marL="342900" rtl="0" algn="l"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9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9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9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00"/>
              <a:buChar char="🠶"/>
            </a:pPr>
            <a:r>
              <a:rPr lang="en-US" sz="1900"/>
              <a:t>12 faults – better than FIFO but worse than OPT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00"/>
              <a:buChar char="🠶"/>
            </a:pPr>
            <a:r>
              <a:rPr lang="en-US" sz="1900"/>
              <a:t>Generally good algorithm and frequently used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00"/>
              <a:buChar char="🠶"/>
            </a:pPr>
            <a:r>
              <a:rPr lang="en-US" sz="1900"/>
              <a:t>But how to implement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pic>
        <p:nvPicPr>
          <p:cNvPr descr="9" id="858" name="Google Shape;85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458" y="2415849"/>
            <a:ext cx="9203267" cy="1883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83"/>
          <p:cNvSpPr txBox="1"/>
          <p:nvPr>
            <p:ph type="title"/>
          </p:nvPr>
        </p:nvSpPr>
        <p:spPr>
          <a:xfrm>
            <a:off x="273051" y="0"/>
            <a:ext cx="10972800" cy="577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LRU Algorithm (Cont.)</a:t>
            </a:r>
            <a:endParaRPr/>
          </a:p>
        </p:txBody>
      </p:sp>
      <p:sp>
        <p:nvSpPr>
          <p:cNvPr id="865" name="Google Shape;865;p83"/>
          <p:cNvSpPr txBox="1"/>
          <p:nvPr>
            <p:ph idx="1" type="body"/>
          </p:nvPr>
        </p:nvSpPr>
        <p:spPr>
          <a:xfrm>
            <a:off x="1193801" y="757768"/>
            <a:ext cx="10045700" cy="6100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00"/>
              <a:buChar char="🠶"/>
            </a:pPr>
            <a:r>
              <a:rPr lang="en-US" sz="1900"/>
              <a:t>Counter implementation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00"/>
              <a:buChar char="🠶"/>
            </a:pPr>
            <a:r>
              <a:rPr lang="en-US" sz="1900"/>
              <a:t>Every page entry has a counter; every time page is referenced through this entry, copy the clock into the counter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00"/>
              <a:buChar char="🠶"/>
            </a:pPr>
            <a:r>
              <a:rPr lang="en-US" sz="1900"/>
              <a:t>When a page needs to be changed, look at the counters to find smallest value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400"/>
              <a:buChar char="🠶"/>
            </a:pPr>
            <a:r>
              <a:rPr lang="en-US"/>
              <a:t>Search through table needed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00"/>
              <a:buChar char="🠶"/>
            </a:pPr>
            <a:r>
              <a:rPr lang="en-US" sz="1900"/>
              <a:t>Stack implementation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00"/>
              <a:buChar char="🠶"/>
            </a:pPr>
            <a:r>
              <a:rPr lang="en-US" sz="1900"/>
              <a:t>Keep a stack of page numbers in a double link form: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00"/>
              <a:buChar char="🠶"/>
            </a:pPr>
            <a:r>
              <a:rPr lang="en-US" sz="1900"/>
              <a:t>Page referenced: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400"/>
              <a:buChar char="🠶"/>
            </a:pPr>
            <a:r>
              <a:rPr lang="en-US"/>
              <a:t>move it to the top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400"/>
              <a:buChar char="🠶"/>
            </a:pPr>
            <a:r>
              <a:rPr lang="en-US"/>
              <a:t>requires 6 pointers to be changed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00"/>
              <a:buChar char="🠶"/>
            </a:pPr>
            <a:r>
              <a:rPr lang="en-US" sz="1900"/>
              <a:t>But each update more expensive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00"/>
              <a:buChar char="🠶"/>
            </a:pPr>
            <a:r>
              <a:rPr lang="en-US" sz="1900"/>
              <a:t>No search for replacement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00"/>
              <a:buChar char="🠶"/>
            </a:pPr>
            <a:r>
              <a:rPr lang="en-US" sz="1900"/>
              <a:t>LRU and OPT are cases of </a:t>
            </a:r>
            <a:r>
              <a:rPr b="1" lang="en-US" sz="1900">
                <a:solidFill>
                  <a:srgbClr val="3366FF"/>
                </a:solidFill>
              </a:rPr>
              <a:t>stack algorithms </a:t>
            </a:r>
            <a:r>
              <a:rPr lang="en-US" sz="1900"/>
              <a:t>that don</a:t>
            </a:r>
            <a:r>
              <a:rPr lang="en-US" sz="1900">
                <a:latin typeface="Meiryo"/>
                <a:ea typeface="Meiryo"/>
                <a:cs typeface="Meiryo"/>
                <a:sym typeface="Meiryo"/>
              </a:rPr>
              <a:t>’</a:t>
            </a:r>
            <a:r>
              <a:rPr lang="en-US" sz="1900"/>
              <a:t>t have Belady</a:t>
            </a:r>
            <a:r>
              <a:rPr lang="en-US" sz="1900">
                <a:latin typeface="Meiryo"/>
                <a:ea typeface="Meiryo"/>
                <a:cs typeface="Meiryo"/>
                <a:sym typeface="Meiryo"/>
              </a:rPr>
              <a:t>’</a:t>
            </a:r>
            <a:r>
              <a:rPr lang="en-US" sz="1900"/>
              <a:t>s Anomaly</a:t>
            </a:r>
            <a:endParaRPr sz="19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4"/>
          <p:cNvSpPr txBox="1"/>
          <p:nvPr>
            <p:ph type="title"/>
          </p:nvPr>
        </p:nvSpPr>
        <p:spPr>
          <a:xfrm>
            <a:off x="1684867" y="103718"/>
            <a:ext cx="10168467" cy="575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</a:pPr>
            <a:r>
              <a:rPr lang="en-US" sz="2700"/>
              <a:t>Use Of A Stack to Record Most Recent Page References</a:t>
            </a:r>
            <a:endParaRPr/>
          </a:p>
        </p:txBody>
      </p:sp>
      <p:pic>
        <p:nvPicPr>
          <p:cNvPr descr="9_16.pdf" id="872" name="Google Shape;87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0718" y="1140884"/>
            <a:ext cx="6269567" cy="3674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8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878" name="Google Shape;878;p85"/>
          <p:cNvSpPr txBox="1"/>
          <p:nvPr>
            <p:ph idx="1" type="body"/>
          </p:nvPr>
        </p:nvSpPr>
        <p:spPr>
          <a:xfrm>
            <a:off x="531812" y="381000"/>
            <a:ext cx="11362683" cy="6073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🠶"/>
            </a:pPr>
            <a:r>
              <a:rPr b="1" lang="en-US" sz="2000"/>
              <a:t>Additional-Reference-Bits Algorithm</a:t>
            </a:r>
            <a:endParaRPr/>
          </a:p>
          <a:p>
            <a:pPr indent="-215900" lvl="0" marL="34290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We can gain additional ordering information by recording the reference bits at regular intervals</a:t>
            </a: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We can keep an 8-bit byte for each page in a table in memory.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The operating system shifts the reference bit for each page into the high-order bit of its 8-bit byte, shifting the other bits right by 1 bit and discarding the low-order bit.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These 8-bit shift registers contain the history of page use for the last eight time periods.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If the shift register contains 00000000, for example, then the page has not been used for eight time periods.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A page that is used at least once in each period has a shift register value of 11111111.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A page with a history register value of 11000100 has been used more recently than one with a value of 01110111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  <p:sp>
        <p:nvSpPr>
          <p:cNvPr id="879" name="Google Shape;879;p8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86"/>
          <p:cNvSpPr txBox="1"/>
          <p:nvPr>
            <p:ph type="title"/>
          </p:nvPr>
        </p:nvSpPr>
        <p:spPr>
          <a:xfrm>
            <a:off x="364067" y="0"/>
            <a:ext cx="10363200" cy="577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 sz="3200"/>
              <a:t>LRU Approximation Algorithms</a:t>
            </a:r>
            <a:endParaRPr/>
          </a:p>
        </p:txBody>
      </p:sp>
      <p:sp>
        <p:nvSpPr>
          <p:cNvPr id="886" name="Google Shape;886;p86"/>
          <p:cNvSpPr txBox="1"/>
          <p:nvPr>
            <p:ph idx="1" type="body"/>
          </p:nvPr>
        </p:nvSpPr>
        <p:spPr>
          <a:xfrm>
            <a:off x="1225551" y="982133"/>
            <a:ext cx="9827683" cy="5875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LRU needs special hardware and still slow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b="1" lang="en-US" sz="1600">
                <a:solidFill>
                  <a:srgbClr val="3366FF"/>
                </a:solidFill>
              </a:rPr>
              <a:t>Reference bit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With each page associate a bit, initially = 0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When page is referenced bit set to 1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Replace any with reference bit = 0 (if one exists)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We do not know the order, however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b="1" lang="en-US" sz="1600">
                <a:solidFill>
                  <a:srgbClr val="3366FF"/>
                </a:solidFill>
              </a:rPr>
              <a:t>Second-chance algorithm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Generally FIFO, plus hardware-provided reference bit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b="1" lang="en-US">
                <a:solidFill>
                  <a:srgbClr val="3366FF"/>
                </a:solidFill>
              </a:rPr>
              <a:t>Clock</a:t>
            </a:r>
            <a:r>
              <a:rPr lang="en-US"/>
              <a:t> replacement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If page to be replaced has 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Reference bit = 0 -&gt; replace it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 sz="1600"/>
              <a:t>reference bit = 1 then:</a:t>
            </a:r>
            <a:endParaRPr/>
          </a:p>
          <a:p>
            <a:pPr indent="-228600" lvl="3" marL="1600200" rtl="0" algn="l">
              <a:spcBef>
                <a:spcPts val="1000"/>
              </a:spcBef>
              <a:spcAft>
                <a:spcPts val="0"/>
              </a:spcAft>
              <a:buSzPts val="1200"/>
              <a:buChar char="🠶"/>
            </a:pPr>
            <a:r>
              <a:rPr lang="en-US"/>
              <a:t>set reference bit 0, leave page in memory</a:t>
            </a:r>
            <a:endParaRPr/>
          </a:p>
          <a:p>
            <a:pPr indent="-228600" lvl="3" marL="1600200" rtl="0" algn="l">
              <a:spcBef>
                <a:spcPts val="1000"/>
              </a:spcBef>
              <a:spcAft>
                <a:spcPts val="0"/>
              </a:spcAft>
              <a:buSzPts val="1200"/>
              <a:buChar char="🠶"/>
            </a:pPr>
            <a:r>
              <a:rPr lang="en-US"/>
              <a:t>replace next page, subject to same rules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87"/>
          <p:cNvSpPr txBox="1"/>
          <p:nvPr>
            <p:ph type="title"/>
          </p:nvPr>
        </p:nvSpPr>
        <p:spPr>
          <a:xfrm>
            <a:off x="1236134" y="177801"/>
            <a:ext cx="10680700" cy="46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 sz="2700"/>
              <a:t>Second-Chance (clock) Page-Replacement Algorithm</a:t>
            </a:r>
            <a:endParaRPr/>
          </a:p>
        </p:txBody>
      </p:sp>
      <p:pic>
        <p:nvPicPr>
          <p:cNvPr descr="9_17.pdf" id="893" name="Google Shape;89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2161" y="1046481"/>
            <a:ext cx="7328324" cy="5547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88"/>
          <p:cNvSpPr txBox="1"/>
          <p:nvPr>
            <p:ph type="title"/>
          </p:nvPr>
        </p:nvSpPr>
        <p:spPr>
          <a:xfrm>
            <a:off x="1354667" y="137585"/>
            <a:ext cx="10363200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 sz="3700"/>
              <a:t>Enhanced Second-Chance Algorithm</a:t>
            </a:r>
            <a:endParaRPr/>
          </a:p>
        </p:txBody>
      </p:sp>
      <p:sp>
        <p:nvSpPr>
          <p:cNvPr id="900" name="Google Shape;900;p88"/>
          <p:cNvSpPr txBox="1"/>
          <p:nvPr>
            <p:ph idx="1" type="body"/>
          </p:nvPr>
        </p:nvSpPr>
        <p:spPr>
          <a:xfrm>
            <a:off x="1208618" y="1071033"/>
            <a:ext cx="9544049" cy="5147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🠶"/>
            </a:pPr>
            <a:r>
              <a:rPr lang="en-US" sz="2100"/>
              <a:t>Improve algorithm by using reference bit and modify bit (if available) in concert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100"/>
              <a:buChar char="🠶"/>
            </a:pPr>
            <a:r>
              <a:rPr lang="en-US" sz="2100"/>
              <a:t>Take ordered pair (reference, modify)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100"/>
              <a:buFont typeface="Arial"/>
              <a:buAutoNum type="arabicPeriod"/>
            </a:pPr>
            <a:r>
              <a:rPr lang="en-US" sz="2100"/>
              <a:t>(0, 0) neither recently used not modified – best page to replace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100"/>
              <a:buFont typeface="Arial"/>
              <a:buAutoNum type="arabicPeriod"/>
            </a:pPr>
            <a:r>
              <a:rPr lang="en-US" sz="2100"/>
              <a:t>(0, 1) not recently used but modified – not quite as good, must write out before replacement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100"/>
              <a:buFont typeface="Arial"/>
              <a:buAutoNum type="arabicPeriod"/>
            </a:pPr>
            <a:r>
              <a:rPr lang="en-US" sz="2100"/>
              <a:t>(1, 0) recently used but clean – probably will be used again soon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100"/>
              <a:buFont typeface="Arial"/>
              <a:buAutoNum type="arabicPeriod"/>
            </a:pPr>
            <a:r>
              <a:rPr lang="en-US" sz="2100"/>
              <a:t>(1, 1) recently used and modified – probably will be used again soon and need to write out before replacement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100"/>
              <a:buChar char="🠶"/>
            </a:pPr>
            <a:r>
              <a:rPr lang="en-US" sz="2100"/>
              <a:t>When page replacement called for, use the clock scheme  but use the four classes replace page in lowest non-empty class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Might need to search circular queue several times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89"/>
          <p:cNvSpPr txBox="1"/>
          <p:nvPr>
            <p:ph type="title"/>
          </p:nvPr>
        </p:nvSpPr>
        <p:spPr>
          <a:xfrm>
            <a:off x="330200" y="0"/>
            <a:ext cx="10972800" cy="577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Counting Algorithms</a:t>
            </a:r>
            <a:endParaRPr/>
          </a:p>
        </p:txBody>
      </p:sp>
      <p:sp>
        <p:nvSpPr>
          <p:cNvPr id="907" name="Google Shape;907;p89"/>
          <p:cNvSpPr txBox="1"/>
          <p:nvPr>
            <p:ph idx="1" type="body"/>
          </p:nvPr>
        </p:nvSpPr>
        <p:spPr>
          <a:xfrm>
            <a:off x="1221318" y="1155701"/>
            <a:ext cx="9836149" cy="4550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Keep a counter of the number of references that have been made to each page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Not common</a:t>
            </a:r>
            <a:br>
              <a:rPr lang="en-US"/>
            </a:b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lang="en-US" sz="2400">
                <a:solidFill>
                  <a:srgbClr val="3366FF"/>
                </a:solidFill>
              </a:rPr>
              <a:t>Lease Frequently Used </a:t>
            </a:r>
            <a:r>
              <a:rPr lang="en-US" sz="2400"/>
              <a:t>(</a:t>
            </a:r>
            <a:r>
              <a:rPr b="1" lang="en-US" sz="2400">
                <a:solidFill>
                  <a:srgbClr val="3366FF"/>
                </a:solidFill>
              </a:rPr>
              <a:t>LFU</a:t>
            </a:r>
            <a:r>
              <a:rPr lang="en-US" sz="2400"/>
              <a:t>)</a:t>
            </a:r>
            <a:r>
              <a:rPr b="1" lang="en-US" sz="2400">
                <a:solidFill>
                  <a:srgbClr val="3366FF"/>
                </a:solidFill>
              </a:rPr>
              <a:t> Algorithm</a:t>
            </a:r>
            <a:r>
              <a:rPr lang="en-US" sz="2400"/>
              <a:t>:  replaces page with smallest count</a:t>
            </a:r>
            <a:br>
              <a:rPr lang="en-US" sz="2400"/>
            </a:b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lang="en-US" sz="2400">
                <a:solidFill>
                  <a:srgbClr val="3366FF"/>
                </a:solidFill>
              </a:rPr>
              <a:t>Most Frequently Used </a:t>
            </a:r>
            <a:r>
              <a:rPr lang="en-US" sz="2400"/>
              <a:t>(</a:t>
            </a:r>
            <a:r>
              <a:rPr b="1" lang="en-US" sz="2400">
                <a:solidFill>
                  <a:srgbClr val="3366FF"/>
                </a:solidFill>
              </a:rPr>
              <a:t>MFU</a:t>
            </a:r>
            <a:r>
              <a:rPr lang="en-US" sz="2400"/>
              <a:t>)</a:t>
            </a:r>
            <a:r>
              <a:rPr b="1" lang="en-US" sz="2400">
                <a:solidFill>
                  <a:srgbClr val="3366FF"/>
                </a:solidFill>
              </a:rPr>
              <a:t> Algorithm</a:t>
            </a:r>
            <a:r>
              <a:rPr lang="en-US" sz="2400"/>
              <a:t>: based on the argument that the page with the smallest count was probably just brought in and has yet to be used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 txBox="1"/>
          <p:nvPr>
            <p:ph idx="4294967295" type="title"/>
          </p:nvPr>
        </p:nvSpPr>
        <p:spPr>
          <a:xfrm>
            <a:off x="1172634" y="141288"/>
            <a:ext cx="104521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Memory-Management Unit (</a:t>
            </a:r>
            <a:r>
              <a:rPr lang="en-US" sz="2800"/>
              <a:t>MMU</a:t>
            </a:r>
            <a:r>
              <a:rPr lang="en-US"/>
              <a:t>)</a:t>
            </a:r>
            <a:endParaRPr/>
          </a:p>
        </p:txBody>
      </p:sp>
      <p:sp>
        <p:nvSpPr>
          <p:cNvPr id="299" name="Google Shape;299;p9"/>
          <p:cNvSpPr txBox="1"/>
          <p:nvPr>
            <p:ph idx="1" type="body"/>
          </p:nvPr>
        </p:nvSpPr>
        <p:spPr>
          <a:xfrm>
            <a:off x="1143000" y="1063625"/>
            <a:ext cx="9440333" cy="448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Hardware device that at run time maps virtual to physical address</a:t>
            </a:r>
            <a:endParaRPr sz="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To start, consider simple scheme where the value in the relocation register is added to every address generated by a user process at the time it is sent to memory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 sz="1800">
                <a:solidFill>
                  <a:srgbClr val="0000FF"/>
                </a:solidFill>
              </a:rPr>
              <a:t>Base register </a:t>
            </a:r>
            <a:r>
              <a:rPr lang="en-US" sz="1800"/>
              <a:t>now called </a:t>
            </a:r>
            <a:r>
              <a:rPr b="1" lang="en-US" sz="1800">
                <a:solidFill>
                  <a:srgbClr val="0000FF"/>
                </a:solidFill>
              </a:rPr>
              <a:t>relocation register</a:t>
            </a:r>
            <a:endParaRPr sz="1800"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MS-DOS on Intel 80x86 used 4 relocation registers</a:t>
            </a:r>
            <a:endParaRPr sz="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The user program deals with </a:t>
            </a:r>
            <a:r>
              <a:rPr i="1" lang="en-US" sz="1800"/>
              <a:t>logical</a:t>
            </a:r>
            <a:r>
              <a:rPr lang="en-US" sz="1800"/>
              <a:t> addresses; it never sees the </a:t>
            </a:r>
            <a:r>
              <a:rPr i="1" lang="en-US" sz="1800"/>
              <a:t>real</a:t>
            </a:r>
            <a:r>
              <a:rPr lang="en-US" sz="1800"/>
              <a:t> physical addresses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sz="1800"/>
              <a:t>Execution-time binding occurs when reference is made to location in memory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90"/>
          <p:cNvSpPr txBox="1"/>
          <p:nvPr>
            <p:ph type="title"/>
          </p:nvPr>
        </p:nvSpPr>
        <p:spPr>
          <a:xfrm>
            <a:off x="2489200" y="121920"/>
            <a:ext cx="10972800" cy="577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Page-Buffering Algorithms</a:t>
            </a:r>
            <a:endParaRPr/>
          </a:p>
        </p:txBody>
      </p:sp>
      <p:sp>
        <p:nvSpPr>
          <p:cNvPr id="913" name="Google Shape;913;p90"/>
          <p:cNvSpPr txBox="1"/>
          <p:nvPr>
            <p:ph idx="1" type="body"/>
          </p:nvPr>
        </p:nvSpPr>
        <p:spPr>
          <a:xfrm>
            <a:off x="1159934" y="1094318"/>
            <a:ext cx="9643533" cy="5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🠶"/>
            </a:pPr>
            <a:r>
              <a:rPr lang="en-US" sz="2100"/>
              <a:t>Keep a pool of free frames, always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Then frame available when needed, not found at fault time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Read page into free frame and select victim to evict and add to free pool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When convenient, evict victim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100"/>
              <a:buChar char="🠶"/>
            </a:pPr>
            <a:r>
              <a:rPr lang="en-US" sz="2100"/>
              <a:t>Possibly, keep list of modified pages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When backing store otherwise idle, write pages there and set to non-dirty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100"/>
              <a:buChar char="🠶"/>
            </a:pPr>
            <a:r>
              <a:rPr lang="en-US" sz="2100"/>
              <a:t>Possibly, keep free frame contents intact and note what is in them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If referenced again before reused, no need to load contents again from disk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Generally useful to reduce penalty if wrong victim frame selected  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91"/>
          <p:cNvSpPr txBox="1"/>
          <p:nvPr>
            <p:ph type="title"/>
          </p:nvPr>
        </p:nvSpPr>
        <p:spPr>
          <a:xfrm>
            <a:off x="670984" y="-19051"/>
            <a:ext cx="10505016" cy="577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Allocation of Frames</a:t>
            </a:r>
            <a:endParaRPr/>
          </a:p>
        </p:txBody>
      </p:sp>
      <p:sp>
        <p:nvSpPr>
          <p:cNvPr id="920" name="Google Shape;920;p91"/>
          <p:cNvSpPr txBox="1"/>
          <p:nvPr>
            <p:ph idx="1" type="body"/>
          </p:nvPr>
        </p:nvSpPr>
        <p:spPr>
          <a:xfrm>
            <a:off x="1187451" y="1121834"/>
            <a:ext cx="9802283" cy="525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Each process needs </a:t>
            </a:r>
            <a:r>
              <a:rPr b="1" i="1" lang="en-US" sz="2400"/>
              <a:t>minimum</a:t>
            </a:r>
            <a:r>
              <a:rPr lang="en-US" sz="2400"/>
              <a:t> number of frames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Example:  IBM 370 – 6 pages to handle SS MOVE instruction: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instruction is 6 bytes, might span 2 pages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2 pages to handle </a:t>
            </a:r>
            <a:r>
              <a:rPr i="1" lang="en-US"/>
              <a:t>from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2 pages to handle </a:t>
            </a:r>
            <a:r>
              <a:rPr i="1" lang="en-US"/>
              <a:t>to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i="1" lang="en-US" sz="2400"/>
              <a:t>Maximum</a:t>
            </a:r>
            <a:r>
              <a:rPr i="1" lang="en-US" sz="2400"/>
              <a:t> </a:t>
            </a:r>
            <a:r>
              <a:rPr lang="en-US" sz="2400"/>
              <a:t>of course is total frames in the system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Two major allocation schemes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fixed allocation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priority allocation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92"/>
          <p:cNvSpPr txBox="1"/>
          <p:nvPr>
            <p:ph type="title"/>
          </p:nvPr>
        </p:nvSpPr>
        <p:spPr>
          <a:xfrm>
            <a:off x="535518" y="21167"/>
            <a:ext cx="10598149" cy="577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Fixed Allocation</a:t>
            </a:r>
            <a:endParaRPr/>
          </a:p>
        </p:txBody>
      </p:sp>
      <p:sp>
        <p:nvSpPr>
          <p:cNvPr id="927" name="Google Shape;927;p92"/>
          <p:cNvSpPr txBox="1"/>
          <p:nvPr>
            <p:ph idx="1" type="body"/>
          </p:nvPr>
        </p:nvSpPr>
        <p:spPr>
          <a:xfrm>
            <a:off x="1202267" y="1083734"/>
            <a:ext cx="9635067" cy="4643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Equal allocation – For example, if there are 100 frames (after allocating frames for the OS) and 5 processes, give each process 20 frames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Keep some as free frame buffer pool</a:t>
            </a:r>
            <a:endParaRPr/>
          </a:p>
          <a:p>
            <a:pPr indent="-273050" lvl="0" marL="342900" rtl="0" algn="l"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Proportional allocation – Allocate according to the size of process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Dynamic as degree of multiprogramming, process sizes change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928" name="Google Shape;92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9667" y="4988985"/>
            <a:ext cx="3810000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5485" y="4688418"/>
            <a:ext cx="2008716" cy="192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93"/>
          <p:cNvSpPr txBox="1"/>
          <p:nvPr>
            <p:ph type="title"/>
          </p:nvPr>
        </p:nvSpPr>
        <p:spPr>
          <a:xfrm>
            <a:off x="1155701" y="201085"/>
            <a:ext cx="10426700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Priority Allocation</a:t>
            </a:r>
            <a:endParaRPr/>
          </a:p>
        </p:txBody>
      </p:sp>
      <p:sp>
        <p:nvSpPr>
          <p:cNvPr id="936" name="Google Shape;936;p93"/>
          <p:cNvSpPr txBox="1"/>
          <p:nvPr>
            <p:ph idx="1" type="body"/>
          </p:nvPr>
        </p:nvSpPr>
        <p:spPr>
          <a:xfrm>
            <a:off x="1227667" y="1191684"/>
            <a:ext cx="9135533" cy="4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Use a proportional allocation scheme using priorities rather than size</a:t>
            </a:r>
            <a:br>
              <a:rPr lang="en-US" sz="2400"/>
            </a:b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If process </a:t>
            </a:r>
            <a:r>
              <a:rPr b="1" i="1" lang="en-US" sz="2400"/>
              <a:t>P</a:t>
            </a:r>
            <a:r>
              <a:rPr b="1" baseline="-25000" i="1" lang="en-US" sz="2400"/>
              <a:t>i</a:t>
            </a:r>
            <a:r>
              <a:rPr lang="en-US" sz="2400"/>
              <a:t> generates a page fault,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select for replacement one of its frames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select for replacement a frame from a process with lower priority number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94"/>
          <p:cNvSpPr txBox="1"/>
          <p:nvPr>
            <p:ph type="title"/>
          </p:nvPr>
        </p:nvSpPr>
        <p:spPr>
          <a:xfrm>
            <a:off x="1373717" y="188385"/>
            <a:ext cx="10208683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Global vs. Local Allocation</a:t>
            </a:r>
            <a:endParaRPr/>
          </a:p>
        </p:txBody>
      </p:sp>
      <p:sp>
        <p:nvSpPr>
          <p:cNvPr id="943" name="Google Shape;943;p94"/>
          <p:cNvSpPr txBox="1"/>
          <p:nvPr>
            <p:ph idx="1" type="body"/>
          </p:nvPr>
        </p:nvSpPr>
        <p:spPr>
          <a:xfrm>
            <a:off x="1170518" y="1115484"/>
            <a:ext cx="9277349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b="1" lang="en-US" sz="2400">
                <a:solidFill>
                  <a:srgbClr val="3366FF"/>
                </a:solidFill>
              </a:rPr>
              <a:t>Global replacement</a:t>
            </a:r>
            <a:r>
              <a:rPr lang="en-US" sz="2400">
                <a:solidFill>
                  <a:srgbClr val="3366FF"/>
                </a:solidFill>
              </a:rPr>
              <a:t> </a:t>
            </a:r>
            <a:r>
              <a:rPr lang="en-US" sz="2400"/>
              <a:t>– process selects a replacement frame from the set of all frames; one process can take a frame from another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But then process execution time can vary greatly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But greater throughput so more common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lang="en-US" sz="2400">
                <a:solidFill>
                  <a:srgbClr val="3366FF"/>
                </a:solidFill>
              </a:rPr>
              <a:t>Local replacement</a:t>
            </a:r>
            <a:r>
              <a:rPr lang="en-US" sz="2400">
                <a:solidFill>
                  <a:srgbClr val="3366FF"/>
                </a:solidFill>
              </a:rPr>
              <a:t> </a:t>
            </a:r>
            <a:r>
              <a:rPr lang="en-US" sz="2400"/>
              <a:t>– each process selects from only its own set of allocated frames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More consistent per-process performance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But possibly underutilized memory</a:t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95"/>
          <p:cNvSpPr txBox="1"/>
          <p:nvPr>
            <p:ph type="title"/>
          </p:nvPr>
        </p:nvSpPr>
        <p:spPr>
          <a:xfrm>
            <a:off x="609600" y="6352"/>
            <a:ext cx="10972800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Thrashing</a:t>
            </a:r>
            <a:endParaRPr/>
          </a:p>
        </p:txBody>
      </p:sp>
      <p:sp>
        <p:nvSpPr>
          <p:cNvPr id="950" name="Google Shape;950;p95"/>
          <p:cNvSpPr txBox="1"/>
          <p:nvPr>
            <p:ph idx="1" type="body"/>
          </p:nvPr>
        </p:nvSpPr>
        <p:spPr>
          <a:xfrm>
            <a:off x="1185333" y="1132418"/>
            <a:ext cx="98044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If a process does not have </a:t>
            </a:r>
            <a:r>
              <a:rPr lang="en-US" sz="2400">
                <a:latin typeface="Meiryo"/>
                <a:ea typeface="Meiryo"/>
                <a:cs typeface="Meiryo"/>
                <a:sym typeface="Meiryo"/>
              </a:rPr>
              <a:t>“</a:t>
            </a:r>
            <a:r>
              <a:rPr lang="en-US" sz="2400"/>
              <a:t>enough</a:t>
            </a:r>
            <a:r>
              <a:rPr lang="en-US" sz="2400">
                <a:latin typeface="Meiryo"/>
                <a:ea typeface="Meiryo"/>
                <a:cs typeface="Meiryo"/>
                <a:sym typeface="Meiryo"/>
              </a:rPr>
              <a:t>”</a:t>
            </a:r>
            <a:r>
              <a:rPr lang="en-US" sz="2400"/>
              <a:t> pages, the page-fault rate is very high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Page fault to get page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Replace existing frame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But quickly need replaced frame back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This leads to: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400"/>
              <a:buChar char="🠶"/>
            </a:pPr>
            <a:r>
              <a:rPr lang="en-US"/>
              <a:t>Low CPU utilization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400"/>
              <a:buChar char="🠶"/>
            </a:pPr>
            <a:r>
              <a:rPr lang="en-US"/>
              <a:t>Operating system thinking that it needs to increase the degree of multiprogramming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400"/>
              <a:buChar char="🠶"/>
            </a:pPr>
            <a:r>
              <a:rPr lang="en-US"/>
              <a:t>Another process added to the system</a:t>
            </a:r>
            <a:br>
              <a:rPr lang="en-US"/>
            </a:b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lang="en-US" sz="2400">
                <a:solidFill>
                  <a:srgbClr val="3366FF"/>
                </a:solidFill>
              </a:rPr>
              <a:t>Thrashing</a:t>
            </a:r>
            <a:r>
              <a:rPr lang="en-US" sz="2400">
                <a:solidFill>
                  <a:srgbClr val="3366FF"/>
                </a:solidFill>
              </a:rPr>
              <a:t> </a:t>
            </a:r>
            <a:r>
              <a:rPr lang="en-US" sz="2400"/>
              <a:t>≡ a process is busy swapping pages in and out</a:t>
            </a:r>
            <a:endParaRPr sz="240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96"/>
          <p:cNvSpPr txBox="1"/>
          <p:nvPr>
            <p:ph type="title"/>
          </p:nvPr>
        </p:nvSpPr>
        <p:spPr>
          <a:xfrm>
            <a:off x="1259418" y="162985"/>
            <a:ext cx="9230783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2500"/>
              <a:buFont typeface="Century Gothic"/>
              <a:buNone/>
            </a:pPr>
            <a:r>
              <a:rPr lang="en-US"/>
              <a:t>Thrashing (Cont.)</a:t>
            </a:r>
            <a:endParaRPr sz="3200"/>
          </a:p>
        </p:txBody>
      </p:sp>
      <p:pic>
        <p:nvPicPr>
          <p:cNvPr descr="9" id="957" name="Google Shape;95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4801" y="1206500"/>
            <a:ext cx="8904817" cy="38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97"/>
          <p:cNvSpPr txBox="1"/>
          <p:nvPr>
            <p:ph type="title"/>
          </p:nvPr>
        </p:nvSpPr>
        <p:spPr>
          <a:xfrm>
            <a:off x="1062568" y="162985"/>
            <a:ext cx="10519833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Page-Fault Frequency</a:t>
            </a:r>
            <a:endParaRPr/>
          </a:p>
        </p:txBody>
      </p:sp>
      <p:sp>
        <p:nvSpPr>
          <p:cNvPr id="964" name="Google Shape;964;p97"/>
          <p:cNvSpPr txBox="1"/>
          <p:nvPr>
            <p:ph idx="1" type="body"/>
          </p:nvPr>
        </p:nvSpPr>
        <p:spPr>
          <a:xfrm>
            <a:off x="1236134" y="1049867"/>
            <a:ext cx="8805333" cy="1667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🠶"/>
            </a:pPr>
            <a:r>
              <a:rPr lang="en-US" sz="2400"/>
              <a:t>More direct approach than WSS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400"/>
              <a:t>Establish </a:t>
            </a:r>
            <a:r>
              <a:rPr lang="en-US" sz="2400">
                <a:latin typeface="Meiryo"/>
                <a:ea typeface="Meiryo"/>
                <a:cs typeface="Meiryo"/>
                <a:sym typeface="Meiryo"/>
              </a:rPr>
              <a:t>“</a:t>
            </a:r>
            <a:r>
              <a:rPr lang="en-US" sz="2400"/>
              <a:t>acceptable</a:t>
            </a:r>
            <a:r>
              <a:rPr lang="en-US" sz="2400">
                <a:latin typeface="Meiryo"/>
                <a:ea typeface="Meiryo"/>
                <a:cs typeface="Meiryo"/>
                <a:sym typeface="Meiryo"/>
              </a:rPr>
              <a:t>”</a:t>
            </a:r>
            <a:r>
              <a:rPr lang="en-US" sz="2400"/>
              <a:t> </a:t>
            </a:r>
            <a:r>
              <a:rPr b="1" lang="en-US" sz="2400">
                <a:solidFill>
                  <a:srgbClr val="3366FF"/>
                </a:solidFill>
              </a:rPr>
              <a:t>page-fault frequency </a:t>
            </a:r>
            <a:r>
              <a:rPr lang="en-US" sz="2400"/>
              <a:t>(</a:t>
            </a:r>
            <a:r>
              <a:rPr b="1" lang="en-US" sz="2400">
                <a:solidFill>
                  <a:srgbClr val="3366FF"/>
                </a:solidFill>
              </a:rPr>
              <a:t>PFF</a:t>
            </a:r>
            <a:r>
              <a:rPr lang="en-US" sz="2400"/>
              <a:t>)</a:t>
            </a:r>
            <a:r>
              <a:rPr b="1" lang="en-US" sz="2400">
                <a:solidFill>
                  <a:srgbClr val="3366FF"/>
                </a:solidFill>
              </a:rPr>
              <a:t> </a:t>
            </a:r>
            <a:r>
              <a:rPr lang="en-US" sz="2400"/>
              <a:t>rate and use local replacement policy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/>
              <a:t>If actual rate too low, process loses frame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/>
              <a:t>If actual rate too high, process gains frame</a:t>
            </a:r>
            <a:endParaRPr/>
          </a:p>
        </p:txBody>
      </p:sp>
      <p:pic>
        <p:nvPicPr>
          <p:cNvPr descr="9_21.pdf" id="965" name="Google Shape;965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5851" y="3481917"/>
            <a:ext cx="6805083" cy="2954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98"/>
          <p:cNvSpPr txBox="1"/>
          <p:nvPr>
            <p:ph type="title"/>
          </p:nvPr>
        </p:nvSpPr>
        <p:spPr>
          <a:xfrm>
            <a:off x="1418167" y="175685"/>
            <a:ext cx="10972800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Working Sets and Page Fault Rates</a:t>
            </a:r>
            <a:endParaRPr/>
          </a:p>
        </p:txBody>
      </p:sp>
      <p:pic>
        <p:nvPicPr>
          <p:cNvPr descr="9" id="971" name="Google Shape;97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3234" y="3244852"/>
            <a:ext cx="7736417" cy="2645833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98"/>
          <p:cNvSpPr txBox="1"/>
          <p:nvPr/>
        </p:nvSpPr>
        <p:spPr>
          <a:xfrm>
            <a:off x="1210734" y="1043517"/>
            <a:ext cx="9592733" cy="2072216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-488950" lvl="0" marL="488950" marR="0" rtl="0" algn="l"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162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 relationship between working set of a process and its page-fault rate</a:t>
            </a:r>
            <a:endParaRPr/>
          </a:p>
          <a:p>
            <a:pPr indent="-48895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ts val="162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Working set changes over time</a:t>
            </a:r>
            <a:endParaRPr/>
          </a:p>
          <a:p>
            <a:pPr indent="-48895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ts val="1620"/>
              <a:buFont typeface="Noto Sans Symbols"/>
              <a:buChar char="⮚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Peaks and valleys over time</a:t>
            </a:r>
            <a:endParaRPr/>
          </a:p>
          <a:p>
            <a:pPr indent="0" lvl="0" marL="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ts val="162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99"/>
          <p:cNvSpPr txBox="1"/>
          <p:nvPr>
            <p:ph type="title"/>
          </p:nvPr>
        </p:nvSpPr>
        <p:spPr>
          <a:xfrm>
            <a:off x="2346960" y="196005"/>
            <a:ext cx="10972800" cy="577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/>
              <a:t>Windows</a:t>
            </a:r>
            <a:endParaRPr/>
          </a:p>
        </p:txBody>
      </p:sp>
      <p:sp>
        <p:nvSpPr>
          <p:cNvPr id="979" name="Google Shape;979;p99"/>
          <p:cNvSpPr txBox="1"/>
          <p:nvPr>
            <p:ph idx="1" type="body"/>
          </p:nvPr>
        </p:nvSpPr>
        <p:spPr>
          <a:xfrm>
            <a:off x="1176867" y="1018117"/>
            <a:ext cx="9728200" cy="5298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Uses demand paging with </a:t>
            </a:r>
            <a:r>
              <a:rPr b="1" lang="en-US" sz="2400">
                <a:solidFill>
                  <a:srgbClr val="3366FF"/>
                </a:solidFill>
              </a:rPr>
              <a:t>clustering</a:t>
            </a:r>
            <a:r>
              <a:rPr lang="en-US" sz="2400"/>
              <a:t>. Clustering brings in pages surrounding the faulting page</a:t>
            </a:r>
            <a:endParaRPr sz="11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Processes are assigned </a:t>
            </a:r>
            <a:r>
              <a:rPr b="1" lang="en-US" sz="2400">
                <a:solidFill>
                  <a:srgbClr val="3366FF"/>
                </a:solidFill>
              </a:rPr>
              <a:t>working set minimum</a:t>
            </a:r>
            <a:r>
              <a:rPr lang="en-US" sz="2400">
                <a:solidFill>
                  <a:srgbClr val="3366FF"/>
                </a:solidFill>
              </a:rPr>
              <a:t> </a:t>
            </a:r>
            <a:r>
              <a:rPr lang="en-US" sz="2400"/>
              <a:t>and </a:t>
            </a:r>
            <a:r>
              <a:rPr b="1" lang="en-US" sz="2400">
                <a:solidFill>
                  <a:srgbClr val="3366FF"/>
                </a:solidFill>
              </a:rPr>
              <a:t>working set maximum</a:t>
            </a:r>
            <a:endParaRPr sz="1100">
              <a:solidFill>
                <a:srgbClr val="3366FF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Working set minimum is the minimum number of pages the process is guaranteed to have in memory</a:t>
            </a:r>
            <a:endParaRPr sz="11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A process may be assigned as many pages up to its working set maximum</a:t>
            </a:r>
            <a:endParaRPr sz="11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When the amount of free memory in the system falls below a threshold, </a:t>
            </a:r>
            <a:r>
              <a:rPr b="1" lang="en-US" sz="2400">
                <a:solidFill>
                  <a:srgbClr val="3366FF"/>
                </a:solidFill>
              </a:rPr>
              <a:t>automatic working set trimming</a:t>
            </a:r>
            <a:r>
              <a:rPr lang="en-US" sz="2400">
                <a:solidFill>
                  <a:srgbClr val="3366FF"/>
                </a:solidFill>
              </a:rPr>
              <a:t> </a:t>
            </a:r>
            <a:r>
              <a:rPr lang="en-US" sz="2400"/>
              <a:t>is performed to restore the amount of free memory</a:t>
            </a:r>
            <a:endParaRPr sz="11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Working set trimming removes pages from processes that have pages in excess of their working set minimum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apas_ppt_theme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2020-02-21T08:39:12Z</dcterms:created>
  <dc:creator>Office User9</dc:creator>
</cp:coreProperties>
</file>