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8" roundtripDataSignature="AMtx7mhK8t/FShivHOH3H/WR0OQaatgq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AB4B1A-ECD5-4A18-B3A2-B1876A283840}">
  <a:tblStyle styleId="{B2AB4B1A-ECD5-4A18-B3A2-B1876A28384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34" Type="http://schemas.openxmlformats.org/officeDocument/2006/relationships/slide" Target="slides/slide29.xml"/><Relationship Id="rId78" Type="http://customschemas.google.com/relationships/presentationmetadata" Target="meta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8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8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8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7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8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8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8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82"/>
          <p:cNvSpPr/>
          <p:nvPr>
            <p:ph idx="2" type="pic"/>
          </p:nvPr>
        </p:nvSpPr>
        <p:spPr>
          <a:xfrm>
            <a:off x="5183188" y="987425"/>
            <a:ext cx="6172200" cy="4873625"/>
          </a:xfrm>
          <a:prstGeom prst="rect">
            <a:avLst/>
          </a:prstGeom>
          <a:noFill/>
          <a:ln>
            <a:noFill/>
          </a:ln>
        </p:spPr>
      </p:sp>
      <p:sp>
        <p:nvSpPr>
          <p:cNvPr id="64" name="Google Shape;64;p8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2.png"/><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idx="1" type="subTitle"/>
          </p:nvPr>
        </p:nvSpPr>
        <p:spPr>
          <a:xfrm>
            <a:off x="694266" y="598310"/>
            <a:ext cx="10780889" cy="53959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		          </a:t>
            </a:r>
            <a:endParaRPr/>
          </a:p>
          <a:p>
            <a:pPr indent="0" lvl="0" marL="0" rtl="0" algn="l">
              <a:lnSpc>
                <a:spcPct val="90000"/>
              </a:lnSpc>
              <a:spcBef>
                <a:spcPts val="1000"/>
              </a:spcBef>
              <a:spcAft>
                <a:spcPts val="0"/>
              </a:spcAft>
              <a:buClr>
                <a:schemeClr val="dk1"/>
              </a:buClr>
              <a:buSzPts val="2400"/>
              <a:buNone/>
            </a:pPr>
            <a:r>
              <a:t/>
            </a:r>
            <a:endParaRPr/>
          </a:p>
          <a:p>
            <a:pPr indent="0" lvl="0" marL="0" rtl="0" algn="l">
              <a:lnSpc>
                <a:spcPct val="90000"/>
              </a:lnSpc>
              <a:spcBef>
                <a:spcPts val="1000"/>
              </a:spcBef>
              <a:spcAft>
                <a:spcPts val="0"/>
              </a:spcAft>
              <a:buClr>
                <a:schemeClr val="dk1"/>
              </a:buClr>
              <a:buSzPts val="2400"/>
              <a:buNone/>
            </a:pPr>
            <a:r>
              <a:rPr lang="en-US"/>
              <a:t>			 </a:t>
            </a:r>
            <a:r>
              <a:rPr lang="en-US" sz="3600"/>
              <a:t>Unit: 5  (I/0 Systems)</a:t>
            </a:r>
            <a:endParaRPr/>
          </a:p>
          <a:p>
            <a:pPr indent="0" lvl="0" marL="0" rtl="0" algn="l">
              <a:lnSpc>
                <a:spcPct val="90000"/>
              </a:lnSpc>
              <a:spcBef>
                <a:spcPts val="1000"/>
              </a:spcBef>
              <a:spcAft>
                <a:spcPts val="0"/>
              </a:spcAft>
              <a:buClr>
                <a:schemeClr val="dk1"/>
              </a:buClr>
              <a:buSzPts val="2400"/>
              <a:buNone/>
            </a:pPr>
            <a:r>
              <a:rPr lang="en-US"/>
              <a:t>	            </a:t>
            </a:r>
            <a:r>
              <a:rPr lang="en-US" sz="2800"/>
              <a:t>		    </a:t>
            </a:r>
            <a:endParaRPr/>
          </a:p>
          <a:p>
            <a:pPr indent="0" lvl="0" marL="0" rtl="0" algn="l">
              <a:lnSpc>
                <a:spcPct val="90000"/>
              </a:lnSpc>
              <a:spcBef>
                <a:spcPts val="1000"/>
              </a:spcBef>
              <a:spcAft>
                <a:spcPts val="0"/>
              </a:spcAft>
              <a:buClr>
                <a:schemeClr val="dk1"/>
              </a:buClr>
              <a:buSzPts val="2800"/>
              <a:buNone/>
            </a:pPr>
            <a:r>
              <a:rPr lang="en-US" sz="2800"/>
              <a:t>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838200" y="59090"/>
            <a:ext cx="10515600" cy="6547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t>Secondary Storage</a:t>
            </a:r>
            <a:endParaRPr/>
          </a:p>
        </p:txBody>
      </p:sp>
      <p:sp>
        <p:nvSpPr>
          <p:cNvPr id="144" name="Google Shape;144;p10"/>
          <p:cNvSpPr txBox="1"/>
          <p:nvPr>
            <p:ph idx="1" type="body"/>
          </p:nvPr>
        </p:nvSpPr>
        <p:spPr>
          <a:xfrm>
            <a:off x="838200" y="713846"/>
            <a:ext cx="10515600" cy="5915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Disc Structure</a:t>
            </a:r>
            <a:endParaRPr/>
          </a:p>
          <a:p>
            <a:pPr indent="0" lvl="0" marL="0" rtl="0" algn="l">
              <a:lnSpc>
                <a:spcPct val="90000"/>
              </a:lnSpc>
              <a:spcBef>
                <a:spcPts val="1000"/>
              </a:spcBef>
              <a:spcAft>
                <a:spcPts val="0"/>
              </a:spcAft>
              <a:buClr>
                <a:schemeClr val="dk1"/>
              </a:buClr>
              <a:buSzPts val="1800"/>
              <a:buNone/>
            </a:pPr>
            <a:r>
              <a:rPr b="1" lang="en-US" sz="1800"/>
              <a:t>Q. Consider a System where average seek time is 60ns and rotation rate of the disc is 3600rpm. Each track of the disc has 1K sectors. Each sector is having the size of 512 bytes. What is the time taken to read two random sectors over the disc?</a:t>
            </a:r>
            <a:endParaRPr/>
          </a:p>
          <a:p>
            <a:pPr indent="0" lvl="0" marL="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
        <p:nvSpPr>
          <p:cNvPr id="145" name="Google Shape;145;p10"/>
          <p:cNvSpPr txBox="1"/>
          <p:nvPr/>
        </p:nvSpPr>
        <p:spPr>
          <a:xfrm>
            <a:off x="660487" y="2028631"/>
            <a:ext cx="6698457" cy="2862322"/>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Total Seek time = 60ns+60ns = 120ns. Rotation Rate = 3600 rpm.</a:t>
            </a:r>
            <a:endParaRPr/>
          </a:p>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Rotation Time</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3600 rotation 🡪 60 sec</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So, 1 rotation 🡪 60/3600 sec = 1/120sec</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R.T = 2*1/120 = 1/60 Sec</a:t>
            </a:r>
            <a:endParaRPr/>
          </a:p>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Now, 2^10*512 🡪 1/60 sec</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1        🡪    (1/60)*(1/ 2^10*512)</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2*512 🡪 1/(30*2^10) sec</a:t>
            </a:r>
            <a:endParaRPr/>
          </a:p>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Time to read 2 Random Sector = 120ns+ 1/60s + 1/(30*2^10) s                                               </a:t>
            </a:r>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p:txBody>
      </p:sp>
      <p:sp>
        <p:nvSpPr>
          <p:cNvPr id="146" name="Google Shape;146;p10"/>
          <p:cNvSpPr txBox="1"/>
          <p:nvPr/>
        </p:nvSpPr>
        <p:spPr>
          <a:xfrm>
            <a:off x="7536657" y="2047249"/>
            <a:ext cx="3874296" cy="2585323"/>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Transfer Rate</a:t>
            </a:r>
            <a:endParaRPr/>
          </a:p>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RT=1/60 s</a:t>
            </a:r>
            <a:endParaRPr/>
          </a:p>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1/60 s 🡪 512*2^10B</a:t>
            </a:r>
            <a:endParaRPr/>
          </a:p>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So, 1s  🡪 512*2^10*60B</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 2^9*2^10*2*30B</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 2^20*30B</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 30MB</a:t>
            </a:r>
            <a:endParaRPr/>
          </a:p>
          <a:p>
            <a:pPr indent="-171450" lvl="0" marL="285750" marR="0" rtl="0" algn="l">
              <a:spcBef>
                <a:spcPts val="0"/>
              </a:spcBef>
              <a:spcAft>
                <a:spcPts val="0"/>
              </a:spcAft>
              <a:buClr>
                <a:schemeClr val="dk1"/>
              </a:buClr>
              <a:buSzPts val="1800"/>
              <a:buFont typeface="Arial"/>
              <a:buNone/>
            </a:pPr>
            <a:r>
              <a:t/>
            </a:r>
            <a:endParaRPr i="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152" name="Google Shape;152;p11"/>
          <p:cNvSpPr txBox="1"/>
          <p:nvPr>
            <p:ph idx="1" type="body"/>
          </p:nvPr>
        </p:nvSpPr>
        <p:spPr>
          <a:xfrm>
            <a:off x="695678" y="824090"/>
            <a:ext cx="10800644" cy="56783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Disc Scheduling</a:t>
            </a:r>
            <a:endParaRPr/>
          </a:p>
          <a:p>
            <a:pPr indent="-228600" lvl="0" marL="228600" rtl="0" algn="l">
              <a:lnSpc>
                <a:spcPct val="90000"/>
              </a:lnSpc>
              <a:spcBef>
                <a:spcPts val="1000"/>
              </a:spcBef>
              <a:spcAft>
                <a:spcPts val="0"/>
              </a:spcAft>
              <a:buClr>
                <a:schemeClr val="dk1"/>
              </a:buClr>
              <a:buSzPts val="1600"/>
              <a:buChar char="•"/>
            </a:pPr>
            <a:r>
              <a:rPr lang="en-US" sz="1600"/>
              <a:t>As mentioned earlier, disk transfer speeds are limited primarily by </a:t>
            </a:r>
            <a:r>
              <a:rPr b="1" i="1" lang="en-US" sz="1600"/>
              <a:t>seek times</a:t>
            </a:r>
            <a:r>
              <a:rPr lang="en-US" sz="1600"/>
              <a:t> and </a:t>
            </a:r>
            <a:r>
              <a:rPr b="1" i="1" lang="en-US" sz="1600"/>
              <a:t>rotational latency.</a:t>
            </a:r>
            <a:r>
              <a:rPr lang="en-US" sz="1600"/>
              <a:t> When multiple requests are to be processed there is also some inherent delay in waiting for other requests to be processed.</a:t>
            </a:r>
            <a:endParaRPr/>
          </a:p>
          <a:p>
            <a:pPr indent="-228600" lvl="0" marL="228600" rtl="0" algn="l">
              <a:lnSpc>
                <a:spcPct val="90000"/>
              </a:lnSpc>
              <a:spcBef>
                <a:spcPts val="1000"/>
              </a:spcBef>
              <a:spcAft>
                <a:spcPts val="0"/>
              </a:spcAft>
              <a:buClr>
                <a:schemeClr val="dk1"/>
              </a:buClr>
              <a:buSzPts val="1600"/>
              <a:buChar char="•"/>
            </a:pPr>
            <a:r>
              <a:rPr b="1" i="1" lang="en-US" sz="1600"/>
              <a:t>Bandwidth</a:t>
            </a:r>
            <a:r>
              <a:rPr lang="en-US" sz="1600"/>
              <a:t> is measured by the amount of data transferred divided by the total amount of time from the first request being made to the last transfer being completed, ( for a series of disk requests. )</a:t>
            </a:r>
            <a:endParaRPr/>
          </a:p>
          <a:p>
            <a:pPr indent="-228600" lvl="0" marL="228600" rtl="0" algn="l">
              <a:lnSpc>
                <a:spcPct val="90000"/>
              </a:lnSpc>
              <a:spcBef>
                <a:spcPts val="1000"/>
              </a:spcBef>
              <a:spcAft>
                <a:spcPts val="0"/>
              </a:spcAft>
              <a:buClr>
                <a:schemeClr val="dk1"/>
              </a:buClr>
              <a:buSzPts val="1600"/>
              <a:buChar char="•"/>
            </a:pPr>
            <a:r>
              <a:rPr lang="en-US" sz="1600"/>
              <a:t>Both bandwidth and access time can be improved by processing requests in a good order.</a:t>
            </a:r>
            <a:endParaRPr/>
          </a:p>
          <a:p>
            <a:pPr indent="-228600" lvl="0" marL="228600" rtl="0" algn="l">
              <a:lnSpc>
                <a:spcPct val="90000"/>
              </a:lnSpc>
              <a:spcBef>
                <a:spcPts val="1000"/>
              </a:spcBef>
              <a:spcAft>
                <a:spcPts val="0"/>
              </a:spcAft>
              <a:buClr>
                <a:schemeClr val="dk1"/>
              </a:buClr>
              <a:buSzPts val="1600"/>
              <a:buChar char="•"/>
            </a:pPr>
            <a:r>
              <a:rPr lang="en-US" sz="1600"/>
              <a:t>Disk requests include the disk address, memory address, number of sectors to transfer, and whether the request is for reading or writing.</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158" name="Google Shape;158;p12"/>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FCFS Scheduling</a:t>
            </a:r>
            <a:endParaRPr/>
          </a:p>
          <a:p>
            <a:pPr indent="-228600" lvl="0" marL="228600" rtl="0" algn="l">
              <a:lnSpc>
                <a:spcPct val="90000"/>
              </a:lnSpc>
              <a:spcBef>
                <a:spcPts val="1000"/>
              </a:spcBef>
              <a:spcAft>
                <a:spcPts val="0"/>
              </a:spcAft>
              <a:buClr>
                <a:schemeClr val="dk1"/>
              </a:buClr>
              <a:buSzPts val="1800"/>
              <a:buChar char="•"/>
            </a:pPr>
            <a:r>
              <a:rPr b="1" i="1" lang="en-US" sz="1800"/>
              <a:t>First-Come First-Serve</a:t>
            </a:r>
            <a:r>
              <a:rPr lang="en-US" sz="1800"/>
              <a:t> is simple and intrinsically fair, but not very efficient. Consider in the following sequence the wild swing from cylinder 122 to 14 and then back to 124:</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pic>
        <p:nvPicPr>
          <p:cNvPr descr="https://www.cs.uic.edu/~jbell/CourseNotes/OperatingSystems/images/Chapter10/10_04_FCFS.jpg" id="159" name="Google Shape;159;p12"/>
          <p:cNvPicPr preferRelativeResize="0"/>
          <p:nvPr/>
        </p:nvPicPr>
        <p:blipFill rotWithShape="1">
          <a:blip r:embed="rId3">
            <a:alphaModFix/>
          </a:blip>
          <a:srcRect b="0" l="0" r="0" t="0"/>
          <a:stretch/>
        </p:blipFill>
        <p:spPr>
          <a:xfrm>
            <a:off x="2887486" y="1926873"/>
            <a:ext cx="5387270" cy="3661660"/>
          </a:xfrm>
          <a:prstGeom prst="rect">
            <a:avLst/>
          </a:prstGeom>
          <a:noFill/>
          <a:ln>
            <a:noFill/>
          </a:ln>
        </p:spPr>
      </p:pic>
      <p:sp>
        <p:nvSpPr>
          <p:cNvPr id="160" name="Google Shape;160;p12"/>
          <p:cNvSpPr/>
          <p:nvPr/>
        </p:nvSpPr>
        <p:spPr>
          <a:xfrm>
            <a:off x="3895697" y="5600355"/>
            <a:ext cx="29738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Times New Roman"/>
                <a:ea typeface="Times New Roman"/>
                <a:cs typeface="Times New Roman"/>
                <a:sym typeface="Times New Roman"/>
              </a:rPr>
              <a:t>          FCFS disk scheduling.</a:t>
            </a:r>
            <a:endParaRPr sz="1800">
              <a:solidFill>
                <a:schemeClr val="dk1"/>
              </a:solidFill>
              <a:latin typeface="Calibri"/>
              <a:ea typeface="Calibri"/>
              <a:cs typeface="Calibri"/>
              <a:sym typeface="Calibri"/>
            </a:endParaRPr>
          </a:p>
        </p:txBody>
      </p:sp>
      <p:sp>
        <p:nvSpPr>
          <p:cNvPr id="161" name="Google Shape;161;p12"/>
          <p:cNvSpPr txBox="1"/>
          <p:nvPr/>
        </p:nvSpPr>
        <p:spPr>
          <a:xfrm>
            <a:off x="1343379" y="5989837"/>
            <a:ext cx="9561688" cy="646331"/>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No of Movement made by R/W head </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=(98-53)+(183-98)+(183-37)+(122-37)+(124-14)+(129-65)+(67-65) = 640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167" name="Google Shape;167;p13"/>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SSTF Scheduling</a:t>
            </a:r>
            <a:endParaRPr b="1" sz="1800"/>
          </a:p>
          <a:p>
            <a:pPr indent="-228600" lvl="0" marL="228600" rtl="0" algn="l">
              <a:lnSpc>
                <a:spcPct val="90000"/>
              </a:lnSpc>
              <a:spcBef>
                <a:spcPts val="1000"/>
              </a:spcBef>
              <a:spcAft>
                <a:spcPts val="0"/>
              </a:spcAft>
              <a:buClr>
                <a:schemeClr val="dk1"/>
              </a:buClr>
              <a:buSzPts val="1800"/>
              <a:buChar char="•"/>
            </a:pPr>
            <a:r>
              <a:rPr b="1" i="1" lang="en-US" sz="1800"/>
              <a:t>Shortest Seek Time First</a:t>
            </a:r>
            <a:r>
              <a:rPr lang="en-US" sz="1800"/>
              <a:t> scheduling is more efficient, but may lead to starvation if a constant stream of requests arrives for the same general area of the disk.</a:t>
            </a:r>
            <a:endParaRPr/>
          </a:p>
          <a:p>
            <a:pPr indent="-228600" lvl="0" marL="228600" rtl="0" algn="l">
              <a:lnSpc>
                <a:spcPct val="90000"/>
              </a:lnSpc>
              <a:spcBef>
                <a:spcPts val="1000"/>
              </a:spcBef>
              <a:spcAft>
                <a:spcPts val="0"/>
              </a:spcAft>
              <a:buClr>
                <a:schemeClr val="dk1"/>
              </a:buClr>
              <a:buSzPts val="1800"/>
              <a:buChar char="•"/>
            </a:pPr>
            <a:r>
              <a:rPr lang="en-US" sz="1800"/>
              <a:t>SSTF reduces the total head movement to 236 cylinders, down from 640 required for the same set of requests under FCFS. Note, however that the distance could be reduced still further to 208 by starting with 37 and then 14 first before processing the rest of the requests</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
        <p:nvSpPr>
          <p:cNvPr id="168" name="Google Shape;168;p13"/>
          <p:cNvSpPr/>
          <p:nvPr/>
        </p:nvSpPr>
        <p:spPr>
          <a:xfrm>
            <a:off x="3906985" y="5736498"/>
            <a:ext cx="29396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Times New Roman"/>
                <a:ea typeface="Times New Roman"/>
                <a:cs typeface="Times New Roman"/>
                <a:sym typeface="Times New Roman"/>
              </a:rPr>
              <a:t>          SSTF disk scheduling.</a:t>
            </a:r>
            <a:endParaRPr sz="1800">
              <a:solidFill>
                <a:schemeClr val="dk1"/>
              </a:solidFill>
              <a:latin typeface="Calibri"/>
              <a:ea typeface="Calibri"/>
              <a:cs typeface="Calibri"/>
              <a:sym typeface="Calibri"/>
            </a:endParaRPr>
          </a:p>
        </p:txBody>
      </p:sp>
      <p:sp>
        <p:nvSpPr>
          <p:cNvPr id="169" name="Google Shape;169;p13"/>
          <p:cNvSpPr txBox="1"/>
          <p:nvPr/>
        </p:nvSpPr>
        <p:spPr>
          <a:xfrm>
            <a:off x="1315156" y="6048344"/>
            <a:ext cx="9561688" cy="646331"/>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No of Movement made by R/W head </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=(65-53)+2+(67-37)+(37-14)+(98-14)+(122-98)+(124-122)+(184-124) = 236</a:t>
            </a:r>
            <a:endParaRPr/>
          </a:p>
        </p:txBody>
      </p:sp>
      <p:pic>
        <p:nvPicPr>
          <p:cNvPr id="170" name="Google Shape;170;p13"/>
          <p:cNvPicPr preferRelativeResize="0"/>
          <p:nvPr/>
        </p:nvPicPr>
        <p:blipFill rotWithShape="1">
          <a:blip r:embed="rId3">
            <a:alphaModFix/>
          </a:blip>
          <a:srcRect b="0" l="0" r="0" t="0"/>
          <a:stretch/>
        </p:blipFill>
        <p:spPr>
          <a:xfrm>
            <a:off x="3097558" y="2649828"/>
            <a:ext cx="5764219" cy="30080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176" name="Google Shape;176;p14"/>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SCAN Scheduling</a:t>
            </a:r>
            <a:endParaRPr b="1" sz="1800"/>
          </a:p>
          <a:p>
            <a:pPr indent="-228600" lvl="0" marL="228600" rtl="0" algn="l">
              <a:lnSpc>
                <a:spcPct val="100000"/>
              </a:lnSpc>
              <a:spcBef>
                <a:spcPts val="1000"/>
              </a:spcBef>
              <a:spcAft>
                <a:spcPts val="0"/>
              </a:spcAft>
              <a:buClr>
                <a:schemeClr val="dk1"/>
              </a:buClr>
              <a:buSzPts val="1800"/>
              <a:buChar char="•"/>
            </a:pPr>
            <a:r>
              <a:rPr b="1" lang="en-US" sz="1800"/>
              <a:t>SCAN Scheduling: </a:t>
            </a:r>
            <a:r>
              <a:rPr lang="en-US" sz="1800"/>
              <a:t>The disk arm starts at one end of the disk, and moves toward the other end, servicing requests until it gets to the other end of the disk, where the head movement is reversed and servicing continues.</a:t>
            </a:r>
            <a:endParaRPr/>
          </a:p>
          <a:p>
            <a:pPr indent="-228600" lvl="0" marL="228600" rtl="0" algn="l">
              <a:lnSpc>
                <a:spcPct val="100000"/>
              </a:lnSpc>
              <a:spcBef>
                <a:spcPts val="1000"/>
              </a:spcBef>
              <a:spcAft>
                <a:spcPts val="0"/>
              </a:spcAft>
              <a:buClr>
                <a:schemeClr val="dk1"/>
              </a:buClr>
              <a:buSzPts val="1800"/>
              <a:buChar char="•"/>
            </a:pPr>
            <a:r>
              <a:rPr lang="en-US" sz="1800"/>
              <a:t>SCAN algorithm Sometimes called the elevator algorithm</a:t>
            </a:r>
            <a:endParaRPr/>
          </a:p>
          <a:p>
            <a:pPr indent="-228600" lvl="0" marL="228600" rtl="0" algn="l">
              <a:lnSpc>
                <a:spcPct val="100000"/>
              </a:lnSpc>
              <a:spcBef>
                <a:spcPts val="1000"/>
              </a:spcBef>
              <a:spcAft>
                <a:spcPts val="0"/>
              </a:spcAft>
              <a:buClr>
                <a:schemeClr val="dk1"/>
              </a:buClr>
              <a:buSzPts val="1800"/>
              <a:buChar char="•"/>
            </a:pPr>
            <a:r>
              <a:rPr lang="en-US" sz="1800"/>
              <a:t>Illustration shows total head movement of 208 cylinders</a:t>
            </a:r>
            <a:endParaRPr/>
          </a:p>
          <a:p>
            <a:pPr indent="-228600" lvl="0" marL="228600" rtl="0" algn="l">
              <a:lnSpc>
                <a:spcPct val="100000"/>
              </a:lnSpc>
              <a:spcBef>
                <a:spcPts val="1000"/>
              </a:spcBef>
              <a:spcAft>
                <a:spcPts val="0"/>
              </a:spcAft>
              <a:buClr>
                <a:schemeClr val="dk1"/>
              </a:buClr>
              <a:buSzPts val="1800"/>
              <a:buChar char="•"/>
            </a:pPr>
            <a:r>
              <a:rPr lang="en-US" sz="1800"/>
              <a:t>But note that if requests are uniformly dense, largest density at other end of disk and those wait the longest</a:t>
            </a:r>
            <a:endParaRPr/>
          </a:p>
          <a:p>
            <a:pPr indent="-114300" lvl="0" marL="228600" rtl="0" algn="l">
              <a:lnSpc>
                <a:spcPct val="10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
        <p:nvSpPr>
          <p:cNvPr id="177" name="Google Shape;177;p14"/>
          <p:cNvSpPr txBox="1"/>
          <p:nvPr/>
        </p:nvSpPr>
        <p:spPr>
          <a:xfrm>
            <a:off x="1315156" y="6404000"/>
            <a:ext cx="9561688" cy="369332"/>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No of Movement made by R/W head = 208</a:t>
            </a:r>
            <a:endParaRPr/>
          </a:p>
        </p:txBody>
      </p:sp>
      <p:pic>
        <p:nvPicPr>
          <p:cNvPr id="178" name="Google Shape;178;p14"/>
          <p:cNvPicPr preferRelativeResize="0"/>
          <p:nvPr/>
        </p:nvPicPr>
        <p:blipFill rotWithShape="1">
          <a:blip r:embed="rId3">
            <a:alphaModFix/>
          </a:blip>
          <a:srcRect b="0" l="0" r="0" t="0"/>
          <a:stretch/>
        </p:blipFill>
        <p:spPr>
          <a:xfrm>
            <a:off x="2302932" y="3393548"/>
            <a:ext cx="6246621" cy="30104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184" name="Google Shape;184;p15"/>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C-SCAN Scheduling</a:t>
            </a:r>
            <a:endParaRPr b="1" sz="1800"/>
          </a:p>
          <a:p>
            <a:pPr indent="-228600" lvl="0" marL="228600" rtl="0" algn="l">
              <a:lnSpc>
                <a:spcPct val="100000"/>
              </a:lnSpc>
              <a:spcBef>
                <a:spcPts val="1000"/>
              </a:spcBef>
              <a:spcAft>
                <a:spcPts val="0"/>
              </a:spcAft>
              <a:buClr>
                <a:schemeClr val="dk1"/>
              </a:buClr>
              <a:buSzPts val="1800"/>
              <a:buChar char="•"/>
            </a:pPr>
            <a:r>
              <a:rPr lang="en-US" sz="1800"/>
              <a:t>Provides a more uniform wait time than SCAN</a:t>
            </a:r>
            <a:endParaRPr/>
          </a:p>
          <a:p>
            <a:pPr indent="-228600" lvl="0" marL="228600" rtl="0" algn="l">
              <a:lnSpc>
                <a:spcPct val="100000"/>
              </a:lnSpc>
              <a:spcBef>
                <a:spcPts val="1000"/>
              </a:spcBef>
              <a:spcAft>
                <a:spcPts val="0"/>
              </a:spcAft>
              <a:buClr>
                <a:schemeClr val="dk1"/>
              </a:buClr>
              <a:buSzPts val="1800"/>
              <a:buChar char="•"/>
            </a:pPr>
            <a:r>
              <a:rPr lang="en-US" sz="1800"/>
              <a:t>The head moves from one end of the disk to the other, servicing requests as it goes</a:t>
            </a:r>
            <a:endParaRPr/>
          </a:p>
          <a:p>
            <a:pPr indent="-228600" lvl="0" marL="228600" rtl="0" algn="l">
              <a:lnSpc>
                <a:spcPct val="100000"/>
              </a:lnSpc>
              <a:spcBef>
                <a:spcPts val="1000"/>
              </a:spcBef>
              <a:spcAft>
                <a:spcPts val="0"/>
              </a:spcAft>
              <a:buClr>
                <a:schemeClr val="dk1"/>
              </a:buClr>
              <a:buSzPts val="1800"/>
              <a:buChar char="•"/>
            </a:pPr>
            <a:r>
              <a:rPr lang="en-US" sz="1800"/>
              <a:t>When it reaches the other end, however, it immediately returns to the beginning of the disk, without servicing any requests on the return trip</a:t>
            </a:r>
            <a:endParaRPr/>
          </a:p>
          <a:p>
            <a:pPr indent="-228600" lvl="0" marL="228600" rtl="0" algn="l">
              <a:lnSpc>
                <a:spcPct val="100000"/>
              </a:lnSpc>
              <a:spcBef>
                <a:spcPts val="1000"/>
              </a:spcBef>
              <a:spcAft>
                <a:spcPts val="0"/>
              </a:spcAft>
              <a:buClr>
                <a:schemeClr val="dk1"/>
              </a:buClr>
              <a:buSzPts val="1800"/>
              <a:buChar char="•"/>
            </a:pPr>
            <a:r>
              <a:rPr lang="en-US" sz="1800"/>
              <a:t>Treats the cylinders as a circular list that wraps around from the last cylinder to the first one</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
        <p:nvSpPr>
          <p:cNvPr id="185" name="Google Shape;185;p15"/>
          <p:cNvSpPr txBox="1"/>
          <p:nvPr/>
        </p:nvSpPr>
        <p:spPr>
          <a:xfrm>
            <a:off x="1315156" y="6404000"/>
            <a:ext cx="9561688" cy="369332"/>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No of Movement made by R/W head = ?</a:t>
            </a:r>
            <a:endParaRPr/>
          </a:p>
        </p:txBody>
      </p:sp>
      <p:pic>
        <p:nvPicPr>
          <p:cNvPr id="186" name="Google Shape;186;p15"/>
          <p:cNvPicPr preferRelativeResize="0"/>
          <p:nvPr/>
        </p:nvPicPr>
        <p:blipFill rotWithShape="1">
          <a:blip r:embed="rId3">
            <a:alphaModFix/>
          </a:blip>
          <a:srcRect b="0" l="0" r="0" t="0"/>
          <a:stretch/>
        </p:blipFill>
        <p:spPr>
          <a:xfrm>
            <a:off x="2144889" y="3138310"/>
            <a:ext cx="6535620" cy="31044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6"/>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192" name="Google Shape;192;p16"/>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C-LOOK Scheduling</a:t>
            </a:r>
            <a:endParaRPr b="1" sz="1800"/>
          </a:p>
          <a:p>
            <a:pPr indent="-228600" lvl="0" marL="228600" rtl="0" algn="l">
              <a:lnSpc>
                <a:spcPct val="100000"/>
              </a:lnSpc>
              <a:spcBef>
                <a:spcPts val="1000"/>
              </a:spcBef>
              <a:spcAft>
                <a:spcPts val="0"/>
              </a:spcAft>
              <a:buClr>
                <a:schemeClr val="dk1"/>
              </a:buClr>
              <a:buSzPts val="1800"/>
              <a:buChar char="•"/>
            </a:pPr>
            <a:r>
              <a:rPr lang="en-US" sz="1800"/>
              <a:t>C-LOOK a version of C-SCAN</a:t>
            </a:r>
            <a:endParaRPr/>
          </a:p>
          <a:p>
            <a:pPr indent="-228600" lvl="0" marL="228600" rtl="0" algn="l">
              <a:lnSpc>
                <a:spcPct val="100000"/>
              </a:lnSpc>
              <a:spcBef>
                <a:spcPts val="1000"/>
              </a:spcBef>
              <a:spcAft>
                <a:spcPts val="0"/>
              </a:spcAft>
              <a:buClr>
                <a:schemeClr val="dk1"/>
              </a:buClr>
              <a:buSzPts val="1800"/>
              <a:buChar char="•"/>
            </a:pPr>
            <a:r>
              <a:rPr lang="en-US" sz="1800"/>
              <a:t>Arm only goes as far as the last request in each direction, then reverses direction immediately, without first going all the way to the end of the disk</a:t>
            </a:r>
            <a:endParaRPr/>
          </a:p>
          <a:p>
            <a:pPr indent="-114300" lvl="0" marL="228600" rtl="0" algn="l">
              <a:lnSpc>
                <a:spcPct val="90000"/>
              </a:lnSpc>
              <a:spcBef>
                <a:spcPts val="1000"/>
              </a:spcBef>
              <a:spcAft>
                <a:spcPts val="0"/>
              </a:spcAft>
              <a:buClr>
                <a:schemeClr val="dk1"/>
              </a:buClr>
              <a:buSzPts val="1800"/>
              <a:buNone/>
            </a:pPr>
            <a:r>
              <a:t/>
            </a:r>
            <a:endParaRPr sz="1800"/>
          </a:p>
        </p:txBody>
      </p:sp>
      <p:sp>
        <p:nvSpPr>
          <p:cNvPr id="193" name="Google Shape;193;p16"/>
          <p:cNvSpPr txBox="1"/>
          <p:nvPr/>
        </p:nvSpPr>
        <p:spPr>
          <a:xfrm>
            <a:off x="1315156" y="6212253"/>
            <a:ext cx="9561688" cy="369332"/>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i="1" lang="en-US" sz="1800">
                <a:solidFill>
                  <a:schemeClr val="dk1"/>
                </a:solidFill>
                <a:latin typeface="Calibri"/>
                <a:ea typeface="Calibri"/>
                <a:cs typeface="Calibri"/>
                <a:sym typeface="Calibri"/>
              </a:rPr>
              <a:t>No of Movement made by R/W head = 153</a:t>
            </a:r>
            <a:endParaRPr/>
          </a:p>
        </p:txBody>
      </p:sp>
      <p:pic>
        <p:nvPicPr>
          <p:cNvPr id="194" name="Google Shape;194;p16"/>
          <p:cNvPicPr preferRelativeResize="0"/>
          <p:nvPr/>
        </p:nvPicPr>
        <p:blipFill rotWithShape="1">
          <a:blip r:embed="rId3">
            <a:alphaModFix/>
          </a:blip>
          <a:srcRect b="0" l="0" r="0" t="0"/>
          <a:stretch/>
        </p:blipFill>
        <p:spPr>
          <a:xfrm>
            <a:off x="2860492" y="2473831"/>
            <a:ext cx="6193197" cy="34415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00" name="Google Shape;200;p17"/>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sz="1800"/>
              <a:t>Objective</a:t>
            </a:r>
            <a:endParaRPr b="1" sz="1800"/>
          </a:p>
          <a:p>
            <a:pPr indent="-228631" lvl="0" marL="228600" rtl="0" algn="l">
              <a:lnSpc>
                <a:spcPct val="100000"/>
              </a:lnSpc>
              <a:spcBef>
                <a:spcPts val="1000"/>
              </a:spcBef>
              <a:spcAft>
                <a:spcPts val="0"/>
              </a:spcAft>
              <a:buClr>
                <a:schemeClr val="dk1"/>
              </a:buClr>
              <a:buSzPct val="100000"/>
              <a:buChar char="•"/>
            </a:pPr>
            <a:r>
              <a:rPr lang="en-US" sz="1900"/>
              <a:t>To explain the function of file systems</a:t>
            </a:r>
            <a:endParaRPr/>
          </a:p>
          <a:p>
            <a:pPr indent="-228631" lvl="0" marL="228600" rtl="0" algn="l">
              <a:lnSpc>
                <a:spcPct val="100000"/>
              </a:lnSpc>
              <a:spcBef>
                <a:spcPts val="1000"/>
              </a:spcBef>
              <a:spcAft>
                <a:spcPts val="0"/>
              </a:spcAft>
              <a:buClr>
                <a:schemeClr val="dk1"/>
              </a:buClr>
              <a:buSzPct val="100000"/>
              <a:buChar char="•"/>
            </a:pPr>
            <a:r>
              <a:rPr lang="en-US" sz="1900"/>
              <a:t>To describe the interfaces to file systems</a:t>
            </a:r>
            <a:endParaRPr/>
          </a:p>
          <a:p>
            <a:pPr indent="-228631" lvl="0" marL="228600" rtl="0" algn="l">
              <a:lnSpc>
                <a:spcPct val="100000"/>
              </a:lnSpc>
              <a:spcBef>
                <a:spcPts val="1000"/>
              </a:spcBef>
              <a:spcAft>
                <a:spcPts val="0"/>
              </a:spcAft>
              <a:buClr>
                <a:schemeClr val="dk1"/>
              </a:buClr>
              <a:buSzPct val="100000"/>
              <a:buChar char="•"/>
            </a:pPr>
            <a:r>
              <a:rPr lang="en-US" sz="1900"/>
              <a:t>To discuss file-system design tradeoffs, including access methods, file sharing, file locking, and directory structures</a:t>
            </a:r>
            <a:endParaRPr/>
          </a:p>
          <a:p>
            <a:pPr indent="-228631" lvl="0" marL="228600" rtl="0" algn="l">
              <a:lnSpc>
                <a:spcPct val="100000"/>
              </a:lnSpc>
              <a:spcBef>
                <a:spcPts val="1000"/>
              </a:spcBef>
              <a:spcAft>
                <a:spcPts val="0"/>
              </a:spcAft>
              <a:buClr>
                <a:schemeClr val="dk1"/>
              </a:buClr>
              <a:buSzPct val="100000"/>
              <a:buChar char="•"/>
            </a:pPr>
            <a:r>
              <a:rPr lang="en-US" sz="1900"/>
              <a:t>To explore file-system protection</a:t>
            </a:r>
            <a:endParaRPr/>
          </a:p>
          <a:p>
            <a:pPr indent="-228631" lvl="0" marL="228600" rtl="0" algn="l">
              <a:lnSpc>
                <a:spcPct val="100000"/>
              </a:lnSpc>
              <a:spcBef>
                <a:spcPts val="1000"/>
              </a:spcBef>
              <a:spcAft>
                <a:spcPts val="0"/>
              </a:spcAft>
              <a:buClr>
                <a:schemeClr val="dk1"/>
              </a:buClr>
              <a:buSzPct val="100000"/>
              <a:buChar char="•"/>
            </a:pPr>
            <a:r>
              <a:rPr lang="en-US" sz="1900"/>
              <a:t>Contiguous logical address space</a:t>
            </a:r>
            <a:endParaRPr/>
          </a:p>
          <a:p>
            <a:pPr indent="0" lvl="0" marL="0" rtl="0" algn="l">
              <a:lnSpc>
                <a:spcPct val="100000"/>
              </a:lnSpc>
              <a:spcBef>
                <a:spcPts val="1000"/>
              </a:spcBef>
              <a:spcAft>
                <a:spcPts val="0"/>
              </a:spcAft>
              <a:buClr>
                <a:schemeClr val="dk1"/>
              </a:buClr>
              <a:buSzPct val="100000"/>
              <a:buNone/>
            </a:pPr>
            <a:r>
              <a:rPr b="1" i="1" lang="en-US" sz="1900"/>
              <a:t>Types:</a:t>
            </a:r>
            <a:endParaRPr/>
          </a:p>
          <a:p>
            <a:pPr indent="-228631" lvl="0" marL="228600" rtl="0" algn="l">
              <a:lnSpc>
                <a:spcPct val="100000"/>
              </a:lnSpc>
              <a:spcBef>
                <a:spcPts val="1000"/>
              </a:spcBef>
              <a:spcAft>
                <a:spcPts val="0"/>
              </a:spcAft>
              <a:buClr>
                <a:schemeClr val="dk1"/>
              </a:buClr>
              <a:buSzPct val="100000"/>
              <a:buChar char="•"/>
            </a:pPr>
            <a:r>
              <a:rPr lang="en-US" sz="1900"/>
              <a:t>       Data</a:t>
            </a:r>
            <a:endParaRPr/>
          </a:p>
          <a:p>
            <a:pPr indent="0" lvl="0" marL="0" rtl="0" algn="l">
              <a:lnSpc>
                <a:spcPct val="100000"/>
              </a:lnSpc>
              <a:spcBef>
                <a:spcPts val="1000"/>
              </a:spcBef>
              <a:spcAft>
                <a:spcPts val="0"/>
              </a:spcAft>
              <a:buClr>
                <a:schemeClr val="dk1"/>
              </a:buClr>
              <a:buSzPct val="100000"/>
              <a:buNone/>
            </a:pPr>
            <a:r>
              <a:rPr lang="en-US" sz="1900"/>
              <a:t>       -numeric</a:t>
            </a:r>
            <a:endParaRPr/>
          </a:p>
          <a:p>
            <a:pPr indent="0" lvl="0" marL="0" rtl="0" algn="l">
              <a:lnSpc>
                <a:spcPct val="100000"/>
              </a:lnSpc>
              <a:spcBef>
                <a:spcPts val="1000"/>
              </a:spcBef>
              <a:spcAft>
                <a:spcPts val="0"/>
              </a:spcAft>
              <a:buClr>
                <a:schemeClr val="dk1"/>
              </a:buClr>
              <a:buSzPct val="100000"/>
              <a:buNone/>
            </a:pPr>
            <a:r>
              <a:rPr lang="en-US" sz="1900"/>
              <a:t>       -character</a:t>
            </a:r>
            <a:endParaRPr/>
          </a:p>
          <a:p>
            <a:pPr indent="0" lvl="0" marL="0" rtl="0" algn="l">
              <a:lnSpc>
                <a:spcPct val="100000"/>
              </a:lnSpc>
              <a:spcBef>
                <a:spcPts val="1000"/>
              </a:spcBef>
              <a:spcAft>
                <a:spcPts val="0"/>
              </a:spcAft>
              <a:buClr>
                <a:schemeClr val="dk1"/>
              </a:buClr>
              <a:buSzPct val="100000"/>
              <a:buNone/>
            </a:pPr>
            <a:r>
              <a:rPr lang="en-US" sz="1900"/>
              <a:t>        -binary</a:t>
            </a:r>
            <a:endParaRPr/>
          </a:p>
          <a:p>
            <a:pPr indent="-228631" lvl="0" marL="228600" rtl="0" algn="l">
              <a:lnSpc>
                <a:spcPct val="100000"/>
              </a:lnSpc>
              <a:spcBef>
                <a:spcPts val="1000"/>
              </a:spcBef>
              <a:spcAft>
                <a:spcPts val="0"/>
              </a:spcAft>
              <a:buClr>
                <a:schemeClr val="dk1"/>
              </a:buClr>
              <a:buSzPct val="100000"/>
              <a:buChar char="•"/>
            </a:pPr>
            <a:r>
              <a:rPr lang="en-US" sz="1900"/>
              <a:t>Program</a:t>
            </a:r>
            <a:endParaRPr/>
          </a:p>
          <a:p>
            <a:pPr indent="-228631" lvl="0" marL="228600" rtl="0" algn="l">
              <a:lnSpc>
                <a:spcPct val="100000"/>
              </a:lnSpc>
              <a:spcBef>
                <a:spcPts val="1000"/>
              </a:spcBef>
              <a:spcAft>
                <a:spcPts val="0"/>
              </a:spcAft>
              <a:buClr>
                <a:schemeClr val="dk1"/>
              </a:buClr>
              <a:buSzPct val="100000"/>
              <a:buChar char="•"/>
            </a:pPr>
            <a:r>
              <a:rPr lang="en-US" sz="1900"/>
              <a:t>Contents defined by file’s creator</a:t>
            </a:r>
            <a:endParaRPr/>
          </a:p>
          <a:p>
            <a:pPr indent="0" lvl="0" marL="0" rtl="0" algn="l">
              <a:lnSpc>
                <a:spcPct val="100000"/>
              </a:lnSpc>
              <a:spcBef>
                <a:spcPts val="1000"/>
              </a:spcBef>
              <a:spcAft>
                <a:spcPts val="0"/>
              </a:spcAft>
              <a:buClr>
                <a:schemeClr val="dk1"/>
              </a:buClr>
              <a:buSzPct val="100000"/>
              <a:buNone/>
            </a:pPr>
            <a:r>
              <a:rPr lang="en-US" sz="1900"/>
              <a:t>    </a:t>
            </a:r>
            <a:r>
              <a:rPr b="1" i="1" lang="en-US" sz="1900"/>
              <a:t>Many types</a:t>
            </a:r>
            <a:endParaRPr/>
          </a:p>
          <a:p>
            <a:pPr indent="0" lvl="0" marL="0" rtl="0" algn="l">
              <a:lnSpc>
                <a:spcPct val="100000"/>
              </a:lnSpc>
              <a:spcBef>
                <a:spcPts val="1000"/>
              </a:spcBef>
              <a:spcAft>
                <a:spcPts val="0"/>
              </a:spcAft>
              <a:buClr>
                <a:schemeClr val="dk1"/>
              </a:buClr>
              <a:buSzPct val="100000"/>
              <a:buNone/>
            </a:pPr>
            <a:r>
              <a:rPr lang="en-US" sz="1900"/>
              <a:t>     -&gt;Consider text file, source file, executable file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06" name="Google Shape;206;p18"/>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Attributes</a:t>
            </a:r>
            <a:endParaRPr b="1" sz="2400"/>
          </a:p>
          <a:p>
            <a:pPr indent="-228600" lvl="0" marL="228600" rtl="0" algn="l">
              <a:lnSpc>
                <a:spcPct val="100000"/>
              </a:lnSpc>
              <a:spcBef>
                <a:spcPts val="1000"/>
              </a:spcBef>
              <a:spcAft>
                <a:spcPts val="0"/>
              </a:spcAft>
              <a:buClr>
                <a:schemeClr val="dk1"/>
              </a:buClr>
              <a:buSzPts val="2000"/>
              <a:buChar char="•"/>
            </a:pPr>
            <a:r>
              <a:rPr lang="en-US" sz="2000"/>
              <a:t>Name – only information kept in human-readable form</a:t>
            </a:r>
            <a:endParaRPr/>
          </a:p>
          <a:p>
            <a:pPr indent="-228600" lvl="0" marL="228600" rtl="0" algn="l">
              <a:lnSpc>
                <a:spcPct val="100000"/>
              </a:lnSpc>
              <a:spcBef>
                <a:spcPts val="1000"/>
              </a:spcBef>
              <a:spcAft>
                <a:spcPts val="0"/>
              </a:spcAft>
              <a:buClr>
                <a:schemeClr val="dk1"/>
              </a:buClr>
              <a:buSzPts val="2000"/>
              <a:buChar char="•"/>
            </a:pPr>
            <a:r>
              <a:rPr lang="en-US" sz="2000"/>
              <a:t>Identifier – unique tag (number) identifies file within file system</a:t>
            </a:r>
            <a:endParaRPr/>
          </a:p>
          <a:p>
            <a:pPr indent="-228600" lvl="0" marL="228600" rtl="0" algn="l">
              <a:lnSpc>
                <a:spcPct val="100000"/>
              </a:lnSpc>
              <a:spcBef>
                <a:spcPts val="1000"/>
              </a:spcBef>
              <a:spcAft>
                <a:spcPts val="0"/>
              </a:spcAft>
              <a:buClr>
                <a:schemeClr val="dk1"/>
              </a:buClr>
              <a:buSzPts val="2000"/>
              <a:buChar char="•"/>
            </a:pPr>
            <a:r>
              <a:rPr lang="en-US" sz="2000"/>
              <a:t>Type – needed for systems that support different types</a:t>
            </a:r>
            <a:endParaRPr/>
          </a:p>
          <a:p>
            <a:pPr indent="-228600" lvl="0" marL="228600" rtl="0" algn="l">
              <a:lnSpc>
                <a:spcPct val="100000"/>
              </a:lnSpc>
              <a:spcBef>
                <a:spcPts val="1000"/>
              </a:spcBef>
              <a:spcAft>
                <a:spcPts val="0"/>
              </a:spcAft>
              <a:buClr>
                <a:schemeClr val="dk1"/>
              </a:buClr>
              <a:buSzPts val="2000"/>
              <a:buChar char="•"/>
            </a:pPr>
            <a:r>
              <a:rPr lang="en-US" sz="2000"/>
              <a:t>Location – pointer to file location on device</a:t>
            </a:r>
            <a:endParaRPr/>
          </a:p>
          <a:p>
            <a:pPr indent="-228600" lvl="0" marL="228600" rtl="0" algn="l">
              <a:lnSpc>
                <a:spcPct val="100000"/>
              </a:lnSpc>
              <a:spcBef>
                <a:spcPts val="1000"/>
              </a:spcBef>
              <a:spcAft>
                <a:spcPts val="0"/>
              </a:spcAft>
              <a:buClr>
                <a:schemeClr val="dk1"/>
              </a:buClr>
              <a:buSzPts val="2000"/>
              <a:buChar char="•"/>
            </a:pPr>
            <a:r>
              <a:rPr lang="en-US" sz="2000"/>
              <a:t>Size – current file size</a:t>
            </a:r>
            <a:endParaRPr/>
          </a:p>
          <a:p>
            <a:pPr indent="-228600" lvl="0" marL="228600" rtl="0" algn="l">
              <a:lnSpc>
                <a:spcPct val="100000"/>
              </a:lnSpc>
              <a:spcBef>
                <a:spcPts val="1000"/>
              </a:spcBef>
              <a:spcAft>
                <a:spcPts val="0"/>
              </a:spcAft>
              <a:buClr>
                <a:schemeClr val="dk1"/>
              </a:buClr>
              <a:buSzPts val="2000"/>
              <a:buChar char="•"/>
            </a:pPr>
            <a:r>
              <a:rPr lang="en-US" sz="2000"/>
              <a:t>Protection – controls who can do reading, writing, executing</a:t>
            </a:r>
            <a:endParaRPr/>
          </a:p>
          <a:p>
            <a:pPr indent="-228600" lvl="0" marL="228600" rtl="0" algn="l">
              <a:lnSpc>
                <a:spcPct val="100000"/>
              </a:lnSpc>
              <a:spcBef>
                <a:spcPts val="1000"/>
              </a:spcBef>
              <a:spcAft>
                <a:spcPts val="0"/>
              </a:spcAft>
              <a:buClr>
                <a:schemeClr val="dk1"/>
              </a:buClr>
              <a:buSzPts val="2000"/>
              <a:buChar char="•"/>
            </a:pPr>
            <a:r>
              <a:rPr lang="en-US" sz="2000"/>
              <a:t>Time, date, and user identification – data for protection, security, and usage monitoring</a:t>
            </a:r>
            <a:endParaRPr/>
          </a:p>
          <a:p>
            <a:pPr indent="-228600" lvl="0" marL="228600" rtl="0" algn="l">
              <a:lnSpc>
                <a:spcPct val="100000"/>
              </a:lnSpc>
              <a:spcBef>
                <a:spcPts val="1000"/>
              </a:spcBef>
              <a:spcAft>
                <a:spcPts val="0"/>
              </a:spcAft>
              <a:buClr>
                <a:schemeClr val="dk1"/>
              </a:buClr>
              <a:buSzPts val="2000"/>
              <a:buChar char="•"/>
            </a:pPr>
            <a:r>
              <a:rPr lang="en-US" sz="2000"/>
              <a:t>Information about files are kept in the directory structure, which is maintained on the disk</a:t>
            </a:r>
            <a:endParaRPr/>
          </a:p>
          <a:p>
            <a:pPr indent="-228600" lvl="0" marL="228600" rtl="0" algn="l">
              <a:lnSpc>
                <a:spcPct val="100000"/>
              </a:lnSpc>
              <a:spcBef>
                <a:spcPts val="1000"/>
              </a:spcBef>
              <a:spcAft>
                <a:spcPts val="0"/>
              </a:spcAft>
              <a:buClr>
                <a:schemeClr val="dk1"/>
              </a:buClr>
              <a:buSzPts val="2000"/>
              <a:buChar char="•"/>
            </a:pPr>
            <a:r>
              <a:rPr lang="en-US" sz="2000"/>
              <a:t>Many variations, including extended file attributes such as file checksum</a:t>
            </a:r>
            <a:endParaRPr/>
          </a:p>
          <a:p>
            <a:pPr indent="-228600" lvl="0" marL="228600" rtl="0" algn="l">
              <a:lnSpc>
                <a:spcPct val="100000"/>
              </a:lnSpc>
              <a:spcBef>
                <a:spcPts val="1000"/>
              </a:spcBef>
              <a:spcAft>
                <a:spcPts val="0"/>
              </a:spcAft>
              <a:buClr>
                <a:schemeClr val="dk1"/>
              </a:buClr>
              <a:buSzPts val="2000"/>
              <a:buChar char="•"/>
            </a:pPr>
            <a:r>
              <a:rPr lang="en-US" sz="2000"/>
              <a:t>Information kept in the directory structure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12" name="Google Shape;212;p19"/>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File Operations</a:t>
            </a:r>
            <a:endParaRPr sz="2400"/>
          </a:p>
          <a:p>
            <a:pPr indent="-228600" lvl="0" marL="228600" rtl="0" algn="l">
              <a:lnSpc>
                <a:spcPct val="90000"/>
              </a:lnSpc>
              <a:spcBef>
                <a:spcPts val="1000"/>
              </a:spcBef>
              <a:spcAft>
                <a:spcPts val="0"/>
              </a:spcAft>
              <a:buClr>
                <a:schemeClr val="dk1"/>
              </a:buClr>
              <a:buSzPts val="2000"/>
              <a:buChar char="•"/>
            </a:pPr>
            <a:r>
              <a:rPr lang="en-US" sz="2000"/>
              <a:t>File is an </a:t>
            </a:r>
            <a:r>
              <a:rPr b="1" lang="en-US" sz="2000"/>
              <a:t>abstract data type </a:t>
            </a:r>
            <a:endParaRPr sz="2000"/>
          </a:p>
          <a:p>
            <a:pPr indent="-228600" lvl="0" marL="228600" rtl="0" algn="l">
              <a:lnSpc>
                <a:spcPct val="90000"/>
              </a:lnSpc>
              <a:spcBef>
                <a:spcPts val="1000"/>
              </a:spcBef>
              <a:spcAft>
                <a:spcPts val="0"/>
              </a:spcAft>
              <a:buClr>
                <a:schemeClr val="dk1"/>
              </a:buClr>
              <a:buSzPts val="2000"/>
              <a:buChar char="•"/>
            </a:pPr>
            <a:r>
              <a:rPr b="1" lang="en-US" sz="2000"/>
              <a:t>Create </a:t>
            </a:r>
            <a:endParaRPr sz="2000"/>
          </a:p>
          <a:p>
            <a:pPr indent="-228600" lvl="0" marL="228600" rtl="0" algn="l">
              <a:lnSpc>
                <a:spcPct val="90000"/>
              </a:lnSpc>
              <a:spcBef>
                <a:spcPts val="1000"/>
              </a:spcBef>
              <a:spcAft>
                <a:spcPts val="0"/>
              </a:spcAft>
              <a:buClr>
                <a:schemeClr val="dk1"/>
              </a:buClr>
              <a:buSzPts val="2000"/>
              <a:buChar char="•"/>
            </a:pPr>
            <a:r>
              <a:rPr b="1" lang="en-US" sz="2000"/>
              <a:t>Write – </a:t>
            </a:r>
            <a:r>
              <a:rPr lang="en-US" sz="2000"/>
              <a:t>at </a:t>
            </a:r>
            <a:r>
              <a:rPr b="1" lang="en-US" sz="2000"/>
              <a:t>write pointer </a:t>
            </a:r>
            <a:r>
              <a:rPr lang="en-US" sz="2000"/>
              <a:t>location </a:t>
            </a:r>
            <a:endParaRPr/>
          </a:p>
          <a:p>
            <a:pPr indent="-228600" lvl="0" marL="228600" rtl="0" algn="l">
              <a:lnSpc>
                <a:spcPct val="90000"/>
              </a:lnSpc>
              <a:spcBef>
                <a:spcPts val="1000"/>
              </a:spcBef>
              <a:spcAft>
                <a:spcPts val="0"/>
              </a:spcAft>
              <a:buClr>
                <a:schemeClr val="dk1"/>
              </a:buClr>
              <a:buSzPts val="2000"/>
              <a:buChar char="•"/>
            </a:pPr>
            <a:r>
              <a:rPr b="1" lang="en-US" sz="2000"/>
              <a:t>Read – </a:t>
            </a:r>
            <a:r>
              <a:rPr lang="en-US" sz="2000"/>
              <a:t>at </a:t>
            </a:r>
            <a:r>
              <a:rPr b="1" lang="en-US" sz="2000"/>
              <a:t>read pointer </a:t>
            </a:r>
            <a:r>
              <a:rPr lang="en-US" sz="2000"/>
              <a:t>location </a:t>
            </a:r>
            <a:endParaRPr/>
          </a:p>
          <a:p>
            <a:pPr indent="-228600" lvl="0" marL="228600" rtl="0" algn="l">
              <a:lnSpc>
                <a:spcPct val="90000"/>
              </a:lnSpc>
              <a:spcBef>
                <a:spcPts val="1000"/>
              </a:spcBef>
              <a:spcAft>
                <a:spcPts val="0"/>
              </a:spcAft>
              <a:buClr>
                <a:schemeClr val="dk1"/>
              </a:buClr>
              <a:buSzPts val="2000"/>
              <a:buChar char="•"/>
            </a:pPr>
            <a:r>
              <a:rPr b="1" lang="en-US" sz="2000"/>
              <a:t>Reposition within file - seek </a:t>
            </a:r>
            <a:endParaRPr sz="2000"/>
          </a:p>
          <a:p>
            <a:pPr indent="-228600" lvl="0" marL="228600" rtl="0" algn="l">
              <a:lnSpc>
                <a:spcPct val="90000"/>
              </a:lnSpc>
              <a:spcBef>
                <a:spcPts val="1000"/>
              </a:spcBef>
              <a:spcAft>
                <a:spcPts val="0"/>
              </a:spcAft>
              <a:buClr>
                <a:schemeClr val="dk1"/>
              </a:buClr>
              <a:buSzPts val="2000"/>
              <a:buChar char="•"/>
            </a:pPr>
            <a:r>
              <a:rPr b="1" lang="en-US" sz="2000"/>
              <a:t>Delete </a:t>
            </a:r>
            <a:endParaRPr sz="2000"/>
          </a:p>
          <a:p>
            <a:pPr indent="-228600" lvl="0" marL="228600" rtl="0" algn="l">
              <a:lnSpc>
                <a:spcPct val="90000"/>
              </a:lnSpc>
              <a:spcBef>
                <a:spcPts val="1000"/>
              </a:spcBef>
              <a:spcAft>
                <a:spcPts val="0"/>
              </a:spcAft>
              <a:buClr>
                <a:schemeClr val="dk1"/>
              </a:buClr>
              <a:buSzPts val="2000"/>
              <a:buChar char="•"/>
            </a:pPr>
            <a:r>
              <a:rPr b="1" lang="en-US" sz="2000"/>
              <a:t>Truncate </a:t>
            </a:r>
            <a:endParaRPr sz="2000"/>
          </a:p>
          <a:p>
            <a:pPr indent="-228600" lvl="0" marL="228600" rtl="0" algn="l">
              <a:lnSpc>
                <a:spcPct val="90000"/>
              </a:lnSpc>
              <a:spcBef>
                <a:spcPts val="1000"/>
              </a:spcBef>
              <a:spcAft>
                <a:spcPts val="0"/>
              </a:spcAft>
              <a:buClr>
                <a:schemeClr val="dk1"/>
              </a:buClr>
              <a:buSzPts val="2000"/>
              <a:buChar char="•"/>
            </a:pPr>
            <a:r>
              <a:rPr b="1" i="1" lang="en-US" sz="2000"/>
              <a:t>Open(Fi) </a:t>
            </a:r>
            <a:r>
              <a:rPr lang="en-US" sz="2000"/>
              <a:t>– search the directory structure on disk for entry </a:t>
            </a:r>
            <a:r>
              <a:rPr b="1" i="1" lang="en-US" sz="2000"/>
              <a:t>Fi</a:t>
            </a:r>
            <a:r>
              <a:rPr lang="en-US" sz="2000"/>
              <a:t>, and move the content of entry to memory </a:t>
            </a:r>
            <a:endParaRPr/>
          </a:p>
          <a:p>
            <a:pPr indent="-228600" lvl="0" marL="228600" rtl="0" algn="l">
              <a:lnSpc>
                <a:spcPct val="90000"/>
              </a:lnSpc>
              <a:spcBef>
                <a:spcPts val="1000"/>
              </a:spcBef>
              <a:spcAft>
                <a:spcPts val="0"/>
              </a:spcAft>
              <a:buClr>
                <a:schemeClr val="dk1"/>
              </a:buClr>
              <a:buSzPts val="2000"/>
              <a:buChar char="•"/>
            </a:pPr>
            <a:r>
              <a:rPr b="1" i="1" lang="en-US" sz="2000"/>
              <a:t>Close (Fi) </a:t>
            </a:r>
            <a:r>
              <a:rPr lang="en-US" sz="2000"/>
              <a:t>– move the content of entry </a:t>
            </a:r>
            <a:r>
              <a:rPr b="1" i="1" lang="en-US" sz="2000"/>
              <a:t>Fi </a:t>
            </a:r>
            <a:r>
              <a:rPr lang="en-US" sz="2000"/>
              <a:t>in memory to directory structure on disk</a:t>
            </a:r>
            <a:endParaRPr/>
          </a:p>
          <a:p>
            <a:pPr indent="-101600" lvl="0" marL="228600" rtl="0" algn="l">
              <a:lnSpc>
                <a:spcPct val="100000"/>
              </a:lnSpc>
              <a:spcBef>
                <a:spcPts val="1000"/>
              </a:spcBef>
              <a:spcAft>
                <a:spcPts val="0"/>
              </a:spcAft>
              <a:buClr>
                <a:schemeClr val="dk1"/>
              </a:buClr>
              <a:buSzPts val="2000"/>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Calibri"/>
              <a:buNone/>
            </a:pPr>
            <a:r>
              <a:rPr lang="en-US" sz="2400"/>
              <a:t>Topics</a:t>
            </a:r>
            <a:endParaRPr/>
          </a:p>
        </p:txBody>
      </p:sp>
      <p:sp>
        <p:nvSpPr>
          <p:cNvPr id="90" name="Google Shape;90;p2"/>
          <p:cNvSpPr txBox="1"/>
          <p:nvPr>
            <p:ph idx="1" type="body"/>
          </p:nvPr>
        </p:nvSpPr>
        <p:spPr>
          <a:xfrm>
            <a:off x="695678" y="1456267"/>
            <a:ext cx="10800644" cy="363502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Mass Storage Structures- Overview</a:t>
            </a:r>
            <a:endParaRPr/>
          </a:p>
          <a:p>
            <a:pPr indent="-228600" lvl="0" marL="228600" rtl="0" algn="l">
              <a:lnSpc>
                <a:spcPct val="90000"/>
              </a:lnSpc>
              <a:spcBef>
                <a:spcPts val="1000"/>
              </a:spcBef>
              <a:spcAft>
                <a:spcPts val="0"/>
              </a:spcAft>
              <a:buClr>
                <a:schemeClr val="dk1"/>
              </a:buClr>
              <a:buSzPts val="1800"/>
              <a:buChar char="•"/>
            </a:pPr>
            <a:r>
              <a:rPr lang="en-US" sz="1800"/>
              <a:t>Disk Scheduling and Management; </a:t>
            </a:r>
            <a:endParaRPr/>
          </a:p>
          <a:p>
            <a:pPr indent="-228600" lvl="0" marL="228600" rtl="0" algn="l">
              <a:lnSpc>
                <a:spcPct val="90000"/>
              </a:lnSpc>
              <a:spcBef>
                <a:spcPts val="1000"/>
              </a:spcBef>
              <a:spcAft>
                <a:spcPts val="0"/>
              </a:spcAft>
              <a:buClr>
                <a:schemeClr val="dk1"/>
              </a:buClr>
              <a:buSzPts val="1800"/>
              <a:buChar char="•"/>
            </a:pPr>
            <a:r>
              <a:rPr lang="en-US" sz="1800"/>
              <a:t>File System Storage-File Concepts, </a:t>
            </a:r>
            <a:endParaRPr/>
          </a:p>
          <a:p>
            <a:pPr indent="-228600" lvl="0" marL="228600" rtl="0" algn="l">
              <a:lnSpc>
                <a:spcPct val="90000"/>
              </a:lnSpc>
              <a:spcBef>
                <a:spcPts val="1000"/>
              </a:spcBef>
              <a:spcAft>
                <a:spcPts val="0"/>
              </a:spcAft>
              <a:buClr>
                <a:schemeClr val="dk1"/>
              </a:buClr>
              <a:buSzPts val="1800"/>
              <a:buChar char="•"/>
            </a:pPr>
            <a:r>
              <a:rPr lang="en-US" sz="1800"/>
              <a:t>Directory and Disk Structure,</a:t>
            </a:r>
            <a:endParaRPr/>
          </a:p>
          <a:p>
            <a:pPr indent="-228600" lvl="0" marL="228600" rtl="0" algn="l">
              <a:lnSpc>
                <a:spcPct val="90000"/>
              </a:lnSpc>
              <a:spcBef>
                <a:spcPts val="1000"/>
              </a:spcBef>
              <a:spcAft>
                <a:spcPts val="0"/>
              </a:spcAft>
              <a:buClr>
                <a:schemeClr val="dk1"/>
              </a:buClr>
              <a:buSzPts val="1800"/>
              <a:buChar char="•"/>
            </a:pPr>
            <a:r>
              <a:rPr lang="en-US" sz="1800"/>
              <a:t> Sharing and Protection; </a:t>
            </a:r>
            <a:endParaRPr/>
          </a:p>
          <a:p>
            <a:pPr indent="-228600" lvl="0" marL="228600" rtl="0" algn="l">
              <a:lnSpc>
                <a:spcPct val="90000"/>
              </a:lnSpc>
              <a:spcBef>
                <a:spcPts val="1000"/>
              </a:spcBef>
              <a:spcAft>
                <a:spcPts val="0"/>
              </a:spcAft>
              <a:buClr>
                <a:schemeClr val="dk1"/>
              </a:buClr>
              <a:buSzPts val="1800"/>
              <a:buChar char="•"/>
            </a:pPr>
            <a:r>
              <a:rPr lang="en-US" sz="1800"/>
              <a:t>File System Implementation- File System Structure, </a:t>
            </a:r>
            <a:endParaRPr/>
          </a:p>
          <a:p>
            <a:pPr indent="-228600" lvl="0" marL="228600" rtl="0" algn="l">
              <a:lnSpc>
                <a:spcPct val="90000"/>
              </a:lnSpc>
              <a:spcBef>
                <a:spcPts val="1000"/>
              </a:spcBef>
              <a:spcAft>
                <a:spcPts val="0"/>
              </a:spcAft>
              <a:buClr>
                <a:schemeClr val="dk1"/>
              </a:buClr>
              <a:buSzPts val="1800"/>
              <a:buChar char="•"/>
            </a:pPr>
            <a:r>
              <a:rPr lang="en-US" sz="1800"/>
              <a:t>Directory Structure</a:t>
            </a:r>
            <a:endParaRPr/>
          </a:p>
          <a:p>
            <a:pPr indent="-228600" lvl="0" marL="228600" rtl="0" algn="l">
              <a:lnSpc>
                <a:spcPct val="90000"/>
              </a:lnSpc>
              <a:spcBef>
                <a:spcPts val="1000"/>
              </a:spcBef>
              <a:spcAft>
                <a:spcPts val="0"/>
              </a:spcAft>
              <a:buClr>
                <a:schemeClr val="dk1"/>
              </a:buClr>
              <a:buSzPts val="1800"/>
              <a:buChar char="•"/>
            </a:pPr>
            <a:r>
              <a:rPr lang="en-US" sz="1800"/>
              <a:t> Allocation Methods</a:t>
            </a:r>
            <a:endParaRPr/>
          </a:p>
          <a:p>
            <a:pPr indent="-228600" lvl="0" marL="228600" rtl="0" algn="l">
              <a:lnSpc>
                <a:spcPct val="90000"/>
              </a:lnSpc>
              <a:spcBef>
                <a:spcPts val="1000"/>
              </a:spcBef>
              <a:spcAft>
                <a:spcPts val="0"/>
              </a:spcAft>
              <a:buClr>
                <a:schemeClr val="dk1"/>
              </a:buClr>
              <a:buSzPts val="1800"/>
              <a:buChar char="•"/>
            </a:pPr>
            <a:r>
              <a:rPr lang="en-US" sz="1800"/>
              <a:t>Free Space Management</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0"/>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18" name="Google Shape;218;p20"/>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Open Files</a:t>
            </a:r>
            <a:endParaRPr sz="2400"/>
          </a:p>
          <a:p>
            <a:pPr indent="-228600" lvl="0" marL="228600" rtl="0" algn="l">
              <a:lnSpc>
                <a:spcPct val="90000"/>
              </a:lnSpc>
              <a:spcBef>
                <a:spcPts val="1000"/>
              </a:spcBef>
              <a:spcAft>
                <a:spcPts val="0"/>
              </a:spcAft>
              <a:buClr>
                <a:schemeClr val="dk1"/>
              </a:buClr>
              <a:buSzPts val="2400"/>
              <a:buChar char="•"/>
            </a:pPr>
            <a:r>
              <a:rPr lang="en-US" sz="2400"/>
              <a:t>Several pieces of data are needed to manage open files: </a:t>
            </a:r>
            <a:r>
              <a:rPr b="1" lang="en-US" sz="2400"/>
              <a:t>Open-file table</a:t>
            </a:r>
            <a:r>
              <a:rPr lang="en-US" sz="2400"/>
              <a:t>: tracks open files </a:t>
            </a:r>
            <a:endParaRPr/>
          </a:p>
          <a:p>
            <a:pPr indent="-228600" lvl="0" marL="228600" rtl="0" algn="l">
              <a:lnSpc>
                <a:spcPct val="90000"/>
              </a:lnSpc>
              <a:spcBef>
                <a:spcPts val="1000"/>
              </a:spcBef>
              <a:spcAft>
                <a:spcPts val="0"/>
              </a:spcAft>
              <a:buClr>
                <a:schemeClr val="dk1"/>
              </a:buClr>
              <a:buSzPts val="2400"/>
              <a:buChar char="•"/>
            </a:pPr>
            <a:r>
              <a:rPr lang="en-US" sz="2400"/>
              <a:t>File pointer: pointer to last read/write location, per process that has the file open </a:t>
            </a:r>
            <a:endParaRPr/>
          </a:p>
          <a:p>
            <a:pPr indent="-228600" lvl="0" marL="228600" rtl="0" algn="l">
              <a:lnSpc>
                <a:spcPct val="90000"/>
              </a:lnSpc>
              <a:spcBef>
                <a:spcPts val="1000"/>
              </a:spcBef>
              <a:spcAft>
                <a:spcPts val="0"/>
              </a:spcAft>
              <a:buClr>
                <a:schemeClr val="dk1"/>
              </a:buClr>
              <a:buSzPts val="2400"/>
              <a:buChar char="•"/>
            </a:pPr>
            <a:r>
              <a:rPr b="1" lang="en-US" sz="2400"/>
              <a:t>File-open count</a:t>
            </a:r>
            <a:r>
              <a:rPr lang="en-US" sz="2400"/>
              <a:t>: counter of number of times a file is open – to allow removal of data from open-file table when last processes closes it </a:t>
            </a:r>
            <a:endParaRPr/>
          </a:p>
          <a:p>
            <a:pPr indent="-228600" lvl="0" marL="228600" rtl="0" algn="l">
              <a:lnSpc>
                <a:spcPct val="90000"/>
              </a:lnSpc>
              <a:spcBef>
                <a:spcPts val="1000"/>
              </a:spcBef>
              <a:spcAft>
                <a:spcPts val="0"/>
              </a:spcAft>
              <a:buClr>
                <a:schemeClr val="dk1"/>
              </a:buClr>
              <a:buSzPts val="2400"/>
              <a:buChar char="•"/>
            </a:pPr>
            <a:r>
              <a:rPr lang="en-US" sz="2400"/>
              <a:t>Disk location of the file: cache of data access information </a:t>
            </a:r>
            <a:endParaRPr/>
          </a:p>
          <a:p>
            <a:pPr indent="-228600" lvl="0" marL="228600" rtl="0" algn="l">
              <a:lnSpc>
                <a:spcPct val="90000"/>
              </a:lnSpc>
              <a:spcBef>
                <a:spcPts val="1000"/>
              </a:spcBef>
              <a:spcAft>
                <a:spcPts val="0"/>
              </a:spcAft>
              <a:buClr>
                <a:schemeClr val="dk1"/>
              </a:buClr>
              <a:buSzPts val="2400"/>
              <a:buChar char="•"/>
            </a:pPr>
            <a:r>
              <a:rPr lang="en-US" sz="2400"/>
              <a:t>Access rights: per-process access mode information</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24" name="Google Shape;224;p21"/>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Open File Locking</a:t>
            </a:r>
            <a:endParaRPr/>
          </a:p>
          <a:p>
            <a:pPr indent="-228600" lvl="0" marL="228600" rtl="0" algn="l">
              <a:lnSpc>
                <a:spcPct val="90000"/>
              </a:lnSpc>
              <a:spcBef>
                <a:spcPts val="1000"/>
              </a:spcBef>
              <a:spcAft>
                <a:spcPts val="0"/>
              </a:spcAft>
              <a:buClr>
                <a:schemeClr val="dk1"/>
              </a:buClr>
              <a:buSzPts val="2400"/>
              <a:buChar char="•"/>
            </a:pPr>
            <a:r>
              <a:rPr lang="en-US" sz="2400"/>
              <a:t>Provided by some operating systems and file systems Similar to reader-writer locks </a:t>
            </a:r>
            <a:endParaRPr/>
          </a:p>
          <a:p>
            <a:pPr indent="-228600" lvl="0" marL="228600" rtl="0" algn="l">
              <a:lnSpc>
                <a:spcPct val="90000"/>
              </a:lnSpc>
              <a:spcBef>
                <a:spcPts val="1000"/>
              </a:spcBef>
              <a:spcAft>
                <a:spcPts val="0"/>
              </a:spcAft>
              <a:buClr>
                <a:schemeClr val="dk1"/>
              </a:buClr>
              <a:buSzPts val="2400"/>
              <a:buChar char="•"/>
            </a:pPr>
            <a:r>
              <a:rPr b="1" lang="en-US" sz="2400"/>
              <a:t>Shared lock </a:t>
            </a:r>
            <a:r>
              <a:rPr lang="en-US" sz="2400"/>
              <a:t>similar to reader lock – several processes can acquire concurrently </a:t>
            </a:r>
            <a:endParaRPr/>
          </a:p>
          <a:p>
            <a:pPr indent="-228600" lvl="0" marL="228600" rtl="0" algn="l">
              <a:lnSpc>
                <a:spcPct val="90000"/>
              </a:lnSpc>
              <a:spcBef>
                <a:spcPts val="1000"/>
              </a:spcBef>
              <a:spcAft>
                <a:spcPts val="0"/>
              </a:spcAft>
              <a:buClr>
                <a:schemeClr val="dk1"/>
              </a:buClr>
              <a:buSzPts val="2400"/>
              <a:buChar char="•"/>
            </a:pPr>
            <a:r>
              <a:rPr b="1" lang="en-US" sz="2400"/>
              <a:t>Exclusive lock </a:t>
            </a:r>
            <a:r>
              <a:rPr lang="en-US" sz="2400"/>
              <a:t>similar to writer lock </a:t>
            </a:r>
            <a:endParaRPr sz="2400"/>
          </a:p>
          <a:p>
            <a:pPr indent="-228600" lvl="0" marL="228600" rtl="0" algn="l">
              <a:lnSpc>
                <a:spcPct val="90000"/>
              </a:lnSpc>
              <a:spcBef>
                <a:spcPts val="1000"/>
              </a:spcBef>
              <a:spcAft>
                <a:spcPts val="0"/>
              </a:spcAft>
              <a:buClr>
                <a:schemeClr val="dk1"/>
              </a:buClr>
              <a:buSzPts val="2400"/>
              <a:buChar char="•"/>
            </a:pPr>
            <a:r>
              <a:rPr lang="en-US" sz="2400"/>
              <a:t>Mediates access to a file </a:t>
            </a:r>
            <a:endParaRPr/>
          </a:p>
          <a:p>
            <a:pPr indent="-228600" lvl="0" marL="228600" rtl="0" algn="l">
              <a:lnSpc>
                <a:spcPct val="90000"/>
              </a:lnSpc>
              <a:spcBef>
                <a:spcPts val="1000"/>
              </a:spcBef>
              <a:spcAft>
                <a:spcPts val="0"/>
              </a:spcAft>
              <a:buClr>
                <a:schemeClr val="dk1"/>
              </a:buClr>
              <a:buSzPts val="2400"/>
              <a:buChar char="•"/>
            </a:pPr>
            <a:r>
              <a:rPr lang="en-US" sz="2400"/>
              <a:t>Mandatory or advisory: </a:t>
            </a:r>
            <a:r>
              <a:rPr b="1" lang="en-US" sz="2400"/>
              <a:t>Mandatory </a:t>
            </a:r>
            <a:r>
              <a:rPr lang="en-US" sz="2400"/>
              <a:t>– access is denied depending on locks held and requested </a:t>
            </a:r>
            <a:endParaRPr/>
          </a:p>
          <a:p>
            <a:pPr indent="-228600" lvl="0" marL="228600" rtl="0" algn="l">
              <a:lnSpc>
                <a:spcPct val="90000"/>
              </a:lnSpc>
              <a:spcBef>
                <a:spcPts val="1000"/>
              </a:spcBef>
              <a:spcAft>
                <a:spcPts val="0"/>
              </a:spcAft>
              <a:buClr>
                <a:schemeClr val="dk1"/>
              </a:buClr>
              <a:buSzPts val="2400"/>
              <a:buChar char="•"/>
            </a:pPr>
            <a:r>
              <a:rPr b="1" lang="en-US" sz="2400"/>
              <a:t>Advisory </a:t>
            </a:r>
            <a:r>
              <a:rPr lang="en-US" sz="2400"/>
              <a:t>– processes can find status of locks and decide what to do</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30" name="Google Shape;230;p22"/>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dk1"/>
              </a:buClr>
              <a:buSzPct val="100000"/>
              <a:buNone/>
            </a:pPr>
            <a:r>
              <a:rPr b="1" lang="en-US" sz="2400"/>
              <a:t>Open File Locking</a:t>
            </a:r>
            <a:endParaRPr/>
          </a:p>
          <a:p>
            <a:pPr indent="-130810"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import java.io.*; </a:t>
            </a:r>
            <a:endParaRPr/>
          </a:p>
          <a:p>
            <a:pPr indent="0" lvl="0" marL="0" rtl="0" algn="l">
              <a:lnSpc>
                <a:spcPct val="90000"/>
              </a:lnSpc>
              <a:spcBef>
                <a:spcPts val="1000"/>
              </a:spcBef>
              <a:spcAft>
                <a:spcPts val="0"/>
              </a:spcAft>
              <a:buClr>
                <a:schemeClr val="dk1"/>
              </a:buClr>
              <a:buSzPct val="100000"/>
              <a:buNone/>
            </a:pPr>
            <a:r>
              <a:rPr lang="en-US"/>
              <a:t> import java.nio.channels.*; </a:t>
            </a:r>
            <a:endParaRPr/>
          </a:p>
          <a:p>
            <a:pPr indent="0" lvl="0" marL="0" rtl="0" algn="l">
              <a:lnSpc>
                <a:spcPct val="90000"/>
              </a:lnSpc>
              <a:spcBef>
                <a:spcPts val="1000"/>
              </a:spcBef>
              <a:spcAft>
                <a:spcPts val="0"/>
              </a:spcAft>
              <a:buClr>
                <a:schemeClr val="dk1"/>
              </a:buClr>
              <a:buSzPct val="100000"/>
              <a:buNone/>
            </a:pPr>
            <a:r>
              <a:rPr lang="en-US"/>
              <a:t> public class LockingExample { </a:t>
            </a:r>
            <a:endParaRPr/>
          </a:p>
          <a:p>
            <a:pPr indent="0" lvl="0" marL="0" rtl="0" algn="l">
              <a:lnSpc>
                <a:spcPct val="90000"/>
              </a:lnSpc>
              <a:spcBef>
                <a:spcPts val="1000"/>
              </a:spcBef>
              <a:spcAft>
                <a:spcPts val="0"/>
              </a:spcAft>
              <a:buClr>
                <a:schemeClr val="dk1"/>
              </a:buClr>
              <a:buSzPct val="100000"/>
              <a:buNone/>
            </a:pPr>
            <a:r>
              <a:rPr lang="en-US"/>
              <a:t> public static final boolean EXCLUSIVE = false; </a:t>
            </a:r>
            <a:endParaRPr/>
          </a:p>
          <a:p>
            <a:pPr indent="0" lvl="0" marL="0" rtl="0" algn="l">
              <a:lnSpc>
                <a:spcPct val="90000"/>
              </a:lnSpc>
              <a:spcBef>
                <a:spcPts val="1000"/>
              </a:spcBef>
              <a:spcAft>
                <a:spcPts val="0"/>
              </a:spcAft>
              <a:buClr>
                <a:schemeClr val="dk1"/>
              </a:buClr>
              <a:buSzPct val="100000"/>
              <a:buNone/>
            </a:pPr>
            <a:r>
              <a:rPr lang="en-US"/>
              <a:t> public static final boolean SHARED = true; </a:t>
            </a:r>
            <a:endParaRPr/>
          </a:p>
          <a:p>
            <a:pPr indent="0" lvl="0" marL="0" rtl="0" algn="l">
              <a:lnSpc>
                <a:spcPct val="90000"/>
              </a:lnSpc>
              <a:spcBef>
                <a:spcPts val="1000"/>
              </a:spcBef>
              <a:spcAft>
                <a:spcPts val="0"/>
              </a:spcAft>
              <a:buClr>
                <a:schemeClr val="dk1"/>
              </a:buClr>
              <a:buSzPct val="100000"/>
              <a:buNone/>
            </a:pPr>
            <a:r>
              <a:rPr lang="en-US"/>
              <a:t> public static void main(String arsg[]) throws IOException </a:t>
            </a:r>
            <a:r>
              <a:rPr i="1" lang="en-US"/>
              <a:t>{ </a:t>
            </a:r>
            <a:endParaRPr/>
          </a:p>
          <a:p>
            <a:pPr indent="0" lvl="0" marL="0" rtl="0" algn="l">
              <a:lnSpc>
                <a:spcPct val="90000"/>
              </a:lnSpc>
              <a:spcBef>
                <a:spcPts val="1000"/>
              </a:spcBef>
              <a:spcAft>
                <a:spcPts val="0"/>
              </a:spcAft>
              <a:buClr>
                <a:schemeClr val="dk1"/>
              </a:buClr>
              <a:buSzPct val="100000"/>
              <a:buNone/>
            </a:pPr>
            <a:r>
              <a:rPr lang="en-US"/>
              <a:t> FileLock sharedLock = null; </a:t>
            </a:r>
            <a:endParaRPr/>
          </a:p>
          <a:p>
            <a:pPr indent="0" lvl="0" marL="0" rtl="0" algn="l">
              <a:lnSpc>
                <a:spcPct val="90000"/>
              </a:lnSpc>
              <a:spcBef>
                <a:spcPts val="1000"/>
              </a:spcBef>
              <a:spcAft>
                <a:spcPts val="0"/>
              </a:spcAft>
              <a:buClr>
                <a:schemeClr val="dk1"/>
              </a:buClr>
              <a:buSzPct val="100000"/>
              <a:buNone/>
            </a:pPr>
            <a:r>
              <a:rPr lang="en-US"/>
              <a:t> FileLock exclusiveLock = null; </a:t>
            </a:r>
            <a:endParaRPr/>
          </a:p>
          <a:p>
            <a:pPr indent="0" lvl="0" marL="0" rtl="0" algn="l">
              <a:lnSpc>
                <a:spcPct val="90000"/>
              </a:lnSpc>
              <a:spcBef>
                <a:spcPts val="1000"/>
              </a:spcBef>
              <a:spcAft>
                <a:spcPts val="0"/>
              </a:spcAft>
              <a:buClr>
                <a:schemeClr val="dk1"/>
              </a:buClr>
              <a:buSzPct val="100000"/>
              <a:buNone/>
            </a:pPr>
            <a:r>
              <a:rPr lang="en-US"/>
              <a:t> try { </a:t>
            </a:r>
            <a:endParaRPr/>
          </a:p>
          <a:p>
            <a:pPr indent="0" lvl="0" marL="0" rtl="0" algn="l">
              <a:lnSpc>
                <a:spcPct val="90000"/>
              </a:lnSpc>
              <a:spcBef>
                <a:spcPts val="1000"/>
              </a:spcBef>
              <a:spcAft>
                <a:spcPts val="0"/>
              </a:spcAft>
              <a:buClr>
                <a:schemeClr val="dk1"/>
              </a:buClr>
              <a:buSzPct val="100000"/>
              <a:buNone/>
            </a:pPr>
            <a:r>
              <a:rPr lang="en-US"/>
              <a:t>      RandomAccessFile raf = new RandomAccessFile("file.txt", "rw"); </a:t>
            </a:r>
            <a:endParaRPr/>
          </a:p>
          <a:p>
            <a:pPr indent="0" lvl="0" marL="0" rtl="0" algn="l">
              <a:lnSpc>
                <a:spcPct val="90000"/>
              </a:lnSpc>
              <a:spcBef>
                <a:spcPts val="1000"/>
              </a:spcBef>
              <a:spcAft>
                <a:spcPts val="0"/>
              </a:spcAft>
              <a:buClr>
                <a:schemeClr val="dk1"/>
              </a:buClr>
              <a:buSzPct val="100000"/>
              <a:buNone/>
            </a:pPr>
            <a:r>
              <a:rPr lang="en-US"/>
              <a:t>     // get the channel for the file </a:t>
            </a:r>
            <a:endParaRPr/>
          </a:p>
          <a:p>
            <a:pPr indent="0" lvl="0" marL="0" rtl="0" algn="l">
              <a:lnSpc>
                <a:spcPct val="90000"/>
              </a:lnSpc>
              <a:spcBef>
                <a:spcPts val="1000"/>
              </a:spcBef>
              <a:spcAft>
                <a:spcPts val="0"/>
              </a:spcAft>
              <a:buClr>
                <a:schemeClr val="dk1"/>
              </a:buClr>
              <a:buSzPct val="100000"/>
              <a:buNone/>
            </a:pPr>
            <a:r>
              <a:rPr lang="en-US"/>
              <a:t>     FileChannel ch = raf.getChannel(); </a:t>
            </a:r>
            <a:endParaRPr/>
          </a:p>
          <a:p>
            <a:pPr indent="0" lvl="0" marL="0" rtl="0" algn="l">
              <a:lnSpc>
                <a:spcPct val="90000"/>
              </a:lnSpc>
              <a:spcBef>
                <a:spcPts val="1000"/>
              </a:spcBef>
              <a:spcAft>
                <a:spcPts val="0"/>
              </a:spcAft>
              <a:buClr>
                <a:schemeClr val="dk1"/>
              </a:buClr>
              <a:buSzPct val="100000"/>
              <a:buNone/>
            </a:pPr>
            <a:r>
              <a:rPr lang="en-US"/>
              <a:t>    // this locks the first half of the file - exclusive </a:t>
            </a:r>
            <a:endParaRPr/>
          </a:p>
          <a:p>
            <a:pPr indent="0" lvl="0" marL="0" rtl="0" algn="l">
              <a:lnSpc>
                <a:spcPct val="90000"/>
              </a:lnSpc>
              <a:spcBef>
                <a:spcPts val="1000"/>
              </a:spcBef>
              <a:spcAft>
                <a:spcPts val="0"/>
              </a:spcAft>
              <a:buClr>
                <a:schemeClr val="dk1"/>
              </a:buClr>
              <a:buSzPct val="100000"/>
              <a:buNone/>
            </a:pPr>
            <a:r>
              <a:rPr lang="en-US"/>
              <a:t>     exclusiveLock = ch.lock(0, raf.length()/2, EXCLUSIVE); </a:t>
            </a:r>
            <a:endParaRPr/>
          </a:p>
          <a:p>
            <a:pPr indent="0" lvl="0" marL="0" rtl="0" algn="l">
              <a:lnSpc>
                <a:spcPct val="90000"/>
              </a:lnSpc>
              <a:spcBef>
                <a:spcPts val="1000"/>
              </a:spcBef>
              <a:spcAft>
                <a:spcPts val="0"/>
              </a:spcAft>
              <a:buClr>
                <a:schemeClr val="dk1"/>
              </a:buClr>
              <a:buSzPct val="100000"/>
              <a:buNone/>
            </a:pPr>
            <a:r>
              <a:rPr lang="en-US"/>
              <a:t>   /** Now modify the data . . . */ </a:t>
            </a:r>
            <a:endParaRPr/>
          </a:p>
          <a:p>
            <a:pPr indent="0" lvl="0" marL="0" rtl="0" algn="l">
              <a:lnSpc>
                <a:spcPct val="90000"/>
              </a:lnSpc>
              <a:spcBef>
                <a:spcPts val="1000"/>
              </a:spcBef>
              <a:spcAft>
                <a:spcPts val="0"/>
              </a:spcAft>
              <a:buClr>
                <a:schemeClr val="dk1"/>
              </a:buClr>
              <a:buSzPct val="100000"/>
              <a:buNone/>
            </a:pPr>
            <a:r>
              <a:rPr lang="en-US"/>
              <a:t>   // release the lock </a:t>
            </a:r>
            <a:endParaRPr/>
          </a:p>
          <a:p>
            <a:pPr indent="0" lvl="0" marL="0" rtl="0" algn="l">
              <a:lnSpc>
                <a:spcPct val="90000"/>
              </a:lnSpc>
              <a:spcBef>
                <a:spcPts val="1000"/>
              </a:spcBef>
              <a:spcAft>
                <a:spcPts val="0"/>
              </a:spcAft>
              <a:buClr>
                <a:schemeClr val="dk1"/>
              </a:buClr>
              <a:buSzPct val="100000"/>
              <a:buNone/>
            </a:pPr>
            <a:r>
              <a:rPr lang="en-US"/>
              <a:t>   exclusiveLock.release();</a:t>
            </a:r>
            <a:endParaRPr/>
          </a:p>
          <a:p>
            <a:pPr indent="-130810" lvl="0" marL="228600" rtl="0" algn="l">
              <a:lnSpc>
                <a:spcPct val="90000"/>
              </a:lnSpc>
              <a:spcBef>
                <a:spcPts val="1000"/>
              </a:spcBef>
              <a:spcAft>
                <a:spcPts val="0"/>
              </a:spcAft>
              <a:buClr>
                <a:schemeClr val="dk1"/>
              </a:buClr>
              <a:buSzPct val="100000"/>
              <a:buNone/>
            </a:pPr>
            <a:r>
              <a:t/>
            </a:r>
            <a:endParaRPr/>
          </a:p>
          <a:p>
            <a:pPr indent="-158750" lvl="0" marL="228600" rtl="0" algn="l">
              <a:lnSpc>
                <a:spcPct val="90000"/>
              </a:lnSpc>
              <a:spcBef>
                <a:spcPts val="1000"/>
              </a:spcBef>
              <a:spcAft>
                <a:spcPts val="0"/>
              </a:spcAft>
              <a:buClr>
                <a:schemeClr val="dk1"/>
              </a:buClr>
              <a:buSzPct val="100000"/>
              <a:buNone/>
            </a:pPr>
            <a:r>
              <a:t/>
            </a:r>
            <a:endParaRPr sz="2000"/>
          </a:p>
        </p:txBody>
      </p:sp>
      <p:sp>
        <p:nvSpPr>
          <p:cNvPr id="231" name="Google Shape;231;p22"/>
          <p:cNvSpPr txBox="1"/>
          <p:nvPr/>
        </p:nvSpPr>
        <p:spPr>
          <a:xfrm>
            <a:off x="6062133" y="1177926"/>
            <a:ext cx="5291667"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this locks the second half of the file - shared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sharedLock = ch.lock(raf.length()/2+1, raf.length(), SHARED);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Now read the data . . . */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release the lock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sharedLock.release();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catch (java.io.IOException ioe) {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System.err.println(ioe);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}finally {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if (exclusiveLock != null)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exclusiveLock.release();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if (sharedLock != null)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sharedLock.release();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3"/>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37" name="Google Shape;237;p23"/>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id="238" name="Google Shape;238;p23"/>
          <p:cNvPicPr preferRelativeResize="0"/>
          <p:nvPr/>
        </p:nvPicPr>
        <p:blipFill rotWithShape="1">
          <a:blip r:embed="rId3">
            <a:alphaModFix/>
          </a:blip>
          <a:srcRect b="0" l="0" r="0" t="0"/>
          <a:stretch/>
        </p:blipFill>
        <p:spPr>
          <a:xfrm>
            <a:off x="2377440" y="670560"/>
            <a:ext cx="5749948" cy="590148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4"/>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44" name="Google Shape;244;p24"/>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Open File Locking</a:t>
            </a:r>
            <a:endParaRPr/>
          </a:p>
          <a:p>
            <a:pPr indent="-228600" lvl="0" marL="228600" rtl="0" algn="l">
              <a:lnSpc>
                <a:spcPct val="90000"/>
              </a:lnSpc>
              <a:spcBef>
                <a:spcPts val="1000"/>
              </a:spcBef>
              <a:spcAft>
                <a:spcPts val="0"/>
              </a:spcAft>
              <a:buClr>
                <a:schemeClr val="dk1"/>
              </a:buClr>
              <a:buSzPts val="2400"/>
              <a:buChar char="•"/>
            </a:pPr>
            <a:r>
              <a:rPr lang="en-US" sz="2400"/>
              <a:t>None - sequence of words, bytes </a:t>
            </a:r>
            <a:endParaRPr/>
          </a:p>
          <a:p>
            <a:pPr indent="-228600" lvl="0" marL="228600" rtl="0" algn="l">
              <a:lnSpc>
                <a:spcPct val="90000"/>
              </a:lnSpc>
              <a:spcBef>
                <a:spcPts val="1000"/>
              </a:spcBef>
              <a:spcAft>
                <a:spcPts val="0"/>
              </a:spcAft>
              <a:buClr>
                <a:schemeClr val="dk1"/>
              </a:buClr>
              <a:buSzPts val="2400"/>
              <a:buChar char="•"/>
            </a:pPr>
            <a:r>
              <a:rPr lang="en-US" sz="2400"/>
              <a:t>Simple record structure </a:t>
            </a:r>
            <a:endParaRPr/>
          </a:p>
          <a:p>
            <a:pPr indent="0" lvl="0" marL="0" rtl="0" algn="l">
              <a:lnSpc>
                <a:spcPct val="90000"/>
              </a:lnSpc>
              <a:spcBef>
                <a:spcPts val="1000"/>
              </a:spcBef>
              <a:spcAft>
                <a:spcPts val="0"/>
              </a:spcAft>
              <a:buClr>
                <a:schemeClr val="dk1"/>
              </a:buClr>
              <a:buSzPts val="2400"/>
              <a:buNone/>
            </a:pPr>
            <a:r>
              <a:rPr lang="en-US" sz="2400"/>
              <a:t>   🡪Lines </a:t>
            </a:r>
            <a:endParaRPr/>
          </a:p>
          <a:p>
            <a:pPr indent="0" lvl="0" marL="0" rtl="0" algn="l">
              <a:lnSpc>
                <a:spcPct val="90000"/>
              </a:lnSpc>
              <a:spcBef>
                <a:spcPts val="1000"/>
              </a:spcBef>
              <a:spcAft>
                <a:spcPts val="0"/>
              </a:spcAft>
              <a:buClr>
                <a:schemeClr val="dk1"/>
              </a:buClr>
              <a:buSzPts val="2400"/>
              <a:buNone/>
            </a:pPr>
            <a:r>
              <a:rPr lang="en-US" sz="2400"/>
              <a:t>   🡪Fixed length </a:t>
            </a:r>
            <a:endParaRPr/>
          </a:p>
          <a:p>
            <a:pPr indent="0" lvl="0" marL="0" rtl="0" algn="l">
              <a:lnSpc>
                <a:spcPct val="90000"/>
              </a:lnSpc>
              <a:spcBef>
                <a:spcPts val="1000"/>
              </a:spcBef>
              <a:spcAft>
                <a:spcPts val="0"/>
              </a:spcAft>
              <a:buClr>
                <a:schemeClr val="dk1"/>
              </a:buClr>
              <a:buSzPts val="2400"/>
              <a:buNone/>
            </a:pPr>
            <a:r>
              <a:rPr lang="en-US" sz="2400"/>
              <a:t>   🡪Variable length </a:t>
            </a:r>
            <a:endParaRPr/>
          </a:p>
          <a:p>
            <a:pPr indent="0" lvl="0" marL="0" rtl="0" algn="l">
              <a:lnSpc>
                <a:spcPct val="90000"/>
              </a:lnSpc>
              <a:spcBef>
                <a:spcPts val="1000"/>
              </a:spcBef>
              <a:spcAft>
                <a:spcPts val="0"/>
              </a:spcAft>
              <a:buClr>
                <a:schemeClr val="dk1"/>
              </a:buClr>
              <a:buSzPts val="2400"/>
              <a:buNone/>
            </a:pPr>
            <a:r>
              <a:rPr lang="en-US" sz="2400"/>
              <a:t>  </a:t>
            </a:r>
            <a:r>
              <a:rPr i="1" lang="en-US" sz="2400"/>
              <a:t>Complex Structures </a:t>
            </a:r>
            <a:endParaRPr/>
          </a:p>
          <a:p>
            <a:pPr indent="0" lvl="0" marL="0" rtl="0" algn="l">
              <a:lnSpc>
                <a:spcPct val="90000"/>
              </a:lnSpc>
              <a:spcBef>
                <a:spcPts val="1000"/>
              </a:spcBef>
              <a:spcAft>
                <a:spcPts val="0"/>
              </a:spcAft>
              <a:buClr>
                <a:schemeClr val="dk1"/>
              </a:buClr>
              <a:buSzPts val="2400"/>
              <a:buNone/>
            </a:pPr>
            <a:r>
              <a:rPr lang="en-US" sz="2400"/>
              <a:t>       🡪Formatted document </a:t>
            </a:r>
            <a:endParaRPr/>
          </a:p>
          <a:p>
            <a:pPr indent="0" lvl="0" marL="0" rtl="0" algn="l">
              <a:lnSpc>
                <a:spcPct val="90000"/>
              </a:lnSpc>
              <a:spcBef>
                <a:spcPts val="1000"/>
              </a:spcBef>
              <a:spcAft>
                <a:spcPts val="0"/>
              </a:spcAft>
              <a:buClr>
                <a:schemeClr val="dk1"/>
              </a:buClr>
              <a:buSzPts val="2400"/>
              <a:buNone/>
            </a:pPr>
            <a:r>
              <a:rPr lang="en-US" sz="2400"/>
              <a:t>       🡪Relocatable load file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5"/>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50" name="Google Shape;250;p25"/>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Sequential Access File</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id="251" name="Google Shape;251;p25"/>
          <p:cNvPicPr preferRelativeResize="0"/>
          <p:nvPr/>
        </p:nvPicPr>
        <p:blipFill rotWithShape="1">
          <a:blip r:embed="rId3">
            <a:alphaModFix/>
          </a:blip>
          <a:srcRect b="0" l="0" r="0" t="0"/>
          <a:stretch/>
        </p:blipFill>
        <p:spPr>
          <a:xfrm>
            <a:off x="695678" y="1674139"/>
            <a:ext cx="5846832" cy="1859283"/>
          </a:xfrm>
          <a:prstGeom prst="rect">
            <a:avLst/>
          </a:prstGeom>
          <a:noFill/>
          <a:ln>
            <a:noFill/>
          </a:ln>
        </p:spPr>
      </p:pic>
      <p:sp>
        <p:nvSpPr>
          <p:cNvPr id="252" name="Google Shape;252;p25"/>
          <p:cNvSpPr txBox="1"/>
          <p:nvPr/>
        </p:nvSpPr>
        <p:spPr>
          <a:xfrm>
            <a:off x="6754283" y="395112"/>
            <a:ext cx="4670778"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Sequential Access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read next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write next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reset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no read after last write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(rewrite)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Direct Access – </a:t>
            </a:r>
            <a:r>
              <a:rPr lang="en-US" sz="1800">
                <a:solidFill>
                  <a:schemeClr val="dk1"/>
                </a:solidFill>
                <a:latin typeface="Calibri"/>
                <a:ea typeface="Calibri"/>
                <a:cs typeface="Calibri"/>
                <a:sym typeface="Calibri"/>
              </a:rPr>
              <a:t>file is fixed length logical records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read </a:t>
            </a:r>
            <a:r>
              <a:rPr b="1" i="1" lang="en-US" sz="1800">
                <a:solidFill>
                  <a:schemeClr val="dk1"/>
                </a:solidFill>
                <a:latin typeface="Calibri"/>
                <a:ea typeface="Calibri"/>
                <a:cs typeface="Calibri"/>
                <a:sym typeface="Calibri"/>
              </a:rPr>
              <a:t>n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write </a:t>
            </a:r>
            <a:r>
              <a:rPr b="1" i="1" lang="en-US" sz="1800">
                <a:solidFill>
                  <a:schemeClr val="dk1"/>
                </a:solidFill>
                <a:latin typeface="Calibri"/>
                <a:ea typeface="Calibri"/>
                <a:cs typeface="Calibri"/>
                <a:sym typeface="Calibri"/>
              </a:rPr>
              <a:t>n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position to </a:t>
            </a:r>
            <a:r>
              <a:rPr b="1" i="1" lang="en-US" sz="1800">
                <a:solidFill>
                  <a:schemeClr val="dk1"/>
                </a:solidFill>
                <a:latin typeface="Calibri"/>
                <a:ea typeface="Calibri"/>
                <a:cs typeface="Calibri"/>
                <a:sym typeface="Calibri"/>
              </a:rPr>
              <a:t>n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read next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write next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rewrite </a:t>
            </a:r>
            <a:r>
              <a:rPr b="1" i="1" lang="en-US" sz="1800">
                <a:solidFill>
                  <a:schemeClr val="dk1"/>
                </a:solidFill>
                <a:latin typeface="Calibri"/>
                <a:ea typeface="Calibri"/>
                <a:cs typeface="Calibri"/>
                <a:sym typeface="Calibri"/>
              </a:rPr>
              <a:t>n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Where n </a:t>
            </a:r>
            <a:r>
              <a:rPr lang="en-US" sz="1800">
                <a:solidFill>
                  <a:schemeClr val="dk1"/>
                </a:solidFill>
                <a:latin typeface="Calibri"/>
                <a:ea typeface="Calibri"/>
                <a:cs typeface="Calibri"/>
                <a:sym typeface="Calibri"/>
              </a:rPr>
              <a:t>= relative block number </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Relative block numbers allow OS to decide where file should be</a:t>
            </a:r>
            <a:endParaRPr i="1" sz="1800">
              <a:solidFill>
                <a:schemeClr val="dk1"/>
              </a:solidFill>
              <a:latin typeface="Calibri"/>
              <a:ea typeface="Calibri"/>
              <a:cs typeface="Calibri"/>
              <a:sym typeface="Calibri"/>
            </a:endParaRPr>
          </a:p>
        </p:txBody>
      </p:sp>
      <p:pic>
        <p:nvPicPr>
          <p:cNvPr id="253" name="Google Shape;253;p25"/>
          <p:cNvPicPr preferRelativeResize="0"/>
          <p:nvPr/>
        </p:nvPicPr>
        <p:blipFill rotWithShape="1">
          <a:blip r:embed="rId4">
            <a:alphaModFix/>
          </a:blip>
          <a:srcRect b="0" l="0" r="0" t="0"/>
          <a:stretch/>
        </p:blipFill>
        <p:spPr>
          <a:xfrm>
            <a:off x="832529" y="3992385"/>
            <a:ext cx="5573130" cy="20406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6"/>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259" name="Google Shape;259;p26"/>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Other Access Methods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260" name="Google Shape;260;p26"/>
          <p:cNvSpPr txBox="1"/>
          <p:nvPr/>
        </p:nvSpPr>
        <p:spPr>
          <a:xfrm>
            <a:off x="6754283" y="395112"/>
            <a:ext cx="4670778"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Can be built on top of base methods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General involve creation of an index for the file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Keep index in memory for fast determination of location of data to be operated on (consider UPC code plus record of data about that item)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too large, index (in memory) of the index (on disk)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IBM indexed sequential-access method (ISAM) Small master index, points to disk blocks of secondary index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File kept sorted on a defined key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 done by the OS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VMS operating system provides index and relative files as another example (see next slide)</a:t>
            </a:r>
            <a:endParaRPr/>
          </a:p>
        </p:txBody>
      </p:sp>
      <p:pic>
        <p:nvPicPr>
          <p:cNvPr id="261" name="Google Shape;261;p26"/>
          <p:cNvPicPr preferRelativeResize="0"/>
          <p:nvPr/>
        </p:nvPicPr>
        <p:blipFill rotWithShape="1">
          <a:blip r:embed="rId3">
            <a:alphaModFix/>
          </a:blip>
          <a:srcRect b="0" l="0" r="0" t="0"/>
          <a:stretch/>
        </p:blipFill>
        <p:spPr>
          <a:xfrm>
            <a:off x="695678" y="1463675"/>
            <a:ext cx="5960806" cy="3989945"/>
          </a:xfrm>
          <a:prstGeom prst="rect">
            <a:avLst/>
          </a:prstGeom>
          <a:noFill/>
          <a:ln>
            <a:noFill/>
          </a:ln>
        </p:spPr>
      </p:pic>
      <p:sp>
        <p:nvSpPr>
          <p:cNvPr id="262" name="Google Shape;262;p26"/>
          <p:cNvSpPr txBox="1"/>
          <p:nvPr/>
        </p:nvSpPr>
        <p:spPr>
          <a:xfrm>
            <a:off x="1772356" y="5266252"/>
            <a:ext cx="43236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Example of Index and Relative Files</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268" name="Google Shape;268;p27"/>
          <p:cNvSpPr txBox="1"/>
          <p:nvPr>
            <p:ph idx="1" type="body"/>
          </p:nvPr>
        </p:nvSpPr>
        <p:spPr>
          <a:xfrm>
            <a:off x="207432" y="381634"/>
            <a:ext cx="11043883"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Allocation Methods - Contiguous </a:t>
            </a:r>
            <a:endParaRPr/>
          </a:p>
        </p:txBody>
      </p:sp>
      <p:sp>
        <p:nvSpPr>
          <p:cNvPr id="269" name="Google Shape;269;p27"/>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270" name="Google Shape;270;p27"/>
          <p:cNvSpPr/>
          <p:nvPr/>
        </p:nvSpPr>
        <p:spPr>
          <a:xfrm>
            <a:off x="423861" y="926103"/>
            <a:ext cx="11463337"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 allocation method refers to how disk blocks are allocated for files: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Contiguous allocation </a:t>
            </a:r>
            <a:r>
              <a:rPr lang="en-US" sz="1800">
                <a:solidFill>
                  <a:schemeClr val="dk1"/>
                </a:solidFill>
                <a:latin typeface="Calibri"/>
                <a:ea typeface="Calibri"/>
                <a:cs typeface="Calibri"/>
                <a:sym typeface="Calibri"/>
              </a:rPr>
              <a:t>– each file occupies set of contiguous blocks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Best performance in most cases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Simple – only starting location (block #) and length (number of blocks) are required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Problems include finding space for file, knowing file size, external fragmentation, need for </a:t>
            </a:r>
            <a:r>
              <a:rPr b="1" lang="en-US" sz="1800">
                <a:solidFill>
                  <a:schemeClr val="dk1"/>
                </a:solidFill>
                <a:latin typeface="Calibri"/>
                <a:ea typeface="Calibri"/>
                <a:cs typeface="Calibri"/>
                <a:sym typeface="Calibri"/>
              </a:rPr>
              <a:t>compaction off-line </a:t>
            </a:r>
            <a:r>
              <a:rPr lang="en-US" sz="1800">
                <a:solidFill>
                  <a:schemeClr val="dk1"/>
                </a:solidFill>
                <a:latin typeface="Calibri"/>
                <a:ea typeface="Calibri"/>
                <a:cs typeface="Calibri"/>
                <a:sym typeface="Calibri"/>
              </a:rPr>
              <a:t>(</a:t>
            </a:r>
            <a:r>
              <a:rPr b="1" lang="en-US" sz="1800">
                <a:solidFill>
                  <a:schemeClr val="dk1"/>
                </a:solidFill>
                <a:latin typeface="Calibri"/>
                <a:ea typeface="Calibri"/>
                <a:cs typeface="Calibri"/>
                <a:sym typeface="Calibri"/>
              </a:rPr>
              <a:t>downtime</a:t>
            </a:r>
            <a:r>
              <a:rPr lang="en-US" sz="1800">
                <a:solidFill>
                  <a:schemeClr val="dk1"/>
                </a:solidFill>
                <a:latin typeface="Calibri"/>
                <a:ea typeface="Calibri"/>
                <a:cs typeface="Calibri"/>
                <a:sym typeface="Calibri"/>
              </a:rPr>
              <a:t>) or </a:t>
            </a:r>
            <a:r>
              <a:rPr b="1" lang="en-US" sz="1800">
                <a:solidFill>
                  <a:schemeClr val="dk1"/>
                </a:solidFill>
                <a:latin typeface="Calibri"/>
                <a:ea typeface="Calibri"/>
                <a:cs typeface="Calibri"/>
                <a:sym typeface="Calibri"/>
              </a:rPr>
              <a:t>on-line</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271" name="Google Shape;271;p27"/>
          <p:cNvPicPr preferRelativeResize="0"/>
          <p:nvPr/>
        </p:nvPicPr>
        <p:blipFill rotWithShape="1">
          <a:blip r:embed="rId3">
            <a:alphaModFix/>
          </a:blip>
          <a:srcRect b="0" l="0" r="0" t="0"/>
          <a:stretch/>
        </p:blipFill>
        <p:spPr>
          <a:xfrm>
            <a:off x="2688254" y="2714625"/>
            <a:ext cx="7697228" cy="37147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8"/>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277" name="Google Shape;277;p28"/>
          <p:cNvSpPr txBox="1"/>
          <p:nvPr>
            <p:ph idx="1" type="body"/>
          </p:nvPr>
        </p:nvSpPr>
        <p:spPr>
          <a:xfrm>
            <a:off x="338136" y="581659"/>
            <a:ext cx="11043883" cy="627634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Allocation Methods - Extent-Based Systems (</a:t>
            </a:r>
            <a:r>
              <a:rPr lang="en-US">
                <a:latin typeface="Arial"/>
                <a:ea typeface="Arial"/>
                <a:cs typeface="Arial"/>
                <a:sym typeface="Arial"/>
              </a:rPr>
              <a:t>modified contiguous allocation )</a:t>
            </a:r>
            <a:endParaRPr/>
          </a:p>
        </p:txBody>
      </p:sp>
      <p:sp>
        <p:nvSpPr>
          <p:cNvPr id="278" name="Google Shape;278;p28"/>
          <p:cNvSpPr/>
          <p:nvPr/>
        </p:nvSpPr>
        <p:spPr>
          <a:xfrm>
            <a:off x="338136" y="1442916"/>
            <a:ext cx="11463337" cy="3970318"/>
          </a:xfrm>
          <a:prstGeom prst="rect">
            <a:avLst/>
          </a:prstGeom>
          <a:noFill/>
          <a:ln>
            <a:noFill/>
          </a:ln>
        </p:spPr>
        <p:txBody>
          <a:bodyPr anchorCtr="0" anchor="t" bIns="45700" lIns="91425" spcFirstLastPara="1" rIns="91425" wrap="square" tIns="45700">
            <a:spAutoFit/>
          </a:bodyPr>
          <a:lstStyle/>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79" name="Google Shape;279;p28"/>
          <p:cNvSpPr/>
          <p:nvPr/>
        </p:nvSpPr>
        <p:spPr>
          <a:xfrm>
            <a:off x="1102782" y="1846396"/>
            <a:ext cx="8724900" cy="3785652"/>
          </a:xfrm>
          <a:prstGeom prst="rect">
            <a:avLst/>
          </a:prstGeom>
          <a:noFill/>
          <a:ln>
            <a:noFill/>
          </a:ln>
        </p:spPr>
        <p:txBody>
          <a:bodyPr anchorCtr="0" anchor="t" bIns="45700" lIns="91425" spcFirstLastPara="1" rIns="91425" wrap="square" tIns="45700">
            <a:spAutoFit/>
          </a:bodyPr>
          <a:lstStyle/>
          <a:p>
            <a:pPr indent="-95250" lvl="0" marL="171450" marR="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Many newer file systems (i.e., Veritas File System) use a modified contiguous allocation scheme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Extent-based file systems allocate disk blocks in extents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An </a:t>
            </a:r>
            <a:r>
              <a:rPr b="1" lang="en-US" sz="1800">
                <a:solidFill>
                  <a:schemeClr val="dk1"/>
                </a:solidFill>
                <a:latin typeface="Arial"/>
                <a:ea typeface="Arial"/>
                <a:cs typeface="Arial"/>
                <a:sym typeface="Arial"/>
              </a:rPr>
              <a:t>extent </a:t>
            </a:r>
            <a:r>
              <a:rPr lang="en-US" sz="1800">
                <a:solidFill>
                  <a:schemeClr val="dk1"/>
                </a:solidFill>
                <a:latin typeface="Arial"/>
                <a:ea typeface="Arial"/>
                <a:cs typeface="Arial"/>
                <a:sym typeface="Arial"/>
              </a:rPr>
              <a:t>is a contiguous block of disks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🡪Extents are allocated for file allocation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 file consists of one or more extents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Extents can be added to an existing file that needs space to grow. A block can be found given by the location of the first block in the file and the block count, plus a link to the first exten</a:t>
            </a:r>
            <a:endParaRPr sz="1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9"/>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285" name="Google Shape;285;p29"/>
          <p:cNvSpPr txBox="1"/>
          <p:nvPr>
            <p:ph idx="1" type="body"/>
          </p:nvPr>
        </p:nvSpPr>
        <p:spPr>
          <a:xfrm>
            <a:off x="338136" y="581659"/>
            <a:ext cx="11043883" cy="627634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Allocation Methods - Linked allocation</a:t>
            </a:r>
            <a:endParaRPr/>
          </a:p>
        </p:txBody>
      </p:sp>
      <p:sp>
        <p:nvSpPr>
          <p:cNvPr id="286" name="Google Shape;286;p29"/>
          <p:cNvSpPr/>
          <p:nvPr/>
        </p:nvSpPr>
        <p:spPr>
          <a:xfrm>
            <a:off x="338136" y="1442916"/>
            <a:ext cx="11463337" cy="3970318"/>
          </a:xfrm>
          <a:prstGeom prst="rect">
            <a:avLst/>
          </a:prstGeom>
          <a:noFill/>
          <a:ln>
            <a:noFill/>
          </a:ln>
        </p:spPr>
        <p:txBody>
          <a:bodyPr anchorCtr="0" anchor="t" bIns="45700" lIns="91425" spcFirstLastPara="1" rIns="91425" wrap="square" tIns="45700">
            <a:spAutoFit/>
          </a:bodyPr>
          <a:lstStyle/>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87" name="Google Shape;287;p29"/>
          <p:cNvSpPr/>
          <p:nvPr/>
        </p:nvSpPr>
        <p:spPr>
          <a:xfrm>
            <a:off x="917045" y="989145"/>
            <a:ext cx="8724900" cy="57554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Linked allocation </a:t>
            </a:r>
            <a:r>
              <a:rPr lang="en-US" sz="2000">
                <a:solidFill>
                  <a:schemeClr val="dk1"/>
                </a:solidFill>
                <a:latin typeface="Calibri"/>
                <a:ea typeface="Calibri"/>
                <a:cs typeface="Calibri"/>
                <a:sym typeface="Calibri"/>
              </a:rPr>
              <a:t>– each file a linked list of blocks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File ends at nil pointer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No external fragmentation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Each block contains pointer to next block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No compaction, external fragmentation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Free space management system called when new block needed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Improve efficiency by clustering blocks into groups but increases internal fragmentation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Reliability can be a problem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Locating a block can take many I/Os and disk seeks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FAT (File Allocation Table) variation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Beginning of volume has table, indexed by block number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Much like a linked list, but faster on disk and cacheable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New block allocation simple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96" name="Google Shape;96;p3"/>
          <p:cNvSpPr txBox="1"/>
          <p:nvPr>
            <p:ph idx="1" type="body"/>
          </p:nvPr>
        </p:nvSpPr>
        <p:spPr>
          <a:xfrm>
            <a:off x="695678" y="824090"/>
            <a:ext cx="10800644" cy="56783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Magnetic Disks</a:t>
            </a:r>
            <a:endParaRPr/>
          </a:p>
          <a:p>
            <a:pPr indent="-228600" lvl="0" marL="228600" rtl="0" algn="l">
              <a:lnSpc>
                <a:spcPct val="90000"/>
              </a:lnSpc>
              <a:spcBef>
                <a:spcPts val="1000"/>
              </a:spcBef>
              <a:spcAft>
                <a:spcPts val="0"/>
              </a:spcAft>
              <a:buClr>
                <a:schemeClr val="dk1"/>
              </a:buClr>
              <a:buSzPts val="2800"/>
              <a:buChar char="•"/>
            </a:pPr>
            <a:r>
              <a:rPr lang="en-US"/>
              <a:t>Traditional magnetic disks have the following basic structure:</a:t>
            </a:r>
            <a:endParaRPr/>
          </a:p>
          <a:p>
            <a:pPr indent="-228600" lvl="1" marL="685800" rtl="0" algn="l">
              <a:lnSpc>
                <a:spcPct val="90000"/>
              </a:lnSpc>
              <a:spcBef>
                <a:spcPts val="500"/>
              </a:spcBef>
              <a:spcAft>
                <a:spcPts val="0"/>
              </a:spcAft>
              <a:buClr>
                <a:schemeClr val="dk1"/>
              </a:buClr>
              <a:buSzPts val="1800"/>
              <a:buChar char="•"/>
            </a:pPr>
            <a:r>
              <a:rPr lang="en-US" sz="1800"/>
              <a:t>One or more </a:t>
            </a:r>
            <a:r>
              <a:rPr b="1" i="1" lang="en-US" sz="1800"/>
              <a:t>platters </a:t>
            </a:r>
            <a:r>
              <a:rPr lang="en-US" sz="1800"/>
              <a:t>in the form of disks covered with magnetic media. </a:t>
            </a:r>
            <a:endParaRPr/>
          </a:p>
          <a:p>
            <a:pPr indent="-228600" lvl="1" marL="685800" rtl="0" algn="l">
              <a:lnSpc>
                <a:spcPct val="90000"/>
              </a:lnSpc>
              <a:spcBef>
                <a:spcPts val="500"/>
              </a:spcBef>
              <a:spcAft>
                <a:spcPts val="0"/>
              </a:spcAft>
              <a:buClr>
                <a:schemeClr val="dk1"/>
              </a:buClr>
              <a:buSzPts val="1800"/>
              <a:buChar char="•"/>
            </a:pPr>
            <a:r>
              <a:rPr b="1" i="1" lang="en-US" sz="1800"/>
              <a:t>Hard disk</a:t>
            </a:r>
            <a:r>
              <a:rPr lang="en-US" sz="1800"/>
              <a:t> platters are made of rigid metal, while "</a:t>
            </a:r>
            <a:r>
              <a:rPr b="1" i="1" lang="en-US" sz="1800"/>
              <a:t>floppy</a:t>
            </a:r>
            <a:r>
              <a:rPr lang="en-US" sz="1800"/>
              <a:t>" disks are made of more flexible plastic.</a:t>
            </a:r>
            <a:endParaRPr/>
          </a:p>
          <a:p>
            <a:pPr indent="-228600" lvl="1" marL="685800" rtl="0" algn="l">
              <a:lnSpc>
                <a:spcPct val="90000"/>
              </a:lnSpc>
              <a:spcBef>
                <a:spcPts val="500"/>
              </a:spcBef>
              <a:spcAft>
                <a:spcPts val="0"/>
              </a:spcAft>
              <a:buClr>
                <a:schemeClr val="dk1"/>
              </a:buClr>
              <a:buSzPts val="1800"/>
              <a:buChar char="•"/>
            </a:pPr>
            <a:r>
              <a:rPr lang="en-US" sz="1800"/>
              <a:t>Each platter has two working </a:t>
            </a:r>
            <a:r>
              <a:rPr b="1" i="1" lang="en-US" sz="1800"/>
              <a:t>surfaces. </a:t>
            </a:r>
            <a:r>
              <a:rPr lang="en-US" sz="1800"/>
              <a:t>Older hard disk drives would sometimes not use the very top or bottom surface of a stack of platters, as these surfaces were more susceptible to potential damage.</a:t>
            </a:r>
            <a:endParaRPr/>
          </a:p>
          <a:p>
            <a:pPr indent="-228600" lvl="1" marL="685800" rtl="0" algn="l">
              <a:lnSpc>
                <a:spcPct val="90000"/>
              </a:lnSpc>
              <a:spcBef>
                <a:spcPts val="500"/>
              </a:spcBef>
              <a:spcAft>
                <a:spcPts val="0"/>
              </a:spcAft>
              <a:buClr>
                <a:schemeClr val="dk1"/>
              </a:buClr>
              <a:buSzPts val="1800"/>
              <a:buChar char="•"/>
            </a:pPr>
            <a:r>
              <a:rPr lang="en-US" sz="1800"/>
              <a:t>Each working surface is divided into a number of concentric rings called </a:t>
            </a:r>
            <a:r>
              <a:rPr b="1" i="1" lang="en-US" sz="1800"/>
              <a:t>tracks. </a:t>
            </a:r>
            <a:endParaRPr/>
          </a:p>
          <a:p>
            <a:pPr indent="-228600" lvl="1" marL="685800" rtl="0" algn="l">
              <a:lnSpc>
                <a:spcPct val="90000"/>
              </a:lnSpc>
              <a:spcBef>
                <a:spcPts val="500"/>
              </a:spcBef>
              <a:spcAft>
                <a:spcPts val="0"/>
              </a:spcAft>
              <a:buClr>
                <a:schemeClr val="dk1"/>
              </a:buClr>
              <a:buSzPts val="1800"/>
              <a:buChar char="•"/>
            </a:pPr>
            <a:r>
              <a:rPr lang="en-US" sz="1800"/>
              <a:t>The collection of all tracks that are the same distance from the edge of the platter, ( i.e. all tracks immediately above one another in the following diagram ) is called a </a:t>
            </a:r>
            <a:r>
              <a:rPr b="1" i="1" lang="en-US" sz="1800"/>
              <a:t>cylinder</a:t>
            </a:r>
            <a:r>
              <a:rPr lang="en-US" sz="1800"/>
              <a:t>.</a:t>
            </a:r>
            <a:endParaRPr/>
          </a:p>
          <a:p>
            <a:pPr indent="-228600" lvl="1" marL="685800" rtl="0" algn="l">
              <a:lnSpc>
                <a:spcPct val="90000"/>
              </a:lnSpc>
              <a:spcBef>
                <a:spcPts val="500"/>
              </a:spcBef>
              <a:spcAft>
                <a:spcPts val="0"/>
              </a:spcAft>
              <a:buClr>
                <a:schemeClr val="dk1"/>
              </a:buClr>
              <a:buSzPts val="1800"/>
              <a:buChar char="•"/>
            </a:pPr>
            <a:r>
              <a:rPr lang="en-US" sz="1800"/>
              <a:t>Each track is further divided into </a:t>
            </a:r>
            <a:r>
              <a:rPr b="1" i="1" lang="en-US" sz="1800"/>
              <a:t>sectors,</a:t>
            </a:r>
            <a:r>
              <a:rPr lang="en-US" sz="1800"/>
              <a:t> traditionally containing 512 bytes of data each, although some modern disks occasionally use larger sector sizes. </a:t>
            </a:r>
            <a:endParaRPr/>
          </a:p>
          <a:p>
            <a:pPr indent="-228600" lvl="1" marL="685800" rtl="0" algn="l">
              <a:lnSpc>
                <a:spcPct val="90000"/>
              </a:lnSpc>
              <a:spcBef>
                <a:spcPts val="500"/>
              </a:spcBef>
              <a:spcAft>
                <a:spcPts val="0"/>
              </a:spcAft>
              <a:buClr>
                <a:schemeClr val="dk1"/>
              </a:buClr>
              <a:buSzPts val="1800"/>
              <a:buChar char="•"/>
            </a:pPr>
            <a:r>
              <a:rPr lang="en-US" sz="1800"/>
              <a:t>The data on a hard drive is read by read-write </a:t>
            </a:r>
            <a:r>
              <a:rPr b="1" i="1" lang="en-US" sz="1800"/>
              <a:t>heads. </a:t>
            </a:r>
            <a:endParaRPr/>
          </a:p>
          <a:p>
            <a:pPr indent="-228600" lvl="1" marL="685800" rtl="0" algn="l">
              <a:lnSpc>
                <a:spcPct val="90000"/>
              </a:lnSpc>
              <a:spcBef>
                <a:spcPts val="500"/>
              </a:spcBef>
              <a:spcAft>
                <a:spcPts val="0"/>
              </a:spcAft>
              <a:buClr>
                <a:schemeClr val="dk1"/>
              </a:buClr>
              <a:buSzPts val="1800"/>
              <a:buChar char="•"/>
            </a:pPr>
            <a:r>
              <a:rPr lang="en-US" sz="1800"/>
              <a:t>The storage capacity of a traditional disk drive is equal to the number of heads ( i.e. the number of working surfaces ), times the number of tracks per surface, times the number of sectors per track, times the number of bytes per sector.</a:t>
            </a:r>
            <a:endParaRPr/>
          </a:p>
          <a:p>
            <a:pPr indent="-228600" lvl="1" marL="685800" rtl="0" algn="l">
              <a:lnSpc>
                <a:spcPct val="90000"/>
              </a:lnSpc>
              <a:spcBef>
                <a:spcPts val="500"/>
              </a:spcBef>
              <a:spcAft>
                <a:spcPts val="0"/>
              </a:spcAft>
              <a:buClr>
                <a:schemeClr val="dk1"/>
              </a:buClr>
              <a:buSzPts val="1800"/>
              <a:buChar char="•"/>
            </a:pPr>
            <a:r>
              <a:rPr lang="en-US" sz="1800"/>
              <a:t>A particular physical block of data is specified by providing the head-sector-cylinder number at which it is located.</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0"/>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293" name="Google Shape;293;p30"/>
          <p:cNvSpPr txBox="1"/>
          <p:nvPr>
            <p:ph idx="1" type="body"/>
          </p:nvPr>
        </p:nvSpPr>
        <p:spPr>
          <a:xfrm>
            <a:off x="338136" y="581659"/>
            <a:ext cx="11043883" cy="627634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Allocation Methods - Linked allocation</a:t>
            </a:r>
            <a:endParaRPr/>
          </a:p>
        </p:txBody>
      </p:sp>
      <p:sp>
        <p:nvSpPr>
          <p:cNvPr id="294" name="Google Shape;294;p30"/>
          <p:cNvSpPr/>
          <p:nvPr/>
        </p:nvSpPr>
        <p:spPr>
          <a:xfrm>
            <a:off x="338136" y="1442916"/>
            <a:ext cx="11463337" cy="3970318"/>
          </a:xfrm>
          <a:prstGeom prst="rect">
            <a:avLst/>
          </a:prstGeom>
          <a:noFill/>
          <a:ln>
            <a:noFill/>
          </a:ln>
        </p:spPr>
        <p:txBody>
          <a:bodyPr anchorCtr="0" anchor="t" bIns="45700" lIns="91425" spcFirstLastPara="1" rIns="91425" wrap="square" tIns="45700">
            <a:spAutoFit/>
          </a:bodyPr>
          <a:lstStyle/>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95" name="Google Shape;295;p30"/>
          <p:cNvSpPr/>
          <p:nvPr/>
        </p:nvSpPr>
        <p:spPr>
          <a:xfrm>
            <a:off x="917045" y="989144"/>
            <a:ext cx="1059567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296" name="Google Shape;296;p30"/>
          <p:cNvPicPr preferRelativeResize="0"/>
          <p:nvPr/>
        </p:nvPicPr>
        <p:blipFill rotWithShape="1">
          <a:blip r:embed="rId3">
            <a:alphaModFix/>
          </a:blip>
          <a:srcRect b="0" l="0" r="0" t="0"/>
          <a:stretch/>
        </p:blipFill>
        <p:spPr>
          <a:xfrm>
            <a:off x="358950" y="1232033"/>
            <a:ext cx="7672387" cy="5223753"/>
          </a:xfrm>
          <a:prstGeom prst="rect">
            <a:avLst/>
          </a:prstGeom>
          <a:noFill/>
          <a:ln>
            <a:noFill/>
          </a:ln>
        </p:spPr>
      </p:pic>
      <p:pic>
        <p:nvPicPr>
          <p:cNvPr id="297" name="Google Shape;297;p30"/>
          <p:cNvPicPr preferRelativeResize="0"/>
          <p:nvPr/>
        </p:nvPicPr>
        <p:blipFill rotWithShape="1">
          <a:blip r:embed="rId4">
            <a:alphaModFix/>
          </a:blip>
          <a:srcRect b="0" l="0" r="0" t="0"/>
          <a:stretch/>
        </p:blipFill>
        <p:spPr>
          <a:xfrm>
            <a:off x="7660866" y="1442916"/>
            <a:ext cx="3969159" cy="370670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1"/>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03" name="Google Shape;303;p31"/>
          <p:cNvSpPr txBox="1"/>
          <p:nvPr>
            <p:ph idx="1" type="body"/>
          </p:nvPr>
        </p:nvSpPr>
        <p:spPr>
          <a:xfrm>
            <a:off x="338136" y="581659"/>
            <a:ext cx="11043883" cy="627634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File Allocation Table</a:t>
            </a:r>
            <a:endParaRPr/>
          </a:p>
          <a:p>
            <a:pPr indent="-50800" lvl="0" marL="228600" rtl="0" algn="l">
              <a:lnSpc>
                <a:spcPct val="90000"/>
              </a:lnSpc>
              <a:spcBef>
                <a:spcPts val="1000"/>
              </a:spcBef>
              <a:spcAft>
                <a:spcPts val="0"/>
              </a:spcAft>
              <a:buClr>
                <a:schemeClr val="dk1"/>
              </a:buClr>
              <a:buSzPts val="2800"/>
              <a:buNone/>
            </a:pPr>
            <a:r>
              <a:t/>
            </a:r>
            <a:endParaRPr b="1"/>
          </a:p>
          <a:p>
            <a:pPr indent="-50800" lvl="0" marL="228600" rtl="0" algn="l">
              <a:lnSpc>
                <a:spcPct val="90000"/>
              </a:lnSpc>
              <a:spcBef>
                <a:spcPts val="1000"/>
              </a:spcBef>
              <a:spcAft>
                <a:spcPts val="0"/>
              </a:spcAft>
              <a:buClr>
                <a:schemeClr val="dk1"/>
              </a:buClr>
              <a:buSzPts val="2800"/>
              <a:buNone/>
            </a:pPr>
            <a:r>
              <a:t/>
            </a:r>
            <a:endParaRPr/>
          </a:p>
        </p:txBody>
      </p:sp>
      <p:sp>
        <p:nvSpPr>
          <p:cNvPr id="304" name="Google Shape;304;p31"/>
          <p:cNvSpPr/>
          <p:nvPr/>
        </p:nvSpPr>
        <p:spPr>
          <a:xfrm>
            <a:off x="338136" y="1442916"/>
            <a:ext cx="11463337" cy="3970318"/>
          </a:xfrm>
          <a:prstGeom prst="rect">
            <a:avLst/>
          </a:prstGeom>
          <a:noFill/>
          <a:ln>
            <a:noFill/>
          </a:ln>
        </p:spPr>
        <p:txBody>
          <a:bodyPr anchorCtr="0" anchor="t" bIns="45700" lIns="91425" spcFirstLastPara="1" rIns="91425" wrap="square" tIns="45700">
            <a:spAutoFit/>
          </a:bodyPr>
          <a:lstStyle/>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05" name="Google Shape;305;p31"/>
          <p:cNvSpPr/>
          <p:nvPr/>
        </p:nvSpPr>
        <p:spPr>
          <a:xfrm>
            <a:off x="917045" y="989144"/>
            <a:ext cx="1059567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306" name="Google Shape;306;p31"/>
          <p:cNvPicPr preferRelativeResize="0"/>
          <p:nvPr/>
        </p:nvPicPr>
        <p:blipFill rotWithShape="1">
          <a:blip r:embed="rId3">
            <a:alphaModFix/>
          </a:blip>
          <a:srcRect b="0" l="0" r="0" t="0"/>
          <a:stretch/>
        </p:blipFill>
        <p:spPr>
          <a:xfrm>
            <a:off x="3343275" y="1195971"/>
            <a:ext cx="6596450" cy="53510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12" name="Google Shape;312;p32"/>
          <p:cNvSpPr txBox="1"/>
          <p:nvPr>
            <p:ph idx="1" type="body"/>
          </p:nvPr>
        </p:nvSpPr>
        <p:spPr>
          <a:xfrm>
            <a:off x="338136" y="581659"/>
            <a:ext cx="11043883" cy="62763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Allocation Methods - Indexed </a:t>
            </a:r>
            <a:endParaRPr/>
          </a:p>
          <a:p>
            <a:pPr indent="-50800" lvl="0" marL="228600" rtl="0" algn="l">
              <a:lnSpc>
                <a:spcPct val="90000"/>
              </a:lnSpc>
              <a:spcBef>
                <a:spcPts val="1000"/>
              </a:spcBef>
              <a:spcAft>
                <a:spcPts val="0"/>
              </a:spcAft>
              <a:buClr>
                <a:schemeClr val="dk1"/>
              </a:buClr>
              <a:buSzPts val="2800"/>
              <a:buNone/>
            </a:pPr>
            <a:r>
              <a:t/>
            </a:r>
            <a:endParaRPr b="1"/>
          </a:p>
          <a:p>
            <a:pPr indent="-50800" lvl="0" marL="228600" rtl="0" algn="l">
              <a:lnSpc>
                <a:spcPct val="90000"/>
              </a:lnSpc>
              <a:spcBef>
                <a:spcPts val="1000"/>
              </a:spcBef>
              <a:spcAft>
                <a:spcPts val="0"/>
              </a:spcAft>
              <a:buClr>
                <a:schemeClr val="dk1"/>
              </a:buClr>
              <a:buSzPts val="2800"/>
              <a:buNone/>
            </a:pPr>
            <a:r>
              <a:t/>
            </a:r>
            <a:endParaRPr/>
          </a:p>
        </p:txBody>
      </p:sp>
      <p:sp>
        <p:nvSpPr>
          <p:cNvPr id="313" name="Google Shape;313;p32"/>
          <p:cNvSpPr/>
          <p:nvPr/>
        </p:nvSpPr>
        <p:spPr>
          <a:xfrm>
            <a:off x="338136" y="1442916"/>
            <a:ext cx="11463337" cy="3970318"/>
          </a:xfrm>
          <a:prstGeom prst="rect">
            <a:avLst/>
          </a:prstGeom>
          <a:noFill/>
          <a:ln>
            <a:noFill/>
          </a:ln>
        </p:spPr>
        <p:txBody>
          <a:bodyPr anchorCtr="0" anchor="t" bIns="45700" lIns="91425" spcFirstLastPara="1" rIns="91425" wrap="square" tIns="45700">
            <a:spAutoFit/>
          </a:bodyPr>
          <a:lstStyle/>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14" name="Google Shape;314;p32"/>
          <p:cNvSpPr/>
          <p:nvPr/>
        </p:nvSpPr>
        <p:spPr>
          <a:xfrm>
            <a:off x="917045" y="989144"/>
            <a:ext cx="1059567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315" name="Google Shape;315;p32"/>
          <p:cNvPicPr preferRelativeResize="0"/>
          <p:nvPr/>
        </p:nvPicPr>
        <p:blipFill rotWithShape="1">
          <a:blip r:embed="rId3">
            <a:alphaModFix/>
          </a:blip>
          <a:srcRect b="0" l="0" r="0" t="0"/>
          <a:stretch/>
        </p:blipFill>
        <p:spPr>
          <a:xfrm>
            <a:off x="628295" y="1232033"/>
            <a:ext cx="6543675" cy="3657600"/>
          </a:xfrm>
          <a:prstGeom prst="rect">
            <a:avLst/>
          </a:prstGeom>
          <a:noFill/>
          <a:ln>
            <a:noFill/>
          </a:ln>
        </p:spPr>
      </p:pic>
      <p:pic>
        <p:nvPicPr>
          <p:cNvPr id="316" name="Google Shape;316;p32"/>
          <p:cNvPicPr preferRelativeResize="0"/>
          <p:nvPr/>
        </p:nvPicPr>
        <p:blipFill rotWithShape="1">
          <a:blip r:embed="rId4">
            <a:alphaModFix/>
          </a:blip>
          <a:srcRect b="0" l="0" r="0" t="0"/>
          <a:stretch/>
        </p:blipFill>
        <p:spPr>
          <a:xfrm>
            <a:off x="5681579" y="1912474"/>
            <a:ext cx="5700440" cy="46312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3"/>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22" name="Google Shape;322;p33"/>
          <p:cNvSpPr txBox="1"/>
          <p:nvPr>
            <p:ph idx="1" type="body"/>
          </p:nvPr>
        </p:nvSpPr>
        <p:spPr>
          <a:xfrm>
            <a:off x="338136" y="581659"/>
            <a:ext cx="11043883" cy="62763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Allocation Methods - Indexed Allocation</a:t>
            </a:r>
            <a:endParaRPr/>
          </a:p>
          <a:p>
            <a:pPr indent="-228600" lvl="0" marL="228600" rtl="0" algn="l">
              <a:lnSpc>
                <a:spcPct val="90000"/>
              </a:lnSpc>
              <a:spcBef>
                <a:spcPts val="1000"/>
              </a:spcBef>
              <a:spcAft>
                <a:spcPts val="0"/>
              </a:spcAft>
              <a:buClr>
                <a:schemeClr val="dk1"/>
              </a:buClr>
              <a:buSzPts val="2200"/>
              <a:buChar char="•"/>
            </a:pPr>
            <a:r>
              <a:rPr lang="en-US" sz="2200"/>
              <a:t>Need index table </a:t>
            </a:r>
            <a:endParaRPr/>
          </a:p>
          <a:p>
            <a:pPr indent="-228600" lvl="0" marL="228600" rtl="0" algn="l">
              <a:lnSpc>
                <a:spcPct val="90000"/>
              </a:lnSpc>
              <a:spcBef>
                <a:spcPts val="1000"/>
              </a:spcBef>
              <a:spcAft>
                <a:spcPts val="0"/>
              </a:spcAft>
              <a:buClr>
                <a:schemeClr val="dk1"/>
              </a:buClr>
              <a:buSzPts val="2200"/>
              <a:buChar char="•"/>
            </a:pPr>
            <a:r>
              <a:rPr lang="en-US" sz="2200"/>
              <a:t>Random access </a:t>
            </a:r>
            <a:endParaRPr/>
          </a:p>
          <a:p>
            <a:pPr indent="-228600" lvl="0" marL="228600" rtl="0" algn="l">
              <a:lnSpc>
                <a:spcPct val="90000"/>
              </a:lnSpc>
              <a:spcBef>
                <a:spcPts val="1000"/>
              </a:spcBef>
              <a:spcAft>
                <a:spcPts val="0"/>
              </a:spcAft>
              <a:buClr>
                <a:schemeClr val="dk1"/>
              </a:buClr>
              <a:buSzPts val="2200"/>
              <a:buChar char="•"/>
            </a:pPr>
            <a:r>
              <a:rPr lang="en-US" sz="2200"/>
              <a:t>Dynamic access without external fragmentation, but have overhead of index block </a:t>
            </a:r>
            <a:endParaRPr/>
          </a:p>
          <a:p>
            <a:pPr indent="-228600" lvl="0" marL="228600" rtl="0" algn="l">
              <a:lnSpc>
                <a:spcPct val="90000"/>
              </a:lnSpc>
              <a:spcBef>
                <a:spcPts val="1000"/>
              </a:spcBef>
              <a:spcAft>
                <a:spcPts val="0"/>
              </a:spcAft>
              <a:buClr>
                <a:schemeClr val="dk1"/>
              </a:buClr>
              <a:buSzPts val="2200"/>
              <a:buChar char="•"/>
            </a:pPr>
            <a:r>
              <a:rPr lang="en-US" sz="2200"/>
              <a:t>Mapping from logical to physical in a file of maximum size of 256K bytes and block size of 512 bytes. We need only 1 block for index table </a:t>
            </a:r>
            <a:endParaRPr sz="2200"/>
          </a:p>
          <a:p>
            <a:pPr indent="-88900" lvl="0" marL="228600" rtl="0" algn="l">
              <a:lnSpc>
                <a:spcPct val="90000"/>
              </a:lnSpc>
              <a:spcBef>
                <a:spcPts val="100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200"/>
              <a:buNone/>
            </a:pPr>
            <a:r>
              <a:t/>
            </a:r>
            <a:endParaRPr sz="2200"/>
          </a:p>
          <a:p>
            <a:pPr indent="-228600" lvl="0" marL="228600" rtl="0" algn="l">
              <a:lnSpc>
                <a:spcPct val="90000"/>
              </a:lnSpc>
              <a:spcBef>
                <a:spcPts val="1000"/>
              </a:spcBef>
              <a:spcAft>
                <a:spcPts val="0"/>
              </a:spcAft>
              <a:buClr>
                <a:schemeClr val="dk1"/>
              </a:buClr>
              <a:buSzPts val="2200"/>
              <a:buChar char="•"/>
            </a:pPr>
            <a:r>
              <a:rPr lang="en-US" sz="2200"/>
              <a:t>QR Q = displacement into index table </a:t>
            </a:r>
            <a:endParaRPr/>
          </a:p>
          <a:p>
            <a:pPr indent="-228600" lvl="0" marL="228600" rtl="0" algn="l">
              <a:lnSpc>
                <a:spcPct val="90000"/>
              </a:lnSpc>
              <a:spcBef>
                <a:spcPts val="1000"/>
              </a:spcBef>
              <a:spcAft>
                <a:spcPts val="0"/>
              </a:spcAft>
              <a:buClr>
                <a:schemeClr val="dk1"/>
              </a:buClr>
              <a:buSzPts val="2200"/>
              <a:buChar char="•"/>
            </a:pPr>
            <a:r>
              <a:rPr lang="en-US" sz="2200"/>
              <a:t>R = displacement into block</a:t>
            </a:r>
            <a:endParaRPr sz="2200"/>
          </a:p>
          <a:p>
            <a:pPr indent="-228600" lvl="0" marL="228600" rtl="0" algn="l">
              <a:lnSpc>
                <a:spcPct val="90000"/>
              </a:lnSpc>
              <a:spcBef>
                <a:spcPts val="1000"/>
              </a:spcBef>
              <a:spcAft>
                <a:spcPts val="0"/>
              </a:spcAft>
              <a:buClr>
                <a:schemeClr val="dk1"/>
              </a:buClr>
              <a:buSzPts val="2200"/>
              <a:buChar char="•"/>
            </a:pPr>
            <a:r>
              <a:rPr lang="en-US" sz="2200"/>
              <a:t>Mapping from logical to physical in a file of unbounded length (block size of 512 words) </a:t>
            </a:r>
            <a:endParaRPr/>
          </a:p>
          <a:p>
            <a:pPr indent="-228600" lvl="0" marL="228600" rtl="0" algn="l">
              <a:lnSpc>
                <a:spcPct val="90000"/>
              </a:lnSpc>
              <a:spcBef>
                <a:spcPts val="1000"/>
              </a:spcBef>
              <a:spcAft>
                <a:spcPts val="0"/>
              </a:spcAft>
              <a:buClr>
                <a:schemeClr val="dk1"/>
              </a:buClr>
              <a:buSzPts val="2200"/>
              <a:buChar char="•"/>
            </a:pPr>
            <a:r>
              <a:rPr lang="en-US" sz="2200"/>
              <a:t>Linked scheme – Link blocks of index table (no limit on size) </a:t>
            </a:r>
            <a:endParaRPr/>
          </a:p>
          <a:p>
            <a:pPr indent="-88900" lvl="0" marL="228600" rtl="0" algn="l">
              <a:lnSpc>
                <a:spcPct val="90000"/>
              </a:lnSpc>
              <a:spcBef>
                <a:spcPts val="1000"/>
              </a:spcBef>
              <a:spcAft>
                <a:spcPts val="0"/>
              </a:spcAft>
              <a:buClr>
                <a:schemeClr val="dk1"/>
              </a:buClr>
              <a:buSzPts val="2200"/>
              <a:buNone/>
            </a:pPr>
            <a:r>
              <a:t/>
            </a:r>
            <a:endParaRPr sz="2200"/>
          </a:p>
          <a:p>
            <a:pPr indent="-50800" lvl="0" marL="228600" rtl="0" algn="l">
              <a:lnSpc>
                <a:spcPct val="90000"/>
              </a:lnSpc>
              <a:spcBef>
                <a:spcPts val="1000"/>
              </a:spcBef>
              <a:spcAft>
                <a:spcPts val="0"/>
              </a:spcAft>
              <a:buClr>
                <a:schemeClr val="dk1"/>
              </a:buClr>
              <a:buSzPts val="2800"/>
              <a:buNone/>
            </a:pPr>
            <a:r>
              <a:t/>
            </a:r>
            <a:endParaRPr b="1"/>
          </a:p>
          <a:p>
            <a:pPr indent="-50800" lvl="0" marL="228600" rtl="0" algn="l">
              <a:lnSpc>
                <a:spcPct val="90000"/>
              </a:lnSpc>
              <a:spcBef>
                <a:spcPts val="1000"/>
              </a:spcBef>
              <a:spcAft>
                <a:spcPts val="0"/>
              </a:spcAft>
              <a:buClr>
                <a:schemeClr val="dk1"/>
              </a:buClr>
              <a:buSzPts val="2800"/>
              <a:buNone/>
            </a:pPr>
            <a:r>
              <a:t/>
            </a:r>
            <a:endParaRPr/>
          </a:p>
        </p:txBody>
      </p:sp>
      <p:sp>
        <p:nvSpPr>
          <p:cNvPr id="323" name="Google Shape;323;p33"/>
          <p:cNvSpPr/>
          <p:nvPr/>
        </p:nvSpPr>
        <p:spPr>
          <a:xfrm>
            <a:off x="338136" y="1442916"/>
            <a:ext cx="11463337"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24" name="Google Shape;324;p33"/>
          <p:cNvSpPr/>
          <p:nvPr/>
        </p:nvSpPr>
        <p:spPr>
          <a:xfrm>
            <a:off x="917045" y="989144"/>
            <a:ext cx="1059567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325" name="Google Shape;325;p33"/>
          <p:cNvPicPr preferRelativeResize="0"/>
          <p:nvPr/>
        </p:nvPicPr>
        <p:blipFill rotWithShape="1">
          <a:blip r:embed="rId3">
            <a:alphaModFix/>
          </a:blip>
          <a:srcRect b="0" l="0" r="0" t="0"/>
          <a:stretch/>
        </p:blipFill>
        <p:spPr>
          <a:xfrm>
            <a:off x="3074016" y="3105571"/>
            <a:ext cx="1640860" cy="933038"/>
          </a:xfrm>
          <a:prstGeom prst="rect">
            <a:avLst/>
          </a:prstGeom>
          <a:noFill/>
          <a:ln>
            <a:noFill/>
          </a:ln>
        </p:spPr>
      </p:pic>
      <p:pic>
        <p:nvPicPr>
          <p:cNvPr id="326" name="Google Shape;326;p33"/>
          <p:cNvPicPr preferRelativeResize="0"/>
          <p:nvPr/>
        </p:nvPicPr>
        <p:blipFill rotWithShape="1">
          <a:blip r:embed="rId4">
            <a:alphaModFix/>
          </a:blip>
          <a:srcRect b="0" l="0" r="0" t="0"/>
          <a:stretch/>
        </p:blipFill>
        <p:spPr>
          <a:xfrm>
            <a:off x="3328987" y="5661447"/>
            <a:ext cx="2276475" cy="847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4"/>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32" name="Google Shape;332;p34"/>
          <p:cNvSpPr txBox="1"/>
          <p:nvPr>
            <p:ph idx="1" type="body"/>
          </p:nvPr>
        </p:nvSpPr>
        <p:spPr>
          <a:xfrm>
            <a:off x="338136" y="581659"/>
            <a:ext cx="11043883" cy="62763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Allocation Methods - Indexed Allocation</a:t>
            </a:r>
            <a:endParaRPr/>
          </a:p>
          <a:p>
            <a:pPr indent="-228600" lvl="0" marL="228600" rtl="0" algn="l">
              <a:lnSpc>
                <a:spcPct val="90000"/>
              </a:lnSpc>
              <a:spcBef>
                <a:spcPts val="1000"/>
              </a:spcBef>
              <a:spcAft>
                <a:spcPts val="0"/>
              </a:spcAft>
              <a:buClr>
                <a:schemeClr val="dk1"/>
              </a:buClr>
              <a:buSzPts val="2000"/>
              <a:buChar char="•"/>
            </a:pPr>
            <a:r>
              <a:rPr i="1" lang="en-US" sz="2000"/>
              <a:t>Q1 </a:t>
            </a:r>
            <a:r>
              <a:rPr lang="en-US" sz="2000"/>
              <a:t>= block of index table </a:t>
            </a:r>
            <a:endParaRPr/>
          </a:p>
          <a:p>
            <a:pPr indent="-228600" lvl="0" marL="228600" rtl="0" algn="l">
              <a:lnSpc>
                <a:spcPct val="90000"/>
              </a:lnSpc>
              <a:spcBef>
                <a:spcPts val="1000"/>
              </a:spcBef>
              <a:spcAft>
                <a:spcPts val="0"/>
              </a:spcAft>
              <a:buClr>
                <a:schemeClr val="dk1"/>
              </a:buClr>
              <a:buSzPts val="2000"/>
              <a:buChar char="•"/>
            </a:pPr>
            <a:r>
              <a:rPr i="1" lang="en-US" sz="2000"/>
              <a:t>R1 </a:t>
            </a:r>
            <a:r>
              <a:rPr lang="en-US" sz="2000"/>
              <a:t>is used as follows:</a:t>
            </a:r>
            <a:endParaRPr sz="2000"/>
          </a:p>
          <a:p>
            <a:pPr indent="0" lvl="0" marL="0" rtl="0" algn="l">
              <a:lnSpc>
                <a:spcPct val="90000"/>
              </a:lnSpc>
              <a:spcBef>
                <a:spcPts val="1000"/>
              </a:spcBef>
              <a:spcAft>
                <a:spcPts val="0"/>
              </a:spcAft>
              <a:buClr>
                <a:schemeClr val="dk1"/>
              </a:buClr>
              <a:buSzPts val="2200"/>
              <a:buNone/>
            </a:pPr>
            <a:r>
              <a:t/>
            </a:r>
            <a:endParaRPr sz="2200"/>
          </a:p>
          <a:p>
            <a:pPr indent="-88900" lvl="0" marL="228600" rtl="0" algn="l">
              <a:lnSpc>
                <a:spcPct val="90000"/>
              </a:lnSpc>
              <a:spcBef>
                <a:spcPts val="1000"/>
              </a:spcBef>
              <a:spcAft>
                <a:spcPts val="0"/>
              </a:spcAft>
              <a:buClr>
                <a:schemeClr val="dk1"/>
              </a:buClr>
              <a:buSzPts val="2200"/>
              <a:buNone/>
            </a:pPr>
            <a:r>
              <a:t/>
            </a:r>
            <a:endParaRPr sz="2200"/>
          </a:p>
          <a:p>
            <a:pPr indent="0" lvl="0" marL="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i="1" lang="en-US" sz="2000"/>
              <a:t>Q</a:t>
            </a:r>
            <a:r>
              <a:rPr lang="en-US" sz="2000"/>
              <a:t>2 = displacement into block of index table </a:t>
            </a:r>
            <a:endParaRPr/>
          </a:p>
          <a:p>
            <a:pPr indent="-228600" lvl="0" marL="228600" rtl="0" algn="l">
              <a:lnSpc>
                <a:spcPct val="90000"/>
              </a:lnSpc>
              <a:spcBef>
                <a:spcPts val="1000"/>
              </a:spcBef>
              <a:spcAft>
                <a:spcPts val="0"/>
              </a:spcAft>
              <a:buClr>
                <a:schemeClr val="dk1"/>
              </a:buClr>
              <a:buSzPts val="2000"/>
              <a:buChar char="•"/>
            </a:pPr>
            <a:r>
              <a:rPr i="1" lang="en-US" sz="2000"/>
              <a:t>R</a:t>
            </a:r>
            <a:r>
              <a:rPr lang="en-US" sz="2000"/>
              <a:t>2 displacement into block of file:</a:t>
            </a:r>
            <a:endParaRPr/>
          </a:p>
          <a:p>
            <a:pPr indent="-101600" lvl="0" marL="22860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333" name="Google Shape;333;p34"/>
          <p:cNvSpPr/>
          <p:nvPr/>
        </p:nvSpPr>
        <p:spPr>
          <a:xfrm>
            <a:off x="338136" y="1442916"/>
            <a:ext cx="1146333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34" name="Google Shape;334;p34"/>
          <p:cNvSpPr/>
          <p:nvPr/>
        </p:nvSpPr>
        <p:spPr>
          <a:xfrm>
            <a:off x="917045" y="989144"/>
            <a:ext cx="1059567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335" name="Google Shape;335;p34"/>
          <p:cNvPicPr preferRelativeResize="0"/>
          <p:nvPr/>
        </p:nvPicPr>
        <p:blipFill rotWithShape="1">
          <a:blip r:embed="rId3">
            <a:alphaModFix/>
          </a:blip>
          <a:srcRect b="0" l="0" r="0" t="0"/>
          <a:stretch/>
        </p:blipFill>
        <p:spPr>
          <a:xfrm>
            <a:off x="2281238" y="2315194"/>
            <a:ext cx="1485900" cy="666750"/>
          </a:xfrm>
          <a:prstGeom prst="rect">
            <a:avLst/>
          </a:prstGeom>
          <a:noFill/>
          <a:ln>
            <a:noFill/>
          </a:ln>
        </p:spPr>
      </p:pic>
      <p:pic>
        <p:nvPicPr>
          <p:cNvPr id="336" name="Google Shape;336;p34"/>
          <p:cNvPicPr preferRelativeResize="0"/>
          <p:nvPr/>
        </p:nvPicPr>
        <p:blipFill rotWithShape="1">
          <a:blip r:embed="rId4">
            <a:alphaModFix/>
          </a:blip>
          <a:srcRect b="0" l="0" r="0" t="0"/>
          <a:stretch/>
        </p:blipFill>
        <p:spPr>
          <a:xfrm>
            <a:off x="5286376" y="1442916"/>
            <a:ext cx="5959685" cy="3724737"/>
          </a:xfrm>
          <a:prstGeom prst="rect">
            <a:avLst/>
          </a:prstGeom>
          <a:noFill/>
          <a:ln>
            <a:noFill/>
          </a:ln>
        </p:spPr>
      </p:pic>
      <p:sp>
        <p:nvSpPr>
          <p:cNvPr id="337" name="Google Shape;337;p34"/>
          <p:cNvSpPr txBox="1"/>
          <p:nvPr/>
        </p:nvSpPr>
        <p:spPr>
          <a:xfrm>
            <a:off x="7443785" y="5412132"/>
            <a:ext cx="30289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Indexed Allocation Mapping</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5"/>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43" name="Google Shape;343;p35"/>
          <p:cNvSpPr txBox="1"/>
          <p:nvPr>
            <p:ph idx="1" type="body"/>
          </p:nvPr>
        </p:nvSpPr>
        <p:spPr>
          <a:xfrm>
            <a:off x="338136" y="581659"/>
            <a:ext cx="11463337" cy="62763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Allocation Methods – Combined Scheme</a:t>
            </a:r>
            <a:endParaRPr/>
          </a:p>
          <a:p>
            <a:pPr indent="-228600" lvl="0" marL="228600" rtl="0" algn="l">
              <a:lnSpc>
                <a:spcPct val="90000"/>
              </a:lnSpc>
              <a:spcBef>
                <a:spcPts val="1000"/>
              </a:spcBef>
              <a:spcAft>
                <a:spcPts val="0"/>
              </a:spcAft>
              <a:buClr>
                <a:schemeClr val="dk1"/>
              </a:buClr>
              <a:buSzPts val="2800"/>
              <a:buChar char="•"/>
            </a:pPr>
            <a:r>
              <a:rPr lang="en-US"/>
              <a:t>4K bytes per block, 32-bit addresses</a:t>
            </a:r>
            <a:endParaRPr sz="2000"/>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344" name="Google Shape;344;p35"/>
          <p:cNvSpPr/>
          <p:nvPr/>
        </p:nvSpPr>
        <p:spPr>
          <a:xfrm>
            <a:off x="338136" y="1442916"/>
            <a:ext cx="1146333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45" name="Google Shape;345;p35"/>
          <p:cNvSpPr/>
          <p:nvPr/>
        </p:nvSpPr>
        <p:spPr>
          <a:xfrm>
            <a:off x="917045" y="989144"/>
            <a:ext cx="1059567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pic>
        <p:nvPicPr>
          <p:cNvPr id="346" name="Google Shape;346;p35"/>
          <p:cNvPicPr preferRelativeResize="0"/>
          <p:nvPr/>
        </p:nvPicPr>
        <p:blipFill rotWithShape="1">
          <a:blip r:embed="rId3">
            <a:alphaModFix/>
          </a:blip>
          <a:srcRect b="0" l="0" r="0" t="0"/>
          <a:stretch/>
        </p:blipFill>
        <p:spPr>
          <a:xfrm>
            <a:off x="1685925" y="1647436"/>
            <a:ext cx="6615113" cy="4946987"/>
          </a:xfrm>
          <a:prstGeom prst="rect">
            <a:avLst/>
          </a:prstGeom>
          <a:noFill/>
          <a:ln>
            <a:noFill/>
          </a:ln>
        </p:spPr>
      </p:pic>
      <p:sp>
        <p:nvSpPr>
          <p:cNvPr id="347" name="Google Shape;347;p35"/>
          <p:cNvSpPr/>
          <p:nvPr/>
        </p:nvSpPr>
        <p:spPr>
          <a:xfrm>
            <a:off x="8879147" y="4691950"/>
            <a:ext cx="2695575" cy="1384995"/>
          </a:xfrm>
          <a:prstGeom prst="rect">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1200">
              <a:solidFill>
                <a:srgbClr val="000000"/>
              </a:solidFill>
              <a:latin typeface="Verdana"/>
              <a:ea typeface="Verdana"/>
              <a:cs typeface="Verdana"/>
              <a:sym typeface="Verdana"/>
            </a:endParaRPr>
          </a:p>
          <a:p>
            <a:pPr indent="0" lvl="0" marL="0" marR="12860" rtl="0" algn="l">
              <a:spcBef>
                <a:spcPts val="0"/>
              </a:spcBef>
              <a:spcAft>
                <a:spcPts val="0"/>
              </a:spcAft>
              <a:buNone/>
            </a:pPr>
            <a:r>
              <a:rPr i="1" lang="en-US" sz="1800">
                <a:solidFill>
                  <a:schemeClr val="dk1"/>
                </a:solidFill>
                <a:latin typeface="Verdana"/>
                <a:ea typeface="Verdana"/>
                <a:cs typeface="Verdana"/>
                <a:sym typeface="Verdana"/>
              </a:rPr>
              <a:t>More index blocks than can be addressed with 32-bit file pointer </a:t>
            </a:r>
            <a:endParaRPr i="1" sz="1800">
              <a:solidFill>
                <a:schemeClr val="dk1"/>
              </a:solidFill>
              <a:latin typeface="Calibri"/>
              <a:ea typeface="Calibri"/>
              <a:cs typeface="Calibri"/>
              <a:sym typeface="Calibri"/>
            </a:endParaRPr>
          </a:p>
        </p:txBody>
      </p:sp>
      <p:sp>
        <p:nvSpPr>
          <p:cNvPr id="348" name="Google Shape;348;p35"/>
          <p:cNvSpPr/>
          <p:nvPr/>
        </p:nvSpPr>
        <p:spPr>
          <a:xfrm>
            <a:off x="5849848" y="1581295"/>
            <a:ext cx="6096000"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file is small enough, use only direct blocks pointers.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number of blocks in file is greater than the number of direct block pointers, use single, double, or triple indirect. A</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Additional levels of indirection increase the number of blocks that can be associated with a file.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6"/>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54" name="Google Shape;354;p36"/>
          <p:cNvSpPr txBox="1"/>
          <p:nvPr>
            <p:ph idx="1" type="body"/>
          </p:nvPr>
        </p:nvSpPr>
        <p:spPr>
          <a:xfrm>
            <a:off x="338136" y="581660"/>
            <a:ext cx="11463337" cy="58620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Performance</a:t>
            </a:r>
            <a:endParaRPr sz="2000"/>
          </a:p>
          <a:p>
            <a:pPr indent="-228600" lvl="0" marL="228600" rtl="0" algn="l">
              <a:lnSpc>
                <a:spcPct val="90000"/>
              </a:lnSpc>
              <a:spcBef>
                <a:spcPts val="1000"/>
              </a:spcBef>
              <a:spcAft>
                <a:spcPts val="0"/>
              </a:spcAft>
              <a:buClr>
                <a:schemeClr val="dk1"/>
              </a:buClr>
              <a:buSzPts val="2000"/>
              <a:buChar char="•"/>
            </a:pPr>
            <a:r>
              <a:rPr lang="en-US" sz="2000"/>
              <a:t>Best method depends on file access type Contiguous great for sequential and random </a:t>
            </a:r>
            <a:endParaRPr sz="2000"/>
          </a:p>
          <a:p>
            <a:pPr indent="-228600" lvl="0" marL="228600" rtl="0" algn="l">
              <a:lnSpc>
                <a:spcPct val="90000"/>
              </a:lnSpc>
              <a:spcBef>
                <a:spcPts val="1000"/>
              </a:spcBef>
              <a:spcAft>
                <a:spcPts val="0"/>
              </a:spcAft>
              <a:buClr>
                <a:schemeClr val="dk1"/>
              </a:buClr>
              <a:buSzPts val="2000"/>
              <a:buChar char="•"/>
            </a:pPr>
            <a:r>
              <a:rPr lang="en-US" sz="2000"/>
              <a:t>Linked good for sequential, not random </a:t>
            </a:r>
            <a:endParaRPr/>
          </a:p>
          <a:p>
            <a:pPr indent="-228600" lvl="0" marL="228600" rtl="0" algn="l">
              <a:lnSpc>
                <a:spcPct val="90000"/>
              </a:lnSpc>
              <a:spcBef>
                <a:spcPts val="1000"/>
              </a:spcBef>
              <a:spcAft>
                <a:spcPts val="0"/>
              </a:spcAft>
              <a:buClr>
                <a:schemeClr val="dk1"/>
              </a:buClr>
              <a:buSzPts val="2000"/>
              <a:buChar char="•"/>
            </a:pPr>
            <a:r>
              <a:rPr lang="en-US" sz="2000"/>
              <a:t>Declare access type at creation -&gt; select either contiguous or linked </a:t>
            </a:r>
            <a:endParaRPr/>
          </a:p>
          <a:p>
            <a:pPr indent="-228600" lvl="0" marL="228600" rtl="0" algn="l">
              <a:lnSpc>
                <a:spcPct val="90000"/>
              </a:lnSpc>
              <a:spcBef>
                <a:spcPts val="1000"/>
              </a:spcBef>
              <a:spcAft>
                <a:spcPts val="0"/>
              </a:spcAft>
              <a:buClr>
                <a:schemeClr val="dk1"/>
              </a:buClr>
              <a:buSzPts val="2000"/>
              <a:buChar char="•"/>
            </a:pPr>
            <a:r>
              <a:rPr lang="en-US" sz="2000"/>
              <a:t>Indexed more complex Single block access could require 2 index block reads then data block read </a:t>
            </a:r>
            <a:endParaRPr/>
          </a:p>
          <a:p>
            <a:pPr indent="-228600" lvl="0" marL="228600" rtl="0" algn="l">
              <a:lnSpc>
                <a:spcPct val="90000"/>
              </a:lnSpc>
              <a:spcBef>
                <a:spcPts val="1000"/>
              </a:spcBef>
              <a:spcAft>
                <a:spcPts val="0"/>
              </a:spcAft>
              <a:buClr>
                <a:schemeClr val="dk1"/>
              </a:buClr>
              <a:buSzPts val="2000"/>
              <a:buChar char="•"/>
            </a:pPr>
            <a:r>
              <a:rPr lang="en-US" sz="2000"/>
              <a:t>Clustering can help improve throughput, reduce CPU overhead</a:t>
            </a:r>
            <a:endParaRPr/>
          </a:p>
          <a:p>
            <a:pPr indent="-228600" lvl="0" marL="228600" rtl="0" algn="l">
              <a:lnSpc>
                <a:spcPct val="90000"/>
              </a:lnSpc>
              <a:spcBef>
                <a:spcPts val="1000"/>
              </a:spcBef>
              <a:spcAft>
                <a:spcPts val="0"/>
              </a:spcAft>
              <a:buClr>
                <a:schemeClr val="dk1"/>
              </a:buClr>
              <a:buSzPts val="2800"/>
              <a:buChar char="•"/>
            </a:pPr>
            <a:r>
              <a:rPr lang="en-US"/>
              <a:t>Adding instructions to the execution path to save one disk I/O is reasonable </a:t>
            </a:r>
            <a:endParaRPr/>
          </a:p>
          <a:p>
            <a:pPr indent="0" lvl="0" marL="0" rtl="0" algn="l">
              <a:lnSpc>
                <a:spcPct val="90000"/>
              </a:lnSpc>
              <a:spcBef>
                <a:spcPts val="1000"/>
              </a:spcBef>
              <a:spcAft>
                <a:spcPts val="0"/>
              </a:spcAft>
              <a:buClr>
                <a:schemeClr val="dk1"/>
              </a:buClr>
              <a:buSzPts val="2800"/>
              <a:buNone/>
            </a:pPr>
            <a:r>
              <a:rPr lang="en-US"/>
              <a:t>       </a:t>
            </a:r>
            <a:r>
              <a:rPr lang="en-US" sz="2000"/>
              <a:t>🡪Intel Core i7 Extreme Edition 990x (2011) at 3.46Ghz = 159,000 MIPS     http://en.wikipedia.org/wiki/Instructions_per_second </a:t>
            </a:r>
            <a:endParaRPr sz="2000"/>
          </a:p>
          <a:p>
            <a:pPr indent="0" lvl="1" marL="457200" rtl="0" algn="l">
              <a:lnSpc>
                <a:spcPct val="90000"/>
              </a:lnSpc>
              <a:spcBef>
                <a:spcPts val="500"/>
              </a:spcBef>
              <a:spcAft>
                <a:spcPts val="0"/>
              </a:spcAft>
              <a:buClr>
                <a:schemeClr val="dk1"/>
              </a:buClr>
              <a:buSzPts val="2000"/>
              <a:buNone/>
            </a:pPr>
            <a:r>
              <a:rPr lang="en-US" sz="2000"/>
              <a:t>🡪Typical disk drive at 250 I/O s per second 159,000 MIPS / 250 = 630 million instructions during one disk I/O </a:t>
            </a:r>
            <a:endParaRPr sz="2000"/>
          </a:p>
          <a:p>
            <a:pPr indent="0" lvl="1" marL="457200" rtl="0" algn="l">
              <a:lnSpc>
                <a:spcPct val="90000"/>
              </a:lnSpc>
              <a:spcBef>
                <a:spcPts val="500"/>
              </a:spcBef>
              <a:spcAft>
                <a:spcPts val="0"/>
              </a:spcAft>
              <a:buClr>
                <a:schemeClr val="dk1"/>
              </a:buClr>
              <a:buSzPts val="2000"/>
              <a:buNone/>
            </a:pPr>
            <a:r>
              <a:rPr lang="en-US" sz="2000"/>
              <a:t>🡪Fast SSD drives provide 60,000 IOPS 159,000 MIPS / 60,000 = 2.65 millions instructions during one disk I/O</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7"/>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60" name="Google Shape;360;p37"/>
          <p:cNvSpPr txBox="1"/>
          <p:nvPr>
            <p:ph idx="1" type="body"/>
          </p:nvPr>
        </p:nvSpPr>
        <p:spPr>
          <a:xfrm>
            <a:off x="338136" y="581660"/>
            <a:ext cx="11463337" cy="58620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Free Space Management</a:t>
            </a:r>
            <a:endParaRPr sz="2000"/>
          </a:p>
          <a:p>
            <a:pPr indent="-101600" lvl="0" marL="228600" rtl="0" algn="l">
              <a:lnSpc>
                <a:spcPct val="90000"/>
              </a:lnSpc>
              <a:spcBef>
                <a:spcPts val="1000"/>
              </a:spcBef>
              <a:spcAft>
                <a:spcPts val="0"/>
              </a:spcAft>
              <a:buClr>
                <a:schemeClr val="dk1"/>
              </a:buClr>
              <a:buSzPts val="2000"/>
              <a:buNone/>
            </a:pPr>
            <a:r>
              <a:t/>
            </a:r>
            <a:endParaRPr sz="2000"/>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id="361" name="Google Shape;361;p37"/>
          <p:cNvPicPr preferRelativeResize="0"/>
          <p:nvPr/>
        </p:nvPicPr>
        <p:blipFill rotWithShape="1">
          <a:blip r:embed="rId3">
            <a:alphaModFix/>
          </a:blip>
          <a:srcRect b="0" l="0" r="0" t="0"/>
          <a:stretch/>
        </p:blipFill>
        <p:spPr>
          <a:xfrm>
            <a:off x="214314" y="1232034"/>
            <a:ext cx="7677150" cy="5006367"/>
          </a:xfrm>
          <a:prstGeom prst="rect">
            <a:avLst/>
          </a:prstGeom>
          <a:noFill/>
          <a:ln>
            <a:noFill/>
          </a:ln>
        </p:spPr>
      </p:pic>
      <p:sp>
        <p:nvSpPr>
          <p:cNvPr id="362" name="Google Shape;362;p37"/>
          <p:cNvSpPr/>
          <p:nvPr/>
        </p:nvSpPr>
        <p:spPr>
          <a:xfrm>
            <a:off x="6881813" y="2374914"/>
            <a:ext cx="4627032" cy="2400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Bit map requires extra space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Example: </a:t>
            </a:r>
            <a:endParaRPr sz="1800">
              <a:solidFill>
                <a:schemeClr val="dk1"/>
              </a:solidFill>
              <a:latin typeface="Arial"/>
              <a:ea typeface="Arial"/>
              <a:cs typeface="Arial"/>
              <a:sym typeface="Arial"/>
            </a:endParaRPr>
          </a:p>
          <a:p>
            <a:pPr indent="0" lvl="0" marL="0" marR="61160" rtl="0" algn="l">
              <a:spcBef>
                <a:spcPts val="0"/>
              </a:spcBef>
              <a:spcAft>
                <a:spcPts val="0"/>
              </a:spcAft>
              <a:buNone/>
            </a:pPr>
            <a:r>
              <a:rPr lang="en-US" sz="1800">
                <a:solidFill>
                  <a:schemeClr val="dk1"/>
                </a:solidFill>
                <a:latin typeface="Arial"/>
                <a:ea typeface="Arial"/>
                <a:cs typeface="Arial"/>
                <a:sym typeface="Arial"/>
              </a:rPr>
              <a:t>     block size = 4KB = 2</a:t>
            </a:r>
            <a:r>
              <a:rPr lang="en-US" sz="1100">
                <a:solidFill>
                  <a:schemeClr val="dk1"/>
                </a:solidFill>
                <a:latin typeface="Arial"/>
                <a:ea typeface="Arial"/>
                <a:cs typeface="Arial"/>
                <a:sym typeface="Arial"/>
              </a:rPr>
              <a:t>12 </a:t>
            </a:r>
            <a:r>
              <a:rPr lang="en-US" sz="1800">
                <a:solidFill>
                  <a:schemeClr val="dk1"/>
                </a:solidFill>
                <a:latin typeface="Arial"/>
                <a:ea typeface="Arial"/>
                <a:cs typeface="Arial"/>
                <a:sym typeface="Arial"/>
              </a:rPr>
              <a:t>bytes </a:t>
            </a:r>
            <a:endParaRPr/>
          </a:p>
          <a:p>
            <a:pPr indent="0" lvl="0" marL="0" marR="55660" rtl="0" algn="l">
              <a:spcBef>
                <a:spcPts val="0"/>
              </a:spcBef>
              <a:spcAft>
                <a:spcPts val="0"/>
              </a:spcAft>
              <a:buNone/>
            </a:pPr>
            <a:r>
              <a:rPr lang="en-US" sz="1800">
                <a:solidFill>
                  <a:schemeClr val="dk1"/>
                </a:solidFill>
                <a:latin typeface="Arial"/>
                <a:ea typeface="Arial"/>
                <a:cs typeface="Arial"/>
                <a:sym typeface="Arial"/>
              </a:rPr>
              <a:t>     disk size = 2</a:t>
            </a:r>
            <a:r>
              <a:rPr lang="en-US" sz="1100">
                <a:solidFill>
                  <a:schemeClr val="dk1"/>
                </a:solidFill>
                <a:latin typeface="Arial"/>
                <a:ea typeface="Arial"/>
                <a:cs typeface="Arial"/>
                <a:sym typeface="Arial"/>
              </a:rPr>
              <a:t>40 </a:t>
            </a:r>
            <a:r>
              <a:rPr lang="en-US" sz="1800">
                <a:solidFill>
                  <a:schemeClr val="dk1"/>
                </a:solidFill>
                <a:latin typeface="Arial"/>
                <a:ea typeface="Arial"/>
                <a:cs typeface="Arial"/>
                <a:sym typeface="Arial"/>
              </a:rPr>
              <a:t>bytes (1 terabyte) </a:t>
            </a:r>
            <a:endParaRPr/>
          </a:p>
          <a:p>
            <a:pPr indent="0" lvl="0" marL="0" marR="58259" rtl="0" algn="l">
              <a:spcBef>
                <a:spcPts val="0"/>
              </a:spcBef>
              <a:spcAft>
                <a:spcPts val="0"/>
              </a:spcAft>
              <a:buNone/>
            </a:pPr>
            <a:r>
              <a:rPr b="1" i="1" lang="en-US" sz="1800">
                <a:solidFill>
                  <a:schemeClr val="dk1"/>
                </a:solidFill>
                <a:latin typeface="Arial"/>
                <a:ea typeface="Arial"/>
                <a:cs typeface="Arial"/>
                <a:sym typeface="Arial"/>
              </a:rPr>
              <a:t>     n </a:t>
            </a:r>
            <a:r>
              <a:rPr lang="en-US" sz="1800">
                <a:solidFill>
                  <a:schemeClr val="dk1"/>
                </a:solidFill>
                <a:latin typeface="Arial"/>
                <a:ea typeface="Arial"/>
                <a:cs typeface="Arial"/>
                <a:sym typeface="Arial"/>
              </a:rPr>
              <a:t>= 2</a:t>
            </a:r>
            <a:r>
              <a:rPr lang="en-US" sz="1100">
                <a:solidFill>
                  <a:schemeClr val="dk1"/>
                </a:solidFill>
                <a:latin typeface="Arial"/>
                <a:ea typeface="Arial"/>
                <a:cs typeface="Arial"/>
                <a:sym typeface="Arial"/>
              </a:rPr>
              <a:t>40</a:t>
            </a:r>
            <a:r>
              <a:rPr lang="en-US" sz="1800">
                <a:solidFill>
                  <a:schemeClr val="dk1"/>
                </a:solidFill>
                <a:latin typeface="Arial"/>
                <a:ea typeface="Arial"/>
                <a:cs typeface="Arial"/>
                <a:sym typeface="Arial"/>
              </a:rPr>
              <a:t>/2</a:t>
            </a:r>
            <a:r>
              <a:rPr lang="en-US" sz="1100">
                <a:solidFill>
                  <a:schemeClr val="dk1"/>
                </a:solidFill>
                <a:latin typeface="Arial"/>
                <a:ea typeface="Arial"/>
                <a:cs typeface="Arial"/>
                <a:sym typeface="Arial"/>
              </a:rPr>
              <a:t>12 </a:t>
            </a:r>
            <a:r>
              <a:rPr lang="en-US" sz="1800">
                <a:solidFill>
                  <a:schemeClr val="dk1"/>
                </a:solidFill>
                <a:latin typeface="Arial"/>
                <a:ea typeface="Arial"/>
                <a:cs typeface="Arial"/>
                <a:sym typeface="Arial"/>
              </a:rPr>
              <a:t>= 2</a:t>
            </a:r>
            <a:r>
              <a:rPr lang="en-US" sz="1100">
                <a:solidFill>
                  <a:schemeClr val="dk1"/>
                </a:solidFill>
                <a:latin typeface="Arial"/>
                <a:ea typeface="Arial"/>
                <a:cs typeface="Arial"/>
                <a:sym typeface="Arial"/>
              </a:rPr>
              <a:t>28 </a:t>
            </a:r>
            <a:r>
              <a:rPr lang="en-US" sz="1800">
                <a:solidFill>
                  <a:schemeClr val="dk1"/>
                </a:solidFill>
                <a:latin typeface="Arial"/>
                <a:ea typeface="Arial"/>
                <a:cs typeface="Arial"/>
                <a:sym typeface="Arial"/>
              </a:rPr>
              <a:t>bits (or 32MB) </a:t>
            </a:r>
            <a:endParaRPr/>
          </a:p>
          <a:p>
            <a:pPr indent="0" lvl="0" marL="0" marR="43110" rtl="0" algn="l">
              <a:spcBef>
                <a:spcPts val="0"/>
              </a:spcBef>
              <a:spcAft>
                <a:spcPts val="0"/>
              </a:spcAft>
              <a:buNone/>
            </a:pPr>
            <a:r>
              <a:rPr lang="en-US" sz="1800">
                <a:solidFill>
                  <a:schemeClr val="dk1"/>
                </a:solidFill>
                <a:latin typeface="Arial"/>
                <a:ea typeface="Arial"/>
                <a:cs typeface="Arial"/>
                <a:sym typeface="Arial"/>
              </a:rPr>
              <a:t>     if clusters of 4 blocks -&gt; 8MB of memory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Easy to get contiguous files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8"/>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68" name="Google Shape;368;p38"/>
          <p:cNvSpPr txBox="1"/>
          <p:nvPr>
            <p:ph idx="1" type="body"/>
          </p:nvPr>
        </p:nvSpPr>
        <p:spPr>
          <a:xfrm>
            <a:off x="338136" y="581660"/>
            <a:ext cx="11463337" cy="58620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Free Space Management:</a:t>
            </a:r>
            <a:endParaRPr/>
          </a:p>
          <a:p>
            <a:pPr indent="-228600" lvl="0" marL="228600" rtl="0" algn="l">
              <a:lnSpc>
                <a:spcPct val="90000"/>
              </a:lnSpc>
              <a:spcBef>
                <a:spcPts val="1000"/>
              </a:spcBef>
              <a:spcAft>
                <a:spcPts val="0"/>
              </a:spcAft>
              <a:buClr>
                <a:schemeClr val="dk1"/>
              </a:buClr>
              <a:buSzPts val="2800"/>
              <a:buChar char="•"/>
            </a:pPr>
            <a:r>
              <a:rPr b="1" lang="en-US"/>
              <a:t>Linked Free Space List on Disk </a:t>
            </a:r>
            <a:endParaRPr sz="2000"/>
          </a:p>
          <a:p>
            <a:pPr indent="-101600" lvl="0" marL="228600" rtl="0" algn="l">
              <a:lnSpc>
                <a:spcPct val="90000"/>
              </a:lnSpc>
              <a:spcBef>
                <a:spcPts val="1000"/>
              </a:spcBef>
              <a:spcAft>
                <a:spcPts val="0"/>
              </a:spcAft>
              <a:buClr>
                <a:schemeClr val="dk1"/>
              </a:buClr>
              <a:buSzPts val="2000"/>
              <a:buNone/>
            </a:pPr>
            <a:r>
              <a:t/>
            </a:r>
            <a:endParaRPr sz="2000"/>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id="369" name="Google Shape;369;p38"/>
          <p:cNvPicPr preferRelativeResize="0"/>
          <p:nvPr/>
        </p:nvPicPr>
        <p:blipFill rotWithShape="1">
          <a:blip r:embed="rId3">
            <a:alphaModFix/>
          </a:blip>
          <a:srcRect b="0" l="0" r="0" t="0"/>
          <a:stretch/>
        </p:blipFill>
        <p:spPr>
          <a:xfrm>
            <a:off x="1852612" y="1790700"/>
            <a:ext cx="7805738" cy="48052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9"/>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75" name="Google Shape;375;p39"/>
          <p:cNvSpPr txBox="1"/>
          <p:nvPr>
            <p:ph idx="1" type="body"/>
          </p:nvPr>
        </p:nvSpPr>
        <p:spPr>
          <a:xfrm>
            <a:off x="338136" y="581660"/>
            <a:ext cx="11463337" cy="586200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US" sz="2400"/>
              <a:t>Free Space Management:</a:t>
            </a:r>
            <a:endParaRPr sz="2400"/>
          </a:p>
          <a:p>
            <a:pPr indent="-228600" lvl="0" marL="228600" rtl="0" algn="l">
              <a:lnSpc>
                <a:spcPct val="90000"/>
              </a:lnSpc>
              <a:spcBef>
                <a:spcPts val="1000"/>
              </a:spcBef>
              <a:spcAft>
                <a:spcPts val="0"/>
              </a:spcAft>
              <a:buClr>
                <a:schemeClr val="dk1"/>
              </a:buClr>
              <a:buSzPct val="100000"/>
              <a:buChar char="•"/>
            </a:pPr>
            <a:r>
              <a:rPr lang="en-US" sz="2400"/>
              <a:t>Grouping Modify linked list to store address of next </a:t>
            </a:r>
            <a:r>
              <a:rPr i="1" lang="en-US" sz="2400"/>
              <a:t>n-1 </a:t>
            </a:r>
            <a:r>
              <a:rPr lang="en-US" sz="2400"/>
              <a:t>free blocks in first free block, plus a pointer to next block that contains free-block-pointers (like this one) </a:t>
            </a:r>
            <a:endParaRPr/>
          </a:p>
          <a:p>
            <a:pPr indent="-228600" lvl="0" marL="228600" rtl="0" algn="l">
              <a:lnSpc>
                <a:spcPct val="90000"/>
              </a:lnSpc>
              <a:spcBef>
                <a:spcPts val="1000"/>
              </a:spcBef>
              <a:spcAft>
                <a:spcPts val="0"/>
              </a:spcAft>
              <a:buClr>
                <a:schemeClr val="dk1"/>
              </a:buClr>
              <a:buSzPct val="100000"/>
              <a:buChar char="•"/>
            </a:pPr>
            <a:r>
              <a:rPr lang="en-US" sz="2400"/>
              <a:t>Counting Because space is frequently contiguously used and freed, with contiguous-allocation allocation, extents, or clustering Keep address of first free block and count of following free blocks </a:t>
            </a:r>
            <a:endParaRPr/>
          </a:p>
          <a:p>
            <a:pPr indent="-228600" lvl="0" marL="228600" rtl="0" algn="l">
              <a:lnSpc>
                <a:spcPct val="90000"/>
              </a:lnSpc>
              <a:spcBef>
                <a:spcPts val="1000"/>
              </a:spcBef>
              <a:spcAft>
                <a:spcPts val="0"/>
              </a:spcAft>
              <a:buClr>
                <a:schemeClr val="dk1"/>
              </a:buClr>
              <a:buSzPct val="100000"/>
              <a:buChar char="•"/>
            </a:pPr>
            <a:r>
              <a:rPr lang="en-US" sz="2400"/>
              <a:t>Free space list then has entries containing addresses and counts</a:t>
            </a:r>
            <a:endParaRPr sz="2400"/>
          </a:p>
          <a:p>
            <a:pPr indent="-228600" lvl="0" marL="228600" rtl="0" algn="l">
              <a:lnSpc>
                <a:spcPct val="90000"/>
              </a:lnSpc>
              <a:spcBef>
                <a:spcPts val="1000"/>
              </a:spcBef>
              <a:spcAft>
                <a:spcPts val="0"/>
              </a:spcAft>
              <a:buClr>
                <a:schemeClr val="dk1"/>
              </a:buClr>
              <a:buSzPct val="100000"/>
              <a:buChar char="•"/>
            </a:pPr>
            <a:r>
              <a:rPr lang="en-US" sz="2400"/>
              <a:t>Space Maps Used in </a:t>
            </a:r>
            <a:r>
              <a:rPr b="1" lang="en-US" sz="2400"/>
              <a:t>ZFS </a:t>
            </a:r>
            <a:endParaRPr sz="2400"/>
          </a:p>
          <a:p>
            <a:pPr indent="-228600" lvl="1" marL="685800" rtl="0" algn="l">
              <a:lnSpc>
                <a:spcPct val="90000"/>
              </a:lnSpc>
              <a:spcBef>
                <a:spcPts val="500"/>
              </a:spcBef>
              <a:spcAft>
                <a:spcPts val="0"/>
              </a:spcAft>
              <a:buClr>
                <a:schemeClr val="dk1"/>
              </a:buClr>
              <a:buSzPct val="100000"/>
              <a:buChar char="•"/>
            </a:pPr>
            <a:r>
              <a:rPr lang="en-US"/>
              <a:t>Consider meta-data I/O on very large file systems Full data structures like bit maps couldn’t fit in memory -&gt; thousands of I/Os </a:t>
            </a:r>
            <a:endParaRPr/>
          </a:p>
          <a:p>
            <a:pPr indent="-99059" lvl="1" marL="685800" rtl="0" algn="l">
              <a:lnSpc>
                <a:spcPct val="90000"/>
              </a:lnSpc>
              <a:spcBef>
                <a:spcPts val="500"/>
              </a:spcBef>
              <a:spcAft>
                <a:spcPts val="0"/>
              </a:spcAft>
              <a:buClr>
                <a:schemeClr val="dk1"/>
              </a:buClr>
              <a:buSzPct val="100000"/>
              <a:buNone/>
            </a:pPr>
            <a:r>
              <a:t/>
            </a:r>
            <a:endParaRPr/>
          </a:p>
          <a:p>
            <a:pPr indent="-228600" lvl="1" marL="685800" rtl="0" algn="l">
              <a:lnSpc>
                <a:spcPct val="90000"/>
              </a:lnSpc>
              <a:spcBef>
                <a:spcPts val="500"/>
              </a:spcBef>
              <a:spcAft>
                <a:spcPts val="0"/>
              </a:spcAft>
              <a:buClr>
                <a:schemeClr val="dk1"/>
              </a:buClr>
              <a:buSzPct val="100000"/>
              <a:buChar char="•"/>
            </a:pPr>
            <a:r>
              <a:rPr lang="en-US"/>
              <a:t>Divides device space into </a:t>
            </a:r>
            <a:r>
              <a:rPr b="1" lang="en-US"/>
              <a:t>metaslab </a:t>
            </a:r>
            <a:r>
              <a:rPr lang="en-US"/>
              <a:t>units and manages metaslabs Given volume can contain hundreds of metaslabs </a:t>
            </a:r>
            <a:endParaRPr/>
          </a:p>
          <a:p>
            <a:pPr indent="-99059" lvl="1" marL="685800" rtl="0" algn="l">
              <a:lnSpc>
                <a:spcPct val="90000"/>
              </a:lnSpc>
              <a:spcBef>
                <a:spcPts val="500"/>
              </a:spcBef>
              <a:spcAft>
                <a:spcPts val="0"/>
              </a:spcAft>
              <a:buClr>
                <a:schemeClr val="dk1"/>
              </a:buClr>
              <a:buSzPct val="100000"/>
              <a:buNone/>
            </a:pPr>
            <a:r>
              <a:t/>
            </a:r>
            <a:endParaRPr/>
          </a:p>
          <a:p>
            <a:pPr indent="-228600" lvl="1" marL="685800" rtl="0" algn="l">
              <a:lnSpc>
                <a:spcPct val="90000"/>
              </a:lnSpc>
              <a:spcBef>
                <a:spcPts val="500"/>
              </a:spcBef>
              <a:spcAft>
                <a:spcPts val="0"/>
              </a:spcAft>
              <a:buClr>
                <a:schemeClr val="dk1"/>
              </a:buClr>
              <a:buSzPct val="100000"/>
              <a:buChar char="•"/>
            </a:pPr>
            <a:r>
              <a:rPr lang="en-US"/>
              <a:t>Each metaslab has associated space map Uses counting algorithm </a:t>
            </a:r>
            <a:endParaRPr/>
          </a:p>
          <a:p>
            <a:pPr indent="-99059" lvl="1" marL="685800" rtl="0" algn="l">
              <a:lnSpc>
                <a:spcPct val="90000"/>
              </a:lnSpc>
              <a:spcBef>
                <a:spcPts val="500"/>
              </a:spcBef>
              <a:spcAft>
                <a:spcPts val="0"/>
              </a:spcAft>
              <a:buClr>
                <a:schemeClr val="dk1"/>
              </a:buClr>
              <a:buSzPct val="100000"/>
              <a:buNone/>
            </a:pPr>
            <a:r>
              <a:t/>
            </a:r>
            <a:endParaRPr/>
          </a:p>
          <a:p>
            <a:pPr indent="-228600" lvl="1" marL="685800" rtl="0" algn="l">
              <a:lnSpc>
                <a:spcPct val="90000"/>
              </a:lnSpc>
              <a:spcBef>
                <a:spcPts val="500"/>
              </a:spcBef>
              <a:spcAft>
                <a:spcPts val="0"/>
              </a:spcAft>
              <a:buClr>
                <a:schemeClr val="dk1"/>
              </a:buClr>
              <a:buSzPct val="100000"/>
              <a:buChar char="•"/>
            </a:pPr>
            <a:r>
              <a:rPr lang="en-US"/>
              <a:t>But records to log file rather than file system Log of all block activity, in time order, in counting format </a:t>
            </a:r>
            <a:endParaRPr/>
          </a:p>
          <a:p>
            <a:pPr indent="-99059" lvl="1" marL="685800" rtl="0" algn="l">
              <a:lnSpc>
                <a:spcPct val="90000"/>
              </a:lnSpc>
              <a:spcBef>
                <a:spcPts val="500"/>
              </a:spcBef>
              <a:spcAft>
                <a:spcPts val="0"/>
              </a:spcAft>
              <a:buClr>
                <a:schemeClr val="dk1"/>
              </a:buClr>
              <a:buSzPct val="100000"/>
              <a:buNone/>
            </a:pPr>
            <a:r>
              <a:t/>
            </a:r>
            <a:endParaRPr/>
          </a:p>
          <a:p>
            <a:pPr indent="-228600" lvl="1" marL="685800" rtl="0" algn="l">
              <a:lnSpc>
                <a:spcPct val="90000"/>
              </a:lnSpc>
              <a:spcBef>
                <a:spcPts val="500"/>
              </a:spcBef>
              <a:spcAft>
                <a:spcPts val="0"/>
              </a:spcAft>
              <a:buClr>
                <a:schemeClr val="dk1"/>
              </a:buClr>
              <a:buSzPct val="100000"/>
              <a:buChar char="•"/>
            </a:pPr>
            <a:r>
              <a:rPr lang="en-US"/>
              <a:t>Metaslab activity -&gt; load space map into memory in balanced-tree structure, indexed by offset Replay log into that structure </a:t>
            </a:r>
            <a:endParaRPr/>
          </a:p>
          <a:p>
            <a:pPr indent="-228600" lvl="1" marL="685800" rtl="0" algn="l">
              <a:lnSpc>
                <a:spcPct val="90000"/>
              </a:lnSpc>
              <a:spcBef>
                <a:spcPts val="500"/>
              </a:spcBef>
              <a:spcAft>
                <a:spcPts val="0"/>
              </a:spcAft>
              <a:buClr>
                <a:schemeClr val="dk1"/>
              </a:buClr>
              <a:buSzPct val="100000"/>
              <a:buChar char="•"/>
            </a:pPr>
            <a:r>
              <a:rPr lang="en-US"/>
              <a:t>Combine contiguous free blocks into single entry</a:t>
            </a:r>
            <a:endParaRPr/>
          </a:p>
          <a:p>
            <a:pPr indent="-99059" lvl="1" marL="685800" rtl="0" algn="l">
              <a:lnSpc>
                <a:spcPct val="90000"/>
              </a:lnSpc>
              <a:spcBef>
                <a:spcPts val="500"/>
              </a:spcBef>
              <a:spcAft>
                <a:spcPts val="0"/>
              </a:spcAft>
              <a:buClr>
                <a:schemeClr val="dk1"/>
              </a:buClr>
              <a:buSzPct val="100000"/>
              <a:buNone/>
            </a:pPr>
            <a:r>
              <a:t/>
            </a:r>
            <a:endParaRPr/>
          </a:p>
          <a:p>
            <a:pPr indent="-99059" lvl="1" marL="685800" rtl="0" algn="l">
              <a:lnSpc>
                <a:spcPct val="90000"/>
              </a:lnSpc>
              <a:spcBef>
                <a:spcPts val="500"/>
              </a:spcBef>
              <a:spcAft>
                <a:spcPts val="0"/>
              </a:spcAft>
              <a:buClr>
                <a:schemeClr val="dk1"/>
              </a:buClr>
              <a:buSzPct val="100000"/>
              <a:buNone/>
            </a:pPr>
            <a:r>
              <a:t/>
            </a:r>
            <a:endParaRPr/>
          </a:p>
          <a:p>
            <a:pPr indent="-120650" lvl="0" marL="228600" rtl="0" algn="l">
              <a:lnSpc>
                <a:spcPct val="90000"/>
              </a:lnSpc>
              <a:spcBef>
                <a:spcPts val="1000"/>
              </a:spcBef>
              <a:spcAft>
                <a:spcPts val="0"/>
              </a:spcAft>
              <a:buClr>
                <a:schemeClr val="dk1"/>
              </a:buClr>
              <a:buSzPct val="100000"/>
              <a:buNone/>
            </a:pPr>
            <a:r>
              <a:t/>
            </a:r>
            <a:endParaRPr sz="2000"/>
          </a:p>
          <a:p>
            <a:pPr indent="-99059" lvl="1" marL="685800" rtl="0" algn="l">
              <a:lnSpc>
                <a:spcPct val="90000"/>
              </a:lnSpc>
              <a:spcBef>
                <a:spcPts val="500"/>
              </a:spcBef>
              <a:spcAft>
                <a:spcPts val="0"/>
              </a:spcAft>
              <a:buClr>
                <a:schemeClr val="dk1"/>
              </a:buClr>
              <a:buSzPct val="100000"/>
              <a:buNone/>
            </a:pPr>
            <a:r>
              <a:t/>
            </a:r>
            <a:endParaRPr/>
          </a:p>
          <a:p>
            <a:pPr indent="-99059" lvl="1" marL="685800" rtl="0" algn="l">
              <a:lnSpc>
                <a:spcPct val="90000"/>
              </a:lnSpc>
              <a:spcBef>
                <a:spcPts val="500"/>
              </a:spcBef>
              <a:spcAft>
                <a:spcPts val="0"/>
              </a:spcAft>
              <a:buClr>
                <a:schemeClr val="dk1"/>
              </a:buClr>
              <a:buSzPct val="100000"/>
              <a:buNone/>
            </a:pPr>
            <a:r>
              <a:t/>
            </a:r>
            <a:endParaRPr/>
          </a:p>
          <a:p>
            <a:pPr indent="-120650" lvl="0" marL="228600" rtl="0" algn="l">
              <a:lnSpc>
                <a:spcPct val="90000"/>
              </a:lnSpc>
              <a:spcBef>
                <a:spcPts val="1000"/>
              </a:spcBef>
              <a:spcAft>
                <a:spcPts val="0"/>
              </a:spcAft>
              <a:buClr>
                <a:schemeClr val="dk1"/>
              </a:buClr>
              <a:buSzPct val="100000"/>
              <a:buNone/>
            </a:pPr>
            <a:r>
              <a:t/>
            </a:r>
            <a:endParaRPr sz="2000"/>
          </a:p>
          <a:p>
            <a:pPr indent="-99059" lvl="1" marL="685800" rtl="0" algn="l">
              <a:lnSpc>
                <a:spcPct val="90000"/>
              </a:lnSpc>
              <a:spcBef>
                <a:spcPts val="500"/>
              </a:spcBef>
              <a:spcAft>
                <a:spcPts val="0"/>
              </a:spcAft>
              <a:buClr>
                <a:schemeClr val="dk1"/>
              </a:buClr>
              <a:buSzPct val="100000"/>
              <a:buNone/>
            </a:pPr>
            <a:r>
              <a:t/>
            </a:r>
            <a:endParaRPr/>
          </a:p>
          <a:p>
            <a:pPr indent="-99059" lvl="1" marL="685800" rtl="0" algn="l">
              <a:lnSpc>
                <a:spcPct val="90000"/>
              </a:lnSpc>
              <a:spcBef>
                <a:spcPts val="5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120650" lvl="0" marL="228600" rtl="0" algn="l">
              <a:lnSpc>
                <a:spcPct val="90000"/>
              </a:lnSpc>
              <a:spcBef>
                <a:spcPts val="1000"/>
              </a:spcBef>
              <a:spcAft>
                <a:spcPts val="0"/>
              </a:spcAft>
              <a:buClr>
                <a:schemeClr val="dk1"/>
              </a:buClr>
              <a:buSzPct val="100000"/>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txBox="1"/>
          <p:nvPr>
            <p:ph type="title"/>
          </p:nvPr>
        </p:nvSpPr>
        <p:spPr>
          <a:xfrm>
            <a:off x="838200" y="59090"/>
            <a:ext cx="10515600" cy="6547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t>Secondary Storage</a:t>
            </a:r>
            <a:endParaRPr/>
          </a:p>
        </p:txBody>
      </p:sp>
      <p:sp>
        <p:nvSpPr>
          <p:cNvPr id="102" name="Google Shape;102;p4"/>
          <p:cNvSpPr txBox="1"/>
          <p:nvPr>
            <p:ph idx="1" type="body"/>
          </p:nvPr>
        </p:nvSpPr>
        <p:spPr>
          <a:xfrm>
            <a:off x="838200" y="713846"/>
            <a:ext cx="10515600" cy="5915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Disc Structure</a:t>
            </a:r>
            <a:endParaRPr sz="1800"/>
          </a:p>
          <a:p>
            <a:pPr indent="-114300" lvl="0" marL="228600" rtl="0" algn="l">
              <a:lnSpc>
                <a:spcPct val="90000"/>
              </a:lnSpc>
              <a:spcBef>
                <a:spcPts val="1000"/>
              </a:spcBef>
              <a:spcAft>
                <a:spcPts val="0"/>
              </a:spcAft>
              <a:buClr>
                <a:schemeClr val="dk1"/>
              </a:buClr>
              <a:buSzPts val="1800"/>
              <a:buNone/>
            </a:pPr>
            <a:r>
              <a:t/>
            </a:r>
            <a:endParaRPr sz="1800"/>
          </a:p>
        </p:txBody>
      </p:sp>
      <p:pic>
        <p:nvPicPr>
          <p:cNvPr descr="Operating Systems: Mass-Storage Structure" id="103" name="Google Shape;103;p4"/>
          <p:cNvPicPr preferRelativeResize="0"/>
          <p:nvPr/>
        </p:nvPicPr>
        <p:blipFill rotWithShape="1">
          <a:blip r:embed="rId3">
            <a:alphaModFix/>
          </a:blip>
          <a:srcRect b="0" l="0" r="0" t="0"/>
          <a:stretch/>
        </p:blipFill>
        <p:spPr>
          <a:xfrm>
            <a:off x="1084263" y="1368603"/>
            <a:ext cx="4696707" cy="3446286"/>
          </a:xfrm>
          <a:prstGeom prst="rect">
            <a:avLst/>
          </a:prstGeom>
          <a:noFill/>
          <a:ln>
            <a:noFill/>
          </a:ln>
        </p:spPr>
      </p:pic>
      <p:pic>
        <p:nvPicPr>
          <p:cNvPr descr="Magnetic Disk Structure in Operating System » PREP INSTA" id="104" name="Google Shape;104;p4"/>
          <p:cNvPicPr preferRelativeResize="0"/>
          <p:nvPr/>
        </p:nvPicPr>
        <p:blipFill rotWithShape="1">
          <a:blip r:embed="rId4">
            <a:alphaModFix/>
          </a:blip>
          <a:srcRect b="0" l="0" r="0" t="0"/>
          <a:stretch/>
        </p:blipFill>
        <p:spPr>
          <a:xfrm>
            <a:off x="6313487" y="1971675"/>
            <a:ext cx="4044429" cy="2486025"/>
          </a:xfrm>
          <a:prstGeom prst="rect">
            <a:avLst/>
          </a:prstGeom>
          <a:noFill/>
          <a:ln>
            <a:noFill/>
          </a:ln>
        </p:spPr>
      </p:pic>
      <p:graphicFrame>
        <p:nvGraphicFramePr>
          <p:cNvPr id="105" name="Google Shape;105;p4"/>
          <p:cNvGraphicFramePr/>
          <p:nvPr/>
        </p:nvGraphicFramePr>
        <p:xfrm>
          <a:off x="4439181" y="5172710"/>
          <a:ext cx="3000000" cy="3000000"/>
        </p:xfrm>
        <a:graphic>
          <a:graphicData uri="http://schemas.openxmlformats.org/drawingml/2006/table">
            <a:tbl>
              <a:tblPr bandRow="1" firstRow="1">
                <a:noFill/>
                <a:tableStyleId>{B2AB4B1A-ECD5-4A18-B3A2-B1876A283840}</a:tableStyleId>
              </a:tblPr>
              <a:tblGrid>
                <a:gridCol w="1298850"/>
                <a:gridCol w="1298850"/>
                <a:gridCol w="1298850"/>
              </a:tblGrid>
              <a:tr h="370850">
                <a:tc>
                  <a:txBody>
                    <a:bodyPr/>
                    <a:lstStyle/>
                    <a:p>
                      <a:pPr indent="0" lvl="0" marL="0" marR="0" rtl="0" algn="l">
                        <a:spcBef>
                          <a:spcPts val="0"/>
                        </a:spcBef>
                        <a:spcAft>
                          <a:spcPts val="0"/>
                        </a:spcAft>
                        <a:buNone/>
                      </a:pPr>
                      <a:r>
                        <a:rPr lang="en-US" sz="1800" u="none" cap="none" strike="noStrike"/>
                        <a:t>Header</a:t>
                      </a:r>
                      <a:endParaRPr/>
                    </a:p>
                  </a:txBody>
                  <a:tcPr marT="45725" marB="45725" marR="91450" marL="91450"/>
                </a:tc>
                <a:tc>
                  <a:txBody>
                    <a:bodyPr/>
                    <a:lstStyle/>
                    <a:p>
                      <a:pPr indent="0" lvl="0" marL="0" marR="0" rtl="0" algn="l">
                        <a:spcBef>
                          <a:spcPts val="0"/>
                        </a:spcBef>
                        <a:spcAft>
                          <a:spcPts val="0"/>
                        </a:spcAft>
                        <a:buNone/>
                      </a:pPr>
                      <a:r>
                        <a:rPr lang="en-US" sz="1800"/>
                        <a:t>    Data</a:t>
                      </a:r>
                      <a:endParaRPr/>
                    </a:p>
                  </a:txBody>
                  <a:tcPr marT="45725" marB="45725" marR="91450" marL="91450"/>
                </a:tc>
                <a:tc>
                  <a:txBody>
                    <a:bodyPr/>
                    <a:lstStyle/>
                    <a:p>
                      <a:pPr indent="0" lvl="0" marL="0" marR="0" rtl="0" algn="l">
                        <a:spcBef>
                          <a:spcPts val="0"/>
                        </a:spcBef>
                        <a:spcAft>
                          <a:spcPts val="0"/>
                        </a:spcAft>
                        <a:buNone/>
                      </a:pPr>
                      <a:r>
                        <a:rPr lang="en-US" sz="1800"/>
                        <a:t>CRC</a:t>
                      </a:r>
                      <a:endParaRPr/>
                    </a:p>
                  </a:txBody>
                  <a:tcPr marT="45725" marB="45725" marR="91450" marL="91450"/>
                </a:tc>
              </a:tr>
            </a:tbl>
          </a:graphicData>
        </a:graphic>
      </p:graphicFrame>
      <p:sp>
        <p:nvSpPr>
          <p:cNvPr id="106" name="Google Shape;106;p4"/>
          <p:cNvSpPr txBox="1"/>
          <p:nvPr/>
        </p:nvSpPr>
        <p:spPr>
          <a:xfrm>
            <a:off x="5900713" y="5543550"/>
            <a:ext cx="11001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Calibri"/>
                <a:ea typeface="Calibri"/>
                <a:cs typeface="Calibri"/>
                <a:sym typeface="Calibri"/>
              </a:rPr>
              <a:t>Sector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0"/>
          <p:cNvSpPr txBox="1"/>
          <p:nvPr>
            <p:ph type="title"/>
          </p:nvPr>
        </p:nvSpPr>
        <p:spPr>
          <a:xfrm>
            <a:off x="207432" y="5644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381" name="Google Shape;381;p40"/>
          <p:cNvSpPr txBox="1"/>
          <p:nvPr>
            <p:ph idx="1" type="body"/>
          </p:nvPr>
        </p:nvSpPr>
        <p:spPr>
          <a:xfrm>
            <a:off x="338136" y="581660"/>
            <a:ext cx="11463337" cy="58620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Efficiency and Performance:</a:t>
            </a:r>
            <a:endParaRPr/>
          </a:p>
          <a:p>
            <a:pPr indent="-228600" lvl="0" marL="228600" rtl="0" algn="l">
              <a:lnSpc>
                <a:spcPct val="90000"/>
              </a:lnSpc>
              <a:spcBef>
                <a:spcPts val="1000"/>
              </a:spcBef>
              <a:spcAft>
                <a:spcPts val="0"/>
              </a:spcAft>
              <a:buClr>
                <a:schemeClr val="dk1"/>
              </a:buClr>
              <a:buSzPts val="2000"/>
              <a:buChar char="•"/>
            </a:pPr>
            <a:r>
              <a:rPr lang="en-US" sz="2000"/>
              <a:t>Efficiency dependent on: Disk allocation and directory algorithms </a:t>
            </a:r>
            <a:endParaRPr/>
          </a:p>
          <a:p>
            <a:pPr indent="-228600" lvl="0" marL="228600" rtl="0" algn="l">
              <a:lnSpc>
                <a:spcPct val="90000"/>
              </a:lnSpc>
              <a:spcBef>
                <a:spcPts val="1000"/>
              </a:spcBef>
              <a:spcAft>
                <a:spcPts val="0"/>
              </a:spcAft>
              <a:buClr>
                <a:schemeClr val="dk1"/>
              </a:buClr>
              <a:buSzPts val="2000"/>
              <a:buChar char="•"/>
            </a:pPr>
            <a:r>
              <a:rPr lang="en-US" sz="2000"/>
              <a:t>Types of data kept in file’s directory entry </a:t>
            </a:r>
            <a:endParaRPr/>
          </a:p>
          <a:p>
            <a:pPr indent="-228600" lvl="0" marL="228600" rtl="0" algn="l">
              <a:lnSpc>
                <a:spcPct val="90000"/>
              </a:lnSpc>
              <a:spcBef>
                <a:spcPts val="1000"/>
              </a:spcBef>
              <a:spcAft>
                <a:spcPts val="0"/>
              </a:spcAft>
              <a:buClr>
                <a:schemeClr val="dk1"/>
              </a:buClr>
              <a:buSzPts val="2000"/>
              <a:buChar char="•"/>
            </a:pPr>
            <a:r>
              <a:rPr lang="en-US" sz="2000"/>
              <a:t>Pre-allocation or as-needed allocation of metadata structures </a:t>
            </a:r>
            <a:endParaRPr/>
          </a:p>
          <a:p>
            <a:pPr indent="-228600" lvl="0" marL="228600" rtl="0" algn="l">
              <a:lnSpc>
                <a:spcPct val="90000"/>
              </a:lnSpc>
              <a:spcBef>
                <a:spcPts val="1000"/>
              </a:spcBef>
              <a:spcAft>
                <a:spcPts val="0"/>
              </a:spcAft>
              <a:buClr>
                <a:schemeClr val="dk1"/>
              </a:buClr>
              <a:buSzPts val="2000"/>
              <a:buChar char="•"/>
            </a:pPr>
            <a:r>
              <a:rPr lang="en-US" sz="2000"/>
              <a:t>Fixed-size or varying-size data structures</a:t>
            </a:r>
            <a:endParaRPr sz="2000"/>
          </a:p>
          <a:p>
            <a:pPr indent="-228600" lvl="0" marL="228600" rtl="0" algn="l">
              <a:lnSpc>
                <a:spcPct val="90000"/>
              </a:lnSpc>
              <a:spcBef>
                <a:spcPts val="1000"/>
              </a:spcBef>
              <a:spcAft>
                <a:spcPts val="0"/>
              </a:spcAft>
              <a:buClr>
                <a:schemeClr val="dk1"/>
              </a:buClr>
              <a:buSzPts val="2000"/>
              <a:buChar char="•"/>
            </a:pPr>
            <a:r>
              <a:rPr lang="en-US" sz="2000"/>
              <a:t>Performance Keeping data and metadata close together </a:t>
            </a:r>
            <a:endParaRPr/>
          </a:p>
          <a:p>
            <a:pPr indent="-228600" lvl="0" marL="228600" rtl="0" algn="l">
              <a:lnSpc>
                <a:spcPct val="90000"/>
              </a:lnSpc>
              <a:spcBef>
                <a:spcPts val="1000"/>
              </a:spcBef>
              <a:spcAft>
                <a:spcPts val="0"/>
              </a:spcAft>
              <a:buClr>
                <a:schemeClr val="dk1"/>
              </a:buClr>
              <a:buSzPts val="2000"/>
              <a:buChar char="•"/>
            </a:pPr>
            <a:r>
              <a:rPr b="1" lang="en-US" sz="2000"/>
              <a:t>Buffer cache </a:t>
            </a:r>
            <a:r>
              <a:rPr lang="en-US" sz="2000"/>
              <a:t>– separate section of main memory for frequently used blocks </a:t>
            </a:r>
            <a:endParaRPr/>
          </a:p>
          <a:p>
            <a:pPr indent="-228600" lvl="1" marL="685800" rtl="0" algn="l">
              <a:lnSpc>
                <a:spcPct val="90000"/>
              </a:lnSpc>
              <a:spcBef>
                <a:spcPts val="500"/>
              </a:spcBef>
              <a:spcAft>
                <a:spcPts val="0"/>
              </a:spcAft>
              <a:buClr>
                <a:schemeClr val="dk1"/>
              </a:buClr>
              <a:buSzPts val="2000"/>
              <a:buChar char="•"/>
            </a:pPr>
            <a:r>
              <a:rPr b="1" lang="en-US" sz="2000"/>
              <a:t>Synchronous </a:t>
            </a:r>
            <a:r>
              <a:rPr lang="en-US" sz="2000"/>
              <a:t>writes sometimes requested by apps or needed by OS No buffering / caching – writes must hit disk before acknowledgement </a:t>
            </a:r>
            <a:endParaRPr/>
          </a:p>
          <a:p>
            <a:pPr indent="-228600" lvl="1" marL="685800" rtl="0" algn="l">
              <a:lnSpc>
                <a:spcPct val="90000"/>
              </a:lnSpc>
              <a:spcBef>
                <a:spcPts val="500"/>
              </a:spcBef>
              <a:spcAft>
                <a:spcPts val="0"/>
              </a:spcAft>
              <a:buClr>
                <a:schemeClr val="dk1"/>
              </a:buClr>
              <a:buSzPts val="2000"/>
              <a:buChar char="•"/>
            </a:pPr>
            <a:r>
              <a:rPr b="1" lang="en-US" sz="2000"/>
              <a:t>Asynchronous </a:t>
            </a:r>
            <a:r>
              <a:rPr lang="en-US" sz="2000"/>
              <a:t>writes more common, buffer-able, faster </a:t>
            </a:r>
            <a:endParaRPr sz="2000"/>
          </a:p>
          <a:p>
            <a:pPr indent="-228600" lvl="0" marL="228600" rtl="0" algn="l">
              <a:lnSpc>
                <a:spcPct val="90000"/>
              </a:lnSpc>
              <a:spcBef>
                <a:spcPts val="1000"/>
              </a:spcBef>
              <a:spcAft>
                <a:spcPts val="0"/>
              </a:spcAft>
              <a:buClr>
                <a:schemeClr val="dk1"/>
              </a:buClr>
              <a:buSzPts val="2000"/>
              <a:buChar char="•"/>
            </a:pPr>
            <a:r>
              <a:rPr b="1" lang="en-US" sz="2000"/>
              <a:t>Free-behind </a:t>
            </a:r>
            <a:r>
              <a:rPr lang="en-US" sz="2000"/>
              <a:t>and </a:t>
            </a:r>
            <a:r>
              <a:rPr b="1" lang="en-US" sz="2000"/>
              <a:t>read-ahead </a:t>
            </a:r>
            <a:r>
              <a:rPr lang="en-US" sz="2000"/>
              <a:t>– techniques to optimize sequential access </a:t>
            </a:r>
            <a:endParaRPr/>
          </a:p>
          <a:p>
            <a:pPr indent="-228600" lvl="0" marL="228600" rtl="0" algn="l">
              <a:lnSpc>
                <a:spcPct val="90000"/>
              </a:lnSpc>
              <a:spcBef>
                <a:spcPts val="1000"/>
              </a:spcBef>
              <a:spcAft>
                <a:spcPts val="0"/>
              </a:spcAft>
              <a:buClr>
                <a:schemeClr val="dk1"/>
              </a:buClr>
              <a:buSzPts val="2000"/>
              <a:buChar char="•"/>
            </a:pPr>
            <a:r>
              <a:rPr lang="en-US" sz="2000"/>
              <a:t>Reads frequently slower than writes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387" name="Google Shape;387;p41"/>
          <p:cNvSpPr txBox="1"/>
          <p:nvPr>
            <p:ph idx="1" type="body"/>
          </p:nvPr>
        </p:nvSpPr>
        <p:spPr>
          <a:xfrm>
            <a:off x="1447800" y="502285"/>
            <a:ext cx="10515600" cy="58118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Buffer    cache : where blocks are kept under the assumption that they will be used    again shortly. </a:t>
            </a:r>
            <a:endParaRPr/>
          </a:p>
          <a:p>
            <a:pPr indent="-228600" lvl="0" marL="228600" rtl="0" algn="l">
              <a:lnSpc>
                <a:spcPct val="90000"/>
              </a:lnSpc>
              <a:spcBef>
                <a:spcPts val="1000"/>
              </a:spcBef>
              <a:spcAft>
                <a:spcPts val="0"/>
              </a:spcAft>
              <a:buClr>
                <a:schemeClr val="dk1"/>
              </a:buClr>
              <a:buSzPts val="2800"/>
              <a:buChar char="•"/>
            </a:pPr>
            <a:r>
              <a:rPr lang="en-US"/>
              <a:t>page cache : cache ﬁle data using a page cache</a:t>
            </a:r>
            <a:endParaRPr/>
          </a:p>
          <a:p>
            <a:pPr indent="-228600" lvl="0" marL="228600" rtl="0" algn="l">
              <a:lnSpc>
                <a:spcPct val="90000"/>
              </a:lnSpc>
              <a:spcBef>
                <a:spcPts val="1000"/>
              </a:spcBef>
              <a:spcAft>
                <a:spcPts val="0"/>
              </a:spcAft>
              <a:buClr>
                <a:schemeClr val="dk1"/>
              </a:buClr>
              <a:buSzPts val="2800"/>
              <a:buChar char="•"/>
            </a:pPr>
            <a:r>
              <a:rPr lang="en-US"/>
              <a:t>The page cache uses virtual memory techniques to cache ﬁle data as pages rather than as ﬁle-system-oriented blocks. as accesses interface with virtual memory rather than the ﬁle system. </a:t>
            </a:r>
            <a:endParaRPr/>
          </a:p>
          <a:p>
            <a:pPr indent="-228600" lvl="0" marL="228600" rtl="0" algn="l">
              <a:lnSpc>
                <a:spcPct val="90000"/>
              </a:lnSpc>
              <a:spcBef>
                <a:spcPts val="1000"/>
              </a:spcBef>
              <a:spcAft>
                <a:spcPts val="0"/>
              </a:spcAft>
              <a:buClr>
                <a:schemeClr val="dk1"/>
              </a:buClr>
              <a:buSzPts val="2800"/>
              <a:buChar char="•"/>
            </a:pPr>
            <a:r>
              <a:rPr lang="en-US"/>
              <a:t>Several systems—including Solaris, Linux, and Windows —use page caching to cache both process pages and ﬁle data. This is known as </a:t>
            </a:r>
            <a:r>
              <a:rPr b="1" lang="en-US"/>
              <a:t>uniﬁed virtual memory.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2"/>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393" name="Google Shape;393;p42"/>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Directory Structure</a:t>
            </a:r>
            <a:endParaRPr/>
          </a:p>
          <a:p>
            <a:pPr indent="-228600" lvl="0" marL="228600" rtl="0" algn="l">
              <a:lnSpc>
                <a:spcPct val="90000"/>
              </a:lnSpc>
              <a:spcBef>
                <a:spcPts val="1000"/>
              </a:spcBef>
              <a:spcAft>
                <a:spcPts val="0"/>
              </a:spcAft>
              <a:buClr>
                <a:schemeClr val="dk1"/>
              </a:buClr>
              <a:buSzPts val="2800"/>
              <a:buChar char="•"/>
            </a:pPr>
            <a:r>
              <a:rPr lang="en-US"/>
              <a:t>A collection of nodes containing information about all files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id="394" name="Google Shape;394;p42"/>
          <p:cNvPicPr preferRelativeResize="0"/>
          <p:nvPr/>
        </p:nvPicPr>
        <p:blipFill rotWithShape="1">
          <a:blip r:embed="rId3">
            <a:alphaModFix/>
          </a:blip>
          <a:srcRect b="0" l="0" r="0" t="0"/>
          <a:stretch/>
        </p:blipFill>
        <p:spPr>
          <a:xfrm>
            <a:off x="2011186" y="1843616"/>
            <a:ext cx="4895850" cy="3238500"/>
          </a:xfrm>
          <a:prstGeom prst="rect">
            <a:avLst/>
          </a:prstGeom>
          <a:noFill/>
          <a:ln>
            <a:noFill/>
          </a:ln>
        </p:spPr>
      </p:pic>
      <p:sp>
        <p:nvSpPr>
          <p:cNvPr id="395" name="Google Shape;395;p42"/>
          <p:cNvSpPr/>
          <p:nvPr/>
        </p:nvSpPr>
        <p:spPr>
          <a:xfrm>
            <a:off x="2011186" y="5096727"/>
            <a:ext cx="60960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0" lvl="0" marL="0" marR="40160" rtl="0" algn="l">
              <a:spcBef>
                <a:spcPts val="0"/>
              </a:spcBef>
              <a:spcAft>
                <a:spcPts val="0"/>
              </a:spcAft>
              <a:buNone/>
            </a:pPr>
            <a:r>
              <a:rPr lang="en-US" sz="1800">
                <a:solidFill>
                  <a:schemeClr val="dk1"/>
                </a:solidFill>
                <a:latin typeface="Arial"/>
                <a:ea typeface="Arial"/>
                <a:cs typeface="Arial"/>
                <a:sym typeface="Arial"/>
              </a:rPr>
              <a:t>Both the directory structure and the files reside on disk</a:t>
            </a: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3"/>
          <p:cNvSpPr txBox="1"/>
          <p:nvPr>
            <p:ph type="title"/>
          </p:nvPr>
        </p:nvSpPr>
        <p:spPr>
          <a:xfrm>
            <a:off x="838200" y="173715"/>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01" name="Google Shape;401;p43"/>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Disk Structure</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02" name="Google Shape;402;p43"/>
          <p:cNvSpPr/>
          <p:nvPr/>
        </p:nvSpPr>
        <p:spPr>
          <a:xfrm>
            <a:off x="695678" y="1612374"/>
            <a:ext cx="9539111" cy="27699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Disk can be subdivided into </a:t>
            </a:r>
            <a:r>
              <a:rPr b="1" lang="en-US" sz="1800">
                <a:solidFill>
                  <a:schemeClr val="dk1"/>
                </a:solidFill>
                <a:latin typeface="Arial"/>
                <a:ea typeface="Arial"/>
                <a:cs typeface="Arial"/>
                <a:sym typeface="Arial"/>
              </a:rPr>
              <a:t>partitions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Disks or partitions can be </a:t>
            </a:r>
            <a:r>
              <a:rPr b="1" lang="en-US" sz="1800">
                <a:solidFill>
                  <a:schemeClr val="dk1"/>
                </a:solidFill>
                <a:latin typeface="Arial"/>
                <a:ea typeface="Arial"/>
                <a:cs typeface="Arial"/>
                <a:sym typeface="Arial"/>
              </a:rPr>
              <a:t>RAID </a:t>
            </a:r>
            <a:r>
              <a:rPr lang="en-US" sz="1800">
                <a:solidFill>
                  <a:schemeClr val="dk1"/>
                </a:solidFill>
                <a:latin typeface="Arial"/>
                <a:ea typeface="Arial"/>
                <a:cs typeface="Arial"/>
                <a:sym typeface="Arial"/>
              </a:rPr>
              <a:t>protected against failure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Disk or partition can be used </a:t>
            </a:r>
            <a:r>
              <a:rPr b="1" lang="en-US" sz="1800">
                <a:solidFill>
                  <a:schemeClr val="dk1"/>
                </a:solidFill>
                <a:latin typeface="Arial"/>
                <a:ea typeface="Arial"/>
                <a:cs typeface="Arial"/>
                <a:sym typeface="Arial"/>
              </a:rPr>
              <a:t>raw </a:t>
            </a:r>
            <a:r>
              <a:rPr lang="en-US" sz="1800">
                <a:solidFill>
                  <a:schemeClr val="dk1"/>
                </a:solidFill>
                <a:latin typeface="Arial"/>
                <a:ea typeface="Arial"/>
                <a:cs typeface="Arial"/>
                <a:sym typeface="Arial"/>
              </a:rPr>
              <a:t>– without a file system, or </a:t>
            </a:r>
            <a:r>
              <a:rPr b="1" lang="en-US" sz="1800">
                <a:solidFill>
                  <a:schemeClr val="dk1"/>
                </a:solidFill>
                <a:latin typeface="Arial"/>
                <a:ea typeface="Arial"/>
                <a:cs typeface="Arial"/>
                <a:sym typeface="Arial"/>
              </a:rPr>
              <a:t>formatted </a:t>
            </a:r>
            <a:r>
              <a:rPr lang="en-US" sz="1800">
                <a:solidFill>
                  <a:schemeClr val="dk1"/>
                </a:solidFill>
                <a:latin typeface="Arial"/>
                <a:ea typeface="Arial"/>
                <a:cs typeface="Arial"/>
                <a:sym typeface="Arial"/>
              </a:rPr>
              <a:t>with a file system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Partitions also known as minidisks, slices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Entity containing file system known as a </a:t>
            </a:r>
            <a:r>
              <a:rPr b="1" lang="en-US" sz="1800">
                <a:solidFill>
                  <a:schemeClr val="dk1"/>
                </a:solidFill>
                <a:latin typeface="Arial"/>
                <a:ea typeface="Arial"/>
                <a:cs typeface="Arial"/>
                <a:sym typeface="Arial"/>
              </a:rPr>
              <a:t>volume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Each volume containing file system also tracks that file system</a:t>
            </a:r>
            <a:r>
              <a:rPr lang="en-US" sz="1800">
                <a:solidFill>
                  <a:schemeClr val="dk1"/>
                </a:solidFill>
                <a:latin typeface="MS PGothic"/>
                <a:ea typeface="MS PGothic"/>
                <a:cs typeface="MS PGothic"/>
                <a:sym typeface="MS PGothic"/>
              </a:rPr>
              <a:t>’</a:t>
            </a:r>
            <a:r>
              <a:rPr lang="en-US" sz="1800">
                <a:solidFill>
                  <a:schemeClr val="dk1"/>
                </a:solidFill>
                <a:latin typeface="Arial"/>
                <a:ea typeface="Arial"/>
                <a:cs typeface="Arial"/>
                <a:sym typeface="Arial"/>
              </a:rPr>
              <a:t>s info in </a:t>
            </a:r>
            <a:r>
              <a:rPr b="1" lang="en-US" sz="1800">
                <a:solidFill>
                  <a:schemeClr val="dk1"/>
                </a:solidFill>
                <a:latin typeface="Arial"/>
                <a:ea typeface="Arial"/>
                <a:cs typeface="Arial"/>
                <a:sym typeface="Arial"/>
              </a:rPr>
              <a:t>device directory </a:t>
            </a:r>
            <a:r>
              <a:rPr lang="en-US" sz="1800">
                <a:solidFill>
                  <a:schemeClr val="dk1"/>
                </a:solidFill>
                <a:latin typeface="Arial"/>
                <a:ea typeface="Arial"/>
                <a:cs typeface="Arial"/>
                <a:sym typeface="Arial"/>
              </a:rPr>
              <a:t>or </a:t>
            </a:r>
            <a:r>
              <a:rPr b="1" lang="en-US" sz="1800">
                <a:solidFill>
                  <a:schemeClr val="dk1"/>
                </a:solidFill>
                <a:latin typeface="Arial"/>
                <a:ea typeface="Arial"/>
                <a:cs typeface="Arial"/>
                <a:sym typeface="Arial"/>
              </a:rPr>
              <a:t>volume table of contents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As well as </a:t>
            </a:r>
            <a:r>
              <a:rPr b="1" lang="en-US" sz="1800">
                <a:solidFill>
                  <a:schemeClr val="dk1"/>
                </a:solidFill>
                <a:latin typeface="Arial"/>
                <a:ea typeface="Arial"/>
                <a:cs typeface="Arial"/>
                <a:sym typeface="Arial"/>
              </a:rPr>
              <a:t>general-purpose file systems </a:t>
            </a:r>
            <a:r>
              <a:rPr lang="en-US" sz="1800">
                <a:solidFill>
                  <a:schemeClr val="dk1"/>
                </a:solidFill>
                <a:latin typeface="Arial"/>
                <a:ea typeface="Arial"/>
                <a:cs typeface="Arial"/>
                <a:sym typeface="Arial"/>
              </a:rPr>
              <a:t>there are many </a:t>
            </a:r>
            <a:r>
              <a:rPr b="1" lang="en-US" sz="1800">
                <a:solidFill>
                  <a:schemeClr val="dk1"/>
                </a:solidFill>
                <a:latin typeface="Arial"/>
                <a:ea typeface="Arial"/>
                <a:cs typeface="Arial"/>
                <a:sym typeface="Arial"/>
              </a:rPr>
              <a:t>special-purpose file systems</a:t>
            </a:r>
            <a:r>
              <a:rPr lang="en-US" sz="1800">
                <a:solidFill>
                  <a:schemeClr val="dk1"/>
                </a:solidFill>
                <a:latin typeface="Arial"/>
                <a:ea typeface="Arial"/>
                <a:cs typeface="Arial"/>
                <a:sym typeface="Arial"/>
              </a:rPr>
              <a:t>, frequently all within the same operating system or computer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4"/>
          <p:cNvSpPr txBox="1"/>
          <p:nvPr>
            <p:ph type="title"/>
          </p:nvPr>
        </p:nvSpPr>
        <p:spPr>
          <a:xfrm>
            <a:off x="838200" y="173715"/>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08" name="Google Shape;408;p44"/>
          <p:cNvSpPr txBox="1"/>
          <p:nvPr>
            <p:ph idx="1" type="body"/>
          </p:nvPr>
        </p:nvSpPr>
        <p:spPr>
          <a:xfrm>
            <a:off x="553156" y="813301"/>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 Typical File-system Organization</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id="409" name="Google Shape;409;p44"/>
          <p:cNvPicPr preferRelativeResize="0"/>
          <p:nvPr/>
        </p:nvPicPr>
        <p:blipFill rotWithShape="1">
          <a:blip r:embed="rId3">
            <a:alphaModFix/>
          </a:blip>
          <a:srcRect b="0" l="0" r="0" t="0"/>
          <a:stretch/>
        </p:blipFill>
        <p:spPr>
          <a:xfrm>
            <a:off x="701300" y="1982177"/>
            <a:ext cx="5688211" cy="2747868"/>
          </a:xfrm>
          <a:prstGeom prst="rect">
            <a:avLst/>
          </a:prstGeom>
          <a:noFill/>
          <a:ln>
            <a:noFill/>
          </a:ln>
        </p:spPr>
      </p:pic>
      <p:sp>
        <p:nvSpPr>
          <p:cNvPr id="410" name="Google Shape;410;p44"/>
          <p:cNvSpPr txBox="1"/>
          <p:nvPr/>
        </p:nvSpPr>
        <p:spPr>
          <a:xfrm>
            <a:off x="6829777" y="1982177"/>
            <a:ext cx="4670778" cy="2308324"/>
          </a:xfrm>
          <a:prstGeom prst="rect">
            <a:avLst/>
          </a:prstGeom>
          <a:no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Operation Perform on Files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Search for a file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Create a file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Delete a file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List a directory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Rename a file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Traverse the file system</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5"/>
          <p:cNvSpPr txBox="1"/>
          <p:nvPr>
            <p:ph type="title"/>
          </p:nvPr>
        </p:nvSpPr>
        <p:spPr>
          <a:xfrm>
            <a:off x="838200" y="173715"/>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16" name="Google Shape;416;p45"/>
          <p:cNvSpPr txBox="1"/>
          <p:nvPr>
            <p:ph idx="1" type="body"/>
          </p:nvPr>
        </p:nvSpPr>
        <p:spPr>
          <a:xfrm>
            <a:off x="695678" y="824089"/>
            <a:ext cx="10800644" cy="59492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Directory Organization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17" name="Google Shape;417;p45"/>
          <p:cNvSpPr/>
          <p:nvPr/>
        </p:nvSpPr>
        <p:spPr>
          <a:xfrm>
            <a:off x="1326444" y="1298049"/>
            <a:ext cx="9539111"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Directory is organized logically to obtained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Efficiency – locating a file quickly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Naming – convenient to users Two users can have same name for different files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same file can have several different names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Grouping – logical grouping of files by properties, (e.g., all Java programs, all games,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 single directory for all users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Naming problem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Grouping problem</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418" name="Google Shape;418;p45"/>
          <p:cNvPicPr preferRelativeResize="0"/>
          <p:nvPr/>
        </p:nvPicPr>
        <p:blipFill rotWithShape="1">
          <a:blip r:embed="rId3">
            <a:alphaModFix/>
          </a:blip>
          <a:srcRect b="0" l="0" r="0" t="0"/>
          <a:stretch/>
        </p:blipFill>
        <p:spPr>
          <a:xfrm>
            <a:off x="2040835" y="3705258"/>
            <a:ext cx="6417365" cy="155393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6"/>
          <p:cNvSpPr txBox="1"/>
          <p:nvPr>
            <p:ph type="title"/>
          </p:nvPr>
        </p:nvSpPr>
        <p:spPr>
          <a:xfrm>
            <a:off x="838200" y="173715"/>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24" name="Google Shape;424;p46"/>
          <p:cNvSpPr txBox="1"/>
          <p:nvPr>
            <p:ph idx="1" type="body"/>
          </p:nvPr>
        </p:nvSpPr>
        <p:spPr>
          <a:xfrm>
            <a:off x="695678" y="824089"/>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Directory Organization</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25" name="Google Shape;425;p46"/>
          <p:cNvSpPr/>
          <p:nvPr/>
        </p:nvSpPr>
        <p:spPr>
          <a:xfrm>
            <a:off x="1326444" y="1298049"/>
            <a:ext cx="9539111"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Two Level Directory</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Separate directory for each user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Path name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Can have the same file name for different user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Efficient searching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No grouping capability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when the users want to cooperate on some task and to access one another’s ﬁles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 user name and a ﬁle name deﬁne a path name.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Additional syntax is needed to specify the volume of a ﬁle</a:t>
            </a:r>
            <a:endParaRPr/>
          </a:p>
          <a:p>
            <a:pPr indent="-285750" lvl="0" marL="285750" marR="0" rtl="0" algn="l">
              <a:spcBef>
                <a:spcPts val="0"/>
              </a:spcBef>
              <a:spcAft>
                <a:spcPts val="0"/>
              </a:spcAft>
              <a:buClr>
                <a:schemeClr val="dk1"/>
              </a:buClr>
              <a:buSzPts val="1800"/>
              <a:buFont typeface="Arial"/>
              <a:buChar char="•"/>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426" name="Google Shape;426;p46"/>
          <p:cNvPicPr preferRelativeResize="0"/>
          <p:nvPr/>
        </p:nvPicPr>
        <p:blipFill rotWithShape="1">
          <a:blip r:embed="rId3">
            <a:alphaModFix/>
          </a:blip>
          <a:srcRect b="0" l="0" r="0" t="0"/>
          <a:stretch/>
        </p:blipFill>
        <p:spPr>
          <a:xfrm>
            <a:off x="3853070" y="352754"/>
            <a:ext cx="8338930" cy="270096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7"/>
          <p:cNvSpPr txBox="1"/>
          <p:nvPr>
            <p:ph type="title"/>
          </p:nvPr>
        </p:nvSpPr>
        <p:spPr>
          <a:xfrm>
            <a:off x="838200" y="173715"/>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32" name="Google Shape;432;p47"/>
          <p:cNvSpPr txBox="1"/>
          <p:nvPr>
            <p:ph idx="1" type="body"/>
          </p:nvPr>
        </p:nvSpPr>
        <p:spPr>
          <a:xfrm>
            <a:off x="695677" y="605688"/>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Directory Organization</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33" name="Google Shape;433;p47"/>
          <p:cNvSpPr/>
          <p:nvPr/>
        </p:nvSpPr>
        <p:spPr>
          <a:xfrm>
            <a:off x="1" y="981251"/>
            <a:ext cx="12192000" cy="72019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Tree Structured Directory</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	generalization is to extend the directory structure</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	 A directory is simply another ﬁle (One bit in each directory entry deﬁnes the entry as a ﬁle (0) or as a subdirectory (1). </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An absolute path name begins at the root and follows a path down to the speciﬁed ﬁle</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 relative path name deﬁnes a  </a:t>
            </a:r>
            <a:endParaRPr/>
          </a:p>
          <a:p>
            <a:pPr indent="0" lvl="1" marL="45720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      path from the current directory. </a:t>
            </a:r>
            <a:endParaRPr/>
          </a:p>
          <a:p>
            <a:pPr indent="-228600" lvl="1" marL="80010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Allowing a user to deﬁne her own subdirectories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Efficient searching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Grouping Capability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deletion of a directory?</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users can be allowed to access, in addition to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their ﬁles, the ﬁles of other users.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434" name="Google Shape;434;p47"/>
          <p:cNvPicPr preferRelativeResize="0"/>
          <p:nvPr/>
        </p:nvPicPr>
        <p:blipFill rotWithShape="1">
          <a:blip r:embed="rId3">
            <a:alphaModFix/>
          </a:blip>
          <a:srcRect b="0" l="0" r="0" t="0"/>
          <a:stretch/>
        </p:blipFill>
        <p:spPr>
          <a:xfrm>
            <a:off x="4983480" y="2448866"/>
            <a:ext cx="7360920" cy="417092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8"/>
          <p:cNvSpPr txBox="1"/>
          <p:nvPr>
            <p:ph type="title"/>
          </p:nvPr>
        </p:nvSpPr>
        <p:spPr>
          <a:xfrm>
            <a:off x="838200" y="173715"/>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40" name="Google Shape;440;p48"/>
          <p:cNvSpPr txBox="1"/>
          <p:nvPr>
            <p:ph idx="1" type="body"/>
          </p:nvPr>
        </p:nvSpPr>
        <p:spPr>
          <a:xfrm>
            <a:off x="695677" y="605688"/>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Directory Organization</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41" name="Google Shape;441;p48"/>
          <p:cNvSpPr/>
          <p:nvPr/>
        </p:nvSpPr>
        <p:spPr>
          <a:xfrm>
            <a:off x="695677" y="981251"/>
            <a:ext cx="9539111" cy="5909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Absolute </a:t>
            </a:r>
            <a:r>
              <a:rPr lang="en-US" sz="1800">
                <a:solidFill>
                  <a:schemeClr val="dk1"/>
                </a:solidFill>
                <a:latin typeface="Calibri"/>
                <a:ea typeface="Calibri"/>
                <a:cs typeface="Calibri"/>
                <a:sym typeface="Calibri"/>
              </a:rPr>
              <a:t>or </a:t>
            </a:r>
            <a:r>
              <a:rPr b="1" lang="en-US" sz="1800">
                <a:solidFill>
                  <a:schemeClr val="dk1"/>
                </a:solidFill>
                <a:latin typeface="Calibri"/>
                <a:ea typeface="Calibri"/>
                <a:cs typeface="Calibri"/>
                <a:sym typeface="Calibri"/>
              </a:rPr>
              <a:t>relative </a:t>
            </a:r>
            <a:r>
              <a:rPr lang="en-US" sz="1800">
                <a:solidFill>
                  <a:schemeClr val="dk1"/>
                </a:solidFill>
                <a:latin typeface="Calibri"/>
                <a:ea typeface="Calibri"/>
                <a:cs typeface="Calibri"/>
                <a:sym typeface="Calibri"/>
              </a:rPr>
              <a:t>path name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Creating a new file is done in current directory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Delete a file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rm &lt;file-name&gt;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Creating a new subdirectory is done in current directory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mkdir &lt;dir-name&gt;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Example: if in current directory </a:t>
            </a:r>
            <a:r>
              <a:rPr b="1" lang="en-US" sz="1800">
                <a:solidFill>
                  <a:schemeClr val="dk1"/>
                </a:solidFill>
                <a:latin typeface="Calibri"/>
                <a:ea typeface="Calibri"/>
                <a:cs typeface="Calibri"/>
                <a:sym typeface="Calibri"/>
              </a:rPr>
              <a:t>/mail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mkdir count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Deleting “mail” ⇒ deleting the entire subtree rooted by “mail”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442" name="Google Shape;442;p48"/>
          <p:cNvPicPr preferRelativeResize="0"/>
          <p:nvPr/>
        </p:nvPicPr>
        <p:blipFill rotWithShape="1">
          <a:blip r:embed="rId3">
            <a:alphaModFix/>
          </a:blip>
          <a:srcRect b="0" l="0" r="0" t="0"/>
          <a:stretch/>
        </p:blipFill>
        <p:spPr>
          <a:xfrm>
            <a:off x="2780291" y="3758040"/>
            <a:ext cx="5602718" cy="190570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9"/>
          <p:cNvSpPr txBox="1"/>
          <p:nvPr>
            <p:ph type="title"/>
          </p:nvPr>
        </p:nvSpPr>
        <p:spPr>
          <a:xfrm>
            <a:off x="838200" y="173715"/>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48" name="Google Shape;448;p49"/>
          <p:cNvSpPr txBox="1"/>
          <p:nvPr>
            <p:ph idx="1" type="body"/>
          </p:nvPr>
        </p:nvSpPr>
        <p:spPr>
          <a:xfrm>
            <a:off x="695677" y="605688"/>
            <a:ext cx="10800644" cy="573693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b="1" lang="en-US" sz="2400"/>
              <a:t>Directory Organization</a:t>
            </a:r>
            <a:endParaRPr/>
          </a:p>
          <a:p>
            <a:pPr indent="0" lvl="0" marL="0" rtl="0" algn="l">
              <a:lnSpc>
                <a:spcPct val="90000"/>
              </a:lnSpc>
              <a:spcBef>
                <a:spcPts val="1000"/>
              </a:spcBef>
              <a:spcAft>
                <a:spcPts val="0"/>
              </a:spcAft>
              <a:buClr>
                <a:schemeClr val="dk1"/>
              </a:buClr>
              <a:buSzPts val="2000"/>
              <a:buNone/>
            </a:pPr>
            <a:r>
              <a:rPr b="1" lang="en-US" sz="2000"/>
              <a:t>Acyclic-Graph Directories</a:t>
            </a:r>
            <a:endParaRPr b="1"/>
          </a:p>
          <a:p>
            <a:pPr indent="-228600" lvl="0" marL="228600" rtl="0" algn="l">
              <a:lnSpc>
                <a:spcPct val="90000"/>
              </a:lnSpc>
              <a:spcBef>
                <a:spcPts val="1000"/>
              </a:spcBef>
              <a:spcAft>
                <a:spcPts val="0"/>
              </a:spcAft>
              <a:buClr>
                <a:schemeClr val="dk1"/>
              </a:buClr>
              <a:buSzPts val="1800"/>
              <a:buChar char="•"/>
            </a:pPr>
            <a:r>
              <a:rPr lang="en-US" sz="1800"/>
              <a:t>A shared directory or ﬁle exists in the ﬁle system in two (or more) places at  once.</a:t>
            </a:r>
            <a:endParaRPr/>
          </a:p>
          <a:p>
            <a:pPr indent="-228600" lvl="0" marL="228600" rtl="0" algn="l">
              <a:lnSpc>
                <a:spcPct val="90000"/>
              </a:lnSpc>
              <a:spcBef>
                <a:spcPts val="1000"/>
              </a:spcBef>
              <a:spcAft>
                <a:spcPts val="0"/>
              </a:spcAft>
              <a:buClr>
                <a:schemeClr val="dk1"/>
              </a:buClr>
              <a:buSzPts val="1800"/>
              <a:buChar char="•"/>
            </a:pPr>
            <a:r>
              <a:rPr lang="en-US" sz="1800"/>
              <a:t>With a shared ﬁle, only one actual ﬁle exists, so any changes made by one person are immediately visible to the other</a:t>
            </a:r>
            <a:endParaRPr/>
          </a:p>
          <a:p>
            <a:pPr indent="-228600" lvl="1" marL="685800" rtl="0" algn="l">
              <a:lnSpc>
                <a:spcPct val="90000"/>
              </a:lnSpc>
              <a:spcBef>
                <a:spcPts val="500"/>
              </a:spcBef>
              <a:spcAft>
                <a:spcPts val="0"/>
              </a:spcAft>
              <a:buClr>
                <a:schemeClr val="dk1"/>
              </a:buClr>
              <a:buSzPts val="1800"/>
              <a:buChar char="•"/>
            </a:pPr>
            <a:r>
              <a:rPr lang="en-US" sz="1800"/>
              <a:t>Link</a:t>
            </a:r>
            <a:endParaRPr/>
          </a:p>
          <a:p>
            <a:pPr indent="-228600" lvl="1" marL="685800" rtl="0" algn="l">
              <a:lnSpc>
                <a:spcPct val="90000"/>
              </a:lnSpc>
              <a:spcBef>
                <a:spcPts val="500"/>
              </a:spcBef>
              <a:spcAft>
                <a:spcPts val="0"/>
              </a:spcAft>
              <a:buClr>
                <a:schemeClr val="dk1"/>
              </a:buClr>
              <a:buSzPts val="1800"/>
              <a:buChar char="•"/>
            </a:pPr>
            <a:r>
              <a:rPr lang="en-US" sz="1800"/>
              <a:t>duplicate all information about them in both sharing directories</a:t>
            </a:r>
            <a:endParaRPr/>
          </a:p>
          <a:p>
            <a:pPr indent="-228600" lvl="0" marL="228600" rtl="0" algn="l">
              <a:lnSpc>
                <a:spcPct val="90000"/>
              </a:lnSpc>
              <a:spcBef>
                <a:spcPts val="1000"/>
              </a:spcBef>
              <a:spcAft>
                <a:spcPts val="0"/>
              </a:spcAft>
              <a:buClr>
                <a:schemeClr val="dk1"/>
              </a:buClr>
              <a:buSzPts val="1800"/>
              <a:buChar char="•"/>
            </a:pPr>
            <a:r>
              <a:rPr lang="en-US" sz="1800"/>
              <a:t>A ﬁle may now have multiple absolute path names</a:t>
            </a:r>
            <a:endParaRPr/>
          </a:p>
          <a:p>
            <a:pPr indent="-228600" lvl="0" marL="228600" rtl="0" algn="l">
              <a:lnSpc>
                <a:spcPct val="90000"/>
              </a:lnSpc>
              <a:spcBef>
                <a:spcPts val="1000"/>
              </a:spcBef>
              <a:spcAft>
                <a:spcPts val="0"/>
              </a:spcAft>
              <a:buClr>
                <a:schemeClr val="dk1"/>
              </a:buClr>
              <a:buSzPts val="1800"/>
              <a:buChar char="•"/>
            </a:pPr>
            <a:r>
              <a:rPr lang="en-US" sz="1800"/>
              <a:t>shared ﬁle be deallocated and reused?</a:t>
            </a:r>
            <a:endParaRPr/>
          </a:p>
          <a:p>
            <a:pPr indent="-228600" lvl="0" marL="228600" rtl="0" algn="l">
              <a:lnSpc>
                <a:spcPct val="90000"/>
              </a:lnSpc>
              <a:spcBef>
                <a:spcPts val="1000"/>
              </a:spcBef>
              <a:spcAft>
                <a:spcPts val="0"/>
              </a:spcAft>
              <a:buClr>
                <a:schemeClr val="dk1"/>
              </a:buClr>
              <a:buSzPts val="1800"/>
              <a:buChar char="•"/>
            </a:pPr>
            <a:r>
              <a:rPr lang="en-US" sz="1800"/>
              <a:t>If </a:t>
            </a:r>
            <a:r>
              <a:rPr b="1" i="1" lang="en-US" sz="1800"/>
              <a:t>dict </a:t>
            </a:r>
            <a:r>
              <a:rPr lang="en-US" sz="1800"/>
              <a:t>deletes </a:t>
            </a:r>
            <a:r>
              <a:rPr b="1" i="1" lang="en-US" sz="1800"/>
              <a:t>list </a:t>
            </a:r>
            <a:r>
              <a:rPr lang="en-US" sz="1800"/>
              <a:t>⇒ dangling pointer </a:t>
            </a:r>
            <a:endParaRPr/>
          </a:p>
          <a:p>
            <a:pPr indent="-228600" lvl="0" marL="228600" rtl="0" algn="l">
              <a:lnSpc>
                <a:spcPct val="90000"/>
              </a:lnSpc>
              <a:spcBef>
                <a:spcPts val="1000"/>
              </a:spcBef>
              <a:spcAft>
                <a:spcPts val="0"/>
              </a:spcAft>
              <a:buClr>
                <a:schemeClr val="dk1"/>
              </a:buClr>
              <a:buSzPts val="1800"/>
              <a:buChar char="•"/>
            </a:pPr>
            <a:r>
              <a:rPr lang="en-US" sz="1800"/>
              <a:t>Solutions: </a:t>
            </a:r>
            <a:endParaRPr/>
          </a:p>
          <a:p>
            <a:pPr indent="-228600" lvl="1" marL="685800" rtl="0" algn="l">
              <a:lnSpc>
                <a:spcPct val="90000"/>
              </a:lnSpc>
              <a:spcBef>
                <a:spcPts val="500"/>
              </a:spcBef>
              <a:spcAft>
                <a:spcPts val="0"/>
              </a:spcAft>
              <a:buClr>
                <a:schemeClr val="dk1"/>
              </a:buClr>
              <a:buSzPts val="1800"/>
              <a:buChar char="•"/>
            </a:pPr>
            <a:r>
              <a:rPr lang="en-US" sz="1800"/>
              <a:t>Backpointers, so we can delete all pointers</a:t>
            </a:r>
            <a:endParaRPr/>
          </a:p>
          <a:p>
            <a:pPr indent="0" lvl="1" marL="457200" rtl="0" algn="l">
              <a:lnSpc>
                <a:spcPct val="90000"/>
              </a:lnSpc>
              <a:spcBef>
                <a:spcPts val="500"/>
              </a:spcBef>
              <a:spcAft>
                <a:spcPts val="0"/>
              </a:spcAft>
              <a:buClr>
                <a:schemeClr val="dk1"/>
              </a:buClr>
              <a:buSzPts val="1800"/>
              <a:buNone/>
            </a:pPr>
            <a:r>
              <a:rPr lang="en-US" sz="1800"/>
              <a:t>     Variable size records a problem </a:t>
            </a:r>
            <a:endParaRPr/>
          </a:p>
          <a:p>
            <a:pPr indent="-228600" lvl="1" marL="685800" rtl="0" algn="l">
              <a:lnSpc>
                <a:spcPct val="90000"/>
              </a:lnSpc>
              <a:spcBef>
                <a:spcPts val="500"/>
              </a:spcBef>
              <a:spcAft>
                <a:spcPts val="0"/>
              </a:spcAft>
              <a:buClr>
                <a:schemeClr val="dk1"/>
              </a:buClr>
              <a:buSzPts val="1800"/>
              <a:buChar char="•"/>
            </a:pPr>
            <a:r>
              <a:rPr lang="en-US" sz="1800"/>
              <a:t>Backpointers using a daisy chain organization </a:t>
            </a:r>
            <a:endParaRPr/>
          </a:p>
          <a:p>
            <a:pPr indent="-228600" lvl="1" marL="685800" rtl="0" algn="l">
              <a:lnSpc>
                <a:spcPct val="90000"/>
              </a:lnSpc>
              <a:spcBef>
                <a:spcPts val="500"/>
              </a:spcBef>
              <a:spcAft>
                <a:spcPts val="0"/>
              </a:spcAft>
              <a:buClr>
                <a:schemeClr val="dk1"/>
              </a:buClr>
              <a:buSzPts val="1800"/>
              <a:buChar char="•"/>
            </a:pPr>
            <a:r>
              <a:rPr lang="en-US" sz="1800"/>
              <a:t>Entry-hold-count solution </a:t>
            </a:r>
            <a:endParaRPr/>
          </a:p>
          <a:p>
            <a:pPr indent="-228600" lvl="1" marL="685800" rtl="0" algn="l">
              <a:lnSpc>
                <a:spcPct val="90000"/>
              </a:lnSpc>
              <a:spcBef>
                <a:spcPts val="500"/>
              </a:spcBef>
              <a:spcAft>
                <a:spcPts val="0"/>
              </a:spcAft>
              <a:buClr>
                <a:schemeClr val="dk1"/>
              </a:buClr>
              <a:buSzPts val="1800"/>
              <a:buChar char="•"/>
            </a:pPr>
            <a:r>
              <a:rPr lang="en-US" sz="1800"/>
              <a:t>New directory entry type </a:t>
            </a:r>
            <a:r>
              <a:rPr b="1" lang="en-US" sz="1800"/>
              <a:t>Link </a:t>
            </a:r>
            <a:r>
              <a:rPr lang="en-US" sz="1800"/>
              <a:t>– </a:t>
            </a:r>
            <a:endParaRPr/>
          </a:p>
          <a:p>
            <a:pPr indent="0" lvl="1" marL="457200" rtl="0" algn="l">
              <a:lnSpc>
                <a:spcPct val="90000"/>
              </a:lnSpc>
              <a:spcBef>
                <a:spcPts val="500"/>
              </a:spcBef>
              <a:spcAft>
                <a:spcPts val="0"/>
              </a:spcAft>
              <a:buClr>
                <a:schemeClr val="dk1"/>
              </a:buClr>
              <a:buSzPts val="1800"/>
              <a:buNone/>
            </a:pPr>
            <a:r>
              <a:rPr lang="en-US" sz="1800"/>
              <a:t>     another name (pointer) to an existing file </a:t>
            </a:r>
            <a:endParaRPr/>
          </a:p>
          <a:p>
            <a:pPr indent="-228600" lvl="1" marL="685800" rtl="0" algn="l">
              <a:lnSpc>
                <a:spcPct val="90000"/>
              </a:lnSpc>
              <a:spcBef>
                <a:spcPts val="500"/>
              </a:spcBef>
              <a:spcAft>
                <a:spcPts val="0"/>
              </a:spcAft>
              <a:buClr>
                <a:schemeClr val="dk1"/>
              </a:buClr>
              <a:buSzPts val="1800"/>
              <a:buChar char="•"/>
            </a:pPr>
            <a:r>
              <a:rPr b="1" lang="en-US" sz="1800"/>
              <a:t>Resolve the link </a:t>
            </a:r>
            <a:r>
              <a:rPr lang="en-US" sz="1800"/>
              <a:t>– follow pointer to locate the file</a:t>
            </a:r>
            <a:endParaRPr/>
          </a:p>
          <a:p>
            <a:pPr indent="-76200" lvl="1" marL="685800" rtl="0" algn="l">
              <a:lnSpc>
                <a:spcPct val="90000"/>
              </a:lnSpc>
              <a:spcBef>
                <a:spcPts val="500"/>
              </a:spcBef>
              <a:spcAft>
                <a:spcPts val="0"/>
              </a:spcAft>
              <a:buClr>
                <a:schemeClr val="dk1"/>
              </a:buClr>
              <a:buSzPts val="24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49" name="Google Shape;449;p49"/>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450" name="Google Shape;450;p49"/>
          <p:cNvPicPr preferRelativeResize="0"/>
          <p:nvPr/>
        </p:nvPicPr>
        <p:blipFill rotWithShape="1">
          <a:blip r:embed="rId3">
            <a:alphaModFix/>
          </a:blip>
          <a:srcRect b="0" l="0" r="0" t="0"/>
          <a:stretch/>
        </p:blipFill>
        <p:spPr>
          <a:xfrm>
            <a:off x="6547138" y="2785181"/>
            <a:ext cx="4806662" cy="38509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112" name="Google Shape;112;p5"/>
          <p:cNvSpPr txBox="1"/>
          <p:nvPr>
            <p:ph idx="1" type="body"/>
          </p:nvPr>
        </p:nvSpPr>
        <p:spPr>
          <a:xfrm>
            <a:off x="695678" y="824090"/>
            <a:ext cx="10800644" cy="56783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Magnetic Disks</a:t>
            </a:r>
            <a:endParaRPr/>
          </a:p>
          <a:p>
            <a:pPr indent="-228600" lvl="0" marL="228600" rtl="0" algn="l">
              <a:lnSpc>
                <a:spcPct val="90000"/>
              </a:lnSpc>
              <a:spcBef>
                <a:spcPts val="1000"/>
              </a:spcBef>
              <a:spcAft>
                <a:spcPts val="0"/>
              </a:spcAft>
              <a:buClr>
                <a:schemeClr val="dk1"/>
              </a:buClr>
              <a:buSzPts val="1900"/>
              <a:buChar char="•"/>
            </a:pPr>
            <a:r>
              <a:rPr lang="en-US" sz="1900"/>
              <a:t>Disk heads "fly" over the surface on a very thin cushion of air. If they should accidentally contact the disk, then a </a:t>
            </a:r>
            <a:r>
              <a:rPr b="1" i="1" lang="en-US" sz="1900"/>
              <a:t>head crash</a:t>
            </a:r>
            <a:r>
              <a:rPr lang="en-US" sz="1900"/>
              <a:t> occurs, which may or may not permanently damage the disk or even destroy it completely. For this reason it is normal to </a:t>
            </a:r>
            <a:r>
              <a:rPr b="1" i="1" lang="en-US" sz="1900"/>
              <a:t>park</a:t>
            </a:r>
            <a:r>
              <a:rPr lang="en-US" sz="1900"/>
              <a:t> the disk heads when turning a computer off, which means to move the heads off the disk or to an area of the disk where there is no data stored.</a:t>
            </a:r>
            <a:endParaRPr/>
          </a:p>
          <a:p>
            <a:pPr indent="-228600" lvl="0" marL="228600" rtl="0" algn="l">
              <a:lnSpc>
                <a:spcPct val="90000"/>
              </a:lnSpc>
              <a:spcBef>
                <a:spcPts val="1000"/>
              </a:spcBef>
              <a:spcAft>
                <a:spcPts val="0"/>
              </a:spcAft>
              <a:buClr>
                <a:schemeClr val="dk1"/>
              </a:buClr>
              <a:buSzPts val="1900"/>
              <a:buChar char="•"/>
            </a:pPr>
            <a:r>
              <a:rPr lang="en-US" sz="1900"/>
              <a:t>Floppy disks are normally </a:t>
            </a:r>
            <a:r>
              <a:rPr b="1" i="1" lang="en-US" sz="1900"/>
              <a:t>removable</a:t>
            </a:r>
            <a:r>
              <a:rPr lang="en-US" sz="1900"/>
              <a:t>. Hard drives can also be removable, and some are even </a:t>
            </a:r>
            <a:r>
              <a:rPr b="1" i="1" lang="en-US" sz="1900"/>
              <a:t>hot-swappable</a:t>
            </a:r>
            <a:r>
              <a:rPr lang="en-US" sz="1900"/>
              <a:t>, meaning they can be removed while the computer is running, and a new hard drive inserted in their place.</a:t>
            </a:r>
            <a:endParaRPr/>
          </a:p>
          <a:p>
            <a:pPr indent="-228600" lvl="0" marL="228600" rtl="0" algn="l">
              <a:lnSpc>
                <a:spcPct val="90000"/>
              </a:lnSpc>
              <a:spcBef>
                <a:spcPts val="1000"/>
              </a:spcBef>
              <a:spcAft>
                <a:spcPts val="0"/>
              </a:spcAft>
              <a:buClr>
                <a:schemeClr val="dk1"/>
              </a:buClr>
              <a:buSzPts val="1900"/>
              <a:buChar char="•"/>
            </a:pPr>
            <a:r>
              <a:rPr lang="en-US" sz="1900"/>
              <a:t>Disk drives are connected to the computer via a cable known as the </a:t>
            </a:r>
            <a:r>
              <a:rPr b="1" i="1" lang="en-US" sz="1900"/>
              <a:t>I/O Bus.</a:t>
            </a:r>
            <a:r>
              <a:rPr lang="en-US" sz="1900"/>
              <a:t> Some of the common interface formats include Enhanced Integrated Drive Electronics, EIDE; Advanced Technology Attachment, ATA; Serial ATA, SATA, Universal Serial Bus, USB; Fiber Channel, FC, and Small Computer Systems Interface, SCSI.</a:t>
            </a:r>
            <a:endParaRPr/>
          </a:p>
          <a:p>
            <a:pPr indent="-228600" lvl="0" marL="228600" rtl="0" algn="l">
              <a:lnSpc>
                <a:spcPct val="90000"/>
              </a:lnSpc>
              <a:spcBef>
                <a:spcPts val="1000"/>
              </a:spcBef>
              <a:spcAft>
                <a:spcPts val="0"/>
              </a:spcAft>
              <a:buClr>
                <a:schemeClr val="dk1"/>
              </a:buClr>
              <a:buSzPts val="1900"/>
              <a:buChar char="•"/>
            </a:pPr>
            <a:r>
              <a:rPr lang="en-US" sz="1900"/>
              <a:t>The </a:t>
            </a:r>
            <a:r>
              <a:rPr b="1" i="1" lang="en-US" sz="1900"/>
              <a:t>host controller</a:t>
            </a:r>
            <a:r>
              <a:rPr lang="en-US" sz="1900"/>
              <a:t> is at the computer end of the I/O bus, and the </a:t>
            </a:r>
            <a:r>
              <a:rPr b="1" i="1" lang="en-US" sz="1900"/>
              <a:t>disk controller</a:t>
            </a:r>
            <a:r>
              <a:rPr lang="en-US" sz="1900"/>
              <a:t> is built into the disk itself. The CPU issues commands to the host controller via I/O ports. Data is transferred between the magnetic surface and onboard </a:t>
            </a:r>
            <a:r>
              <a:rPr b="1" i="1" lang="en-US" sz="1900"/>
              <a:t>cache</a:t>
            </a:r>
            <a:r>
              <a:rPr lang="en-US" sz="1900"/>
              <a:t> by the disk controller, and then the data is transferred from that cache to the host controller and the motherboard memory at electronic speeds.</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0"/>
          <p:cNvSpPr txBox="1"/>
          <p:nvPr>
            <p:ph type="title"/>
          </p:nvPr>
        </p:nvSpPr>
        <p:spPr>
          <a:xfrm>
            <a:off x="838200" y="173715"/>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56" name="Google Shape;456;p50"/>
          <p:cNvSpPr txBox="1"/>
          <p:nvPr>
            <p:ph idx="1" type="body"/>
          </p:nvPr>
        </p:nvSpPr>
        <p:spPr>
          <a:xfrm>
            <a:off x="695677" y="605688"/>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Directory Organization</a:t>
            </a:r>
            <a:endParaRPr/>
          </a:p>
          <a:p>
            <a:pPr indent="0" lvl="0" marL="0" rtl="0" algn="l">
              <a:lnSpc>
                <a:spcPct val="90000"/>
              </a:lnSpc>
              <a:spcBef>
                <a:spcPts val="1000"/>
              </a:spcBef>
              <a:spcAft>
                <a:spcPts val="0"/>
              </a:spcAft>
              <a:buClr>
                <a:schemeClr val="dk1"/>
              </a:buClr>
              <a:buSzPts val="2000"/>
              <a:buNone/>
            </a:pPr>
            <a:r>
              <a:rPr b="1" lang="en-US" sz="2000"/>
              <a:t>General Graph Directories</a:t>
            </a:r>
            <a:endParaRPr b="1"/>
          </a:p>
          <a:p>
            <a:pPr indent="-76200" lvl="1" marL="685800" rtl="0" algn="l">
              <a:lnSpc>
                <a:spcPct val="90000"/>
              </a:lnSpc>
              <a:spcBef>
                <a:spcPts val="500"/>
              </a:spcBef>
              <a:spcAft>
                <a:spcPts val="0"/>
              </a:spcAft>
              <a:buClr>
                <a:schemeClr val="dk1"/>
              </a:buClr>
              <a:buSzPts val="24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57" name="Google Shape;457;p50"/>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458" name="Google Shape;458;p50"/>
          <p:cNvPicPr preferRelativeResize="0"/>
          <p:nvPr/>
        </p:nvPicPr>
        <p:blipFill rotWithShape="1">
          <a:blip r:embed="rId3">
            <a:alphaModFix/>
          </a:blip>
          <a:srcRect b="0" l="0" r="0" t="0"/>
          <a:stretch/>
        </p:blipFill>
        <p:spPr>
          <a:xfrm>
            <a:off x="5037967" y="1411579"/>
            <a:ext cx="6905676" cy="4062797"/>
          </a:xfrm>
          <a:prstGeom prst="rect">
            <a:avLst/>
          </a:prstGeom>
          <a:noFill/>
          <a:ln>
            <a:noFill/>
          </a:ln>
        </p:spPr>
      </p:pic>
      <p:sp>
        <p:nvSpPr>
          <p:cNvPr id="459" name="Google Shape;459;p50"/>
          <p:cNvSpPr txBox="1"/>
          <p:nvPr/>
        </p:nvSpPr>
        <p:spPr>
          <a:xfrm>
            <a:off x="650344" y="3442977"/>
            <a:ext cx="4814888"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i="1" lang="en-US" sz="1800">
                <a:solidFill>
                  <a:schemeClr val="dk1"/>
                </a:solidFill>
                <a:latin typeface="Calibri"/>
                <a:ea typeface="Calibri"/>
                <a:cs typeface="Calibri"/>
                <a:sym typeface="Calibri"/>
              </a:rPr>
              <a:t>How do we guarantee no cycles?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Allow only links to file not subdirectories </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Garbage collection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Every time a new link is added use a cycle detection algorithm to determine whether it is OK</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1"/>
          <p:cNvSpPr txBox="1"/>
          <p:nvPr>
            <p:ph type="title"/>
          </p:nvPr>
        </p:nvSpPr>
        <p:spPr>
          <a:xfrm>
            <a:off x="838200" y="173715"/>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65" name="Google Shape;465;p51"/>
          <p:cNvSpPr txBox="1"/>
          <p:nvPr>
            <p:ph idx="1" type="body"/>
          </p:nvPr>
        </p:nvSpPr>
        <p:spPr>
          <a:xfrm>
            <a:off x="695677" y="605688"/>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File Sharing</a:t>
            </a:r>
            <a:endParaRPr/>
          </a:p>
          <a:p>
            <a:pPr indent="-228600" lvl="0" marL="228600" rtl="0" algn="l">
              <a:lnSpc>
                <a:spcPct val="90000"/>
              </a:lnSpc>
              <a:spcBef>
                <a:spcPts val="1000"/>
              </a:spcBef>
              <a:spcAft>
                <a:spcPts val="0"/>
              </a:spcAft>
              <a:buClr>
                <a:schemeClr val="dk1"/>
              </a:buClr>
              <a:buSzPts val="2000"/>
              <a:buChar char="•"/>
            </a:pPr>
            <a:r>
              <a:rPr lang="en-US" sz="2000"/>
              <a:t>Sharing of files on multi-user systems is desirable </a:t>
            </a:r>
            <a:endParaRPr/>
          </a:p>
          <a:p>
            <a:pPr indent="-228600" lvl="0" marL="228600" rtl="0" algn="l">
              <a:lnSpc>
                <a:spcPct val="90000"/>
              </a:lnSpc>
              <a:spcBef>
                <a:spcPts val="1000"/>
              </a:spcBef>
              <a:spcAft>
                <a:spcPts val="0"/>
              </a:spcAft>
              <a:buClr>
                <a:schemeClr val="dk1"/>
              </a:buClr>
              <a:buSzPts val="2000"/>
              <a:buChar char="•"/>
            </a:pPr>
            <a:r>
              <a:rPr lang="en-US" sz="2000"/>
              <a:t>Sharing may be done through a </a:t>
            </a:r>
            <a:r>
              <a:rPr b="1" lang="en-US" sz="2000"/>
              <a:t>protection </a:t>
            </a:r>
            <a:r>
              <a:rPr lang="en-US" sz="2000"/>
              <a:t>scheme </a:t>
            </a:r>
            <a:endParaRPr/>
          </a:p>
          <a:p>
            <a:pPr indent="-228600" lvl="0" marL="228600" rtl="0" algn="l">
              <a:lnSpc>
                <a:spcPct val="90000"/>
              </a:lnSpc>
              <a:spcBef>
                <a:spcPts val="1000"/>
              </a:spcBef>
              <a:spcAft>
                <a:spcPts val="0"/>
              </a:spcAft>
              <a:buClr>
                <a:schemeClr val="dk1"/>
              </a:buClr>
              <a:buSzPts val="2000"/>
              <a:buChar char="•"/>
            </a:pPr>
            <a:r>
              <a:rPr lang="en-US" sz="2000"/>
              <a:t>On distributed systems, files may be shared across a network </a:t>
            </a:r>
            <a:endParaRPr/>
          </a:p>
          <a:p>
            <a:pPr indent="-228600" lvl="0" marL="228600" rtl="0" algn="l">
              <a:lnSpc>
                <a:spcPct val="90000"/>
              </a:lnSpc>
              <a:spcBef>
                <a:spcPts val="1000"/>
              </a:spcBef>
              <a:spcAft>
                <a:spcPts val="0"/>
              </a:spcAft>
              <a:buClr>
                <a:schemeClr val="dk1"/>
              </a:buClr>
              <a:buSzPts val="2000"/>
              <a:buChar char="•"/>
            </a:pPr>
            <a:r>
              <a:rPr lang="en-US" sz="2000"/>
              <a:t>Network File System (NFS) is a common distributed file-sharing method </a:t>
            </a:r>
            <a:endParaRPr/>
          </a:p>
          <a:p>
            <a:pPr indent="-228600" lvl="0" marL="228600" rtl="0" algn="l">
              <a:lnSpc>
                <a:spcPct val="90000"/>
              </a:lnSpc>
              <a:spcBef>
                <a:spcPts val="1000"/>
              </a:spcBef>
              <a:spcAft>
                <a:spcPts val="0"/>
              </a:spcAft>
              <a:buClr>
                <a:schemeClr val="dk1"/>
              </a:buClr>
              <a:buSzPts val="2000"/>
              <a:buChar char="•"/>
            </a:pPr>
            <a:r>
              <a:rPr lang="en-US" sz="2000"/>
              <a:t>If multi-user system </a:t>
            </a:r>
            <a:r>
              <a:rPr b="1" lang="en-US" sz="2000"/>
              <a:t>User IDs </a:t>
            </a:r>
            <a:r>
              <a:rPr lang="en-US" sz="2000"/>
              <a:t>identify users, allowing permissions and protections to be per-user </a:t>
            </a:r>
            <a:r>
              <a:rPr b="1" lang="en-US" sz="2000"/>
              <a:t>Group IDs </a:t>
            </a:r>
            <a:r>
              <a:rPr lang="en-US" sz="2000"/>
              <a:t>allow users to be in groups, permitting group access rights </a:t>
            </a:r>
            <a:endParaRPr/>
          </a:p>
          <a:p>
            <a:pPr indent="-228600" lvl="0" marL="228600" rtl="0" algn="l">
              <a:lnSpc>
                <a:spcPct val="90000"/>
              </a:lnSpc>
              <a:spcBef>
                <a:spcPts val="1000"/>
              </a:spcBef>
              <a:spcAft>
                <a:spcPts val="0"/>
              </a:spcAft>
              <a:buClr>
                <a:schemeClr val="dk1"/>
              </a:buClr>
              <a:buSzPts val="2000"/>
              <a:buChar char="•"/>
            </a:pPr>
            <a:r>
              <a:rPr lang="en-US" sz="2000"/>
              <a:t>Owner of a file / directory </a:t>
            </a:r>
            <a:endParaRPr/>
          </a:p>
          <a:p>
            <a:pPr indent="-228600" lvl="0" marL="228600" rtl="0" algn="l">
              <a:lnSpc>
                <a:spcPct val="90000"/>
              </a:lnSpc>
              <a:spcBef>
                <a:spcPts val="1000"/>
              </a:spcBef>
              <a:spcAft>
                <a:spcPts val="0"/>
              </a:spcAft>
              <a:buClr>
                <a:schemeClr val="dk1"/>
              </a:buClr>
              <a:buSzPts val="2000"/>
              <a:buChar char="•"/>
            </a:pPr>
            <a:r>
              <a:rPr lang="en-US" sz="2000"/>
              <a:t>Group of a file / directory</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66" name="Google Shape;466;p51"/>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2"/>
          <p:cNvSpPr txBox="1"/>
          <p:nvPr>
            <p:ph type="title"/>
          </p:nvPr>
        </p:nvSpPr>
        <p:spPr>
          <a:xfrm>
            <a:off x="838200" y="173715"/>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72" name="Google Shape;472;p52"/>
          <p:cNvSpPr txBox="1"/>
          <p:nvPr>
            <p:ph idx="1" type="body"/>
          </p:nvPr>
        </p:nvSpPr>
        <p:spPr>
          <a:xfrm>
            <a:off x="695677" y="605688"/>
            <a:ext cx="10800644" cy="573693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US" sz="2400"/>
              <a:t>File Sharing</a:t>
            </a:r>
            <a:endParaRPr/>
          </a:p>
          <a:p>
            <a:pPr indent="-228600" lvl="0" marL="228600" rtl="0" algn="l">
              <a:lnSpc>
                <a:spcPct val="90000"/>
              </a:lnSpc>
              <a:spcBef>
                <a:spcPts val="1000"/>
              </a:spcBef>
              <a:spcAft>
                <a:spcPts val="0"/>
              </a:spcAft>
              <a:buClr>
                <a:schemeClr val="dk1"/>
              </a:buClr>
              <a:buSzPct val="100000"/>
              <a:buChar char="•"/>
            </a:pPr>
            <a:r>
              <a:rPr lang="en-US"/>
              <a:t>Uses networking to allow file system access between systems Manually via programs like FTP </a:t>
            </a:r>
            <a:endParaRPr/>
          </a:p>
          <a:p>
            <a:pPr indent="0" lvl="0" marL="0" rtl="0" algn="l">
              <a:lnSpc>
                <a:spcPct val="90000"/>
              </a:lnSpc>
              <a:spcBef>
                <a:spcPts val="1000"/>
              </a:spcBef>
              <a:spcAft>
                <a:spcPts val="0"/>
              </a:spcAft>
              <a:buClr>
                <a:schemeClr val="dk1"/>
              </a:buClr>
              <a:buSzPct val="100000"/>
              <a:buNone/>
            </a:pPr>
            <a:r>
              <a:rPr lang="en-US"/>
              <a:t>      🡪Automatically, seamlessly using </a:t>
            </a:r>
            <a:r>
              <a:rPr b="1" lang="en-US"/>
              <a:t>distributed file systems </a:t>
            </a:r>
            <a:endParaRPr/>
          </a:p>
          <a:p>
            <a:pPr indent="0" lvl="0" marL="0" rtl="0" algn="l">
              <a:lnSpc>
                <a:spcPct val="90000"/>
              </a:lnSpc>
              <a:spcBef>
                <a:spcPts val="1000"/>
              </a:spcBef>
              <a:spcAft>
                <a:spcPts val="0"/>
              </a:spcAft>
              <a:buClr>
                <a:schemeClr val="dk1"/>
              </a:buClr>
              <a:buSzPct val="100000"/>
              <a:buNone/>
            </a:pPr>
            <a:r>
              <a:rPr lang="en-US"/>
              <a:t>      🡪Semi automatically via the </a:t>
            </a:r>
            <a:r>
              <a:rPr b="1" lang="en-US"/>
              <a:t>world wide web </a:t>
            </a:r>
            <a:endParaRPr/>
          </a:p>
          <a:p>
            <a:pPr indent="-228600" lvl="0" marL="228600" rtl="0" algn="l">
              <a:lnSpc>
                <a:spcPct val="90000"/>
              </a:lnSpc>
              <a:spcBef>
                <a:spcPts val="1000"/>
              </a:spcBef>
              <a:spcAft>
                <a:spcPts val="0"/>
              </a:spcAft>
              <a:buClr>
                <a:schemeClr val="dk1"/>
              </a:buClr>
              <a:buSzPct val="100000"/>
              <a:buChar char="•"/>
            </a:pPr>
            <a:r>
              <a:rPr b="1" lang="en-US"/>
              <a:t>Client-server </a:t>
            </a:r>
            <a:r>
              <a:rPr lang="en-US"/>
              <a:t>model allows clients to mount remote file systems from servers </a:t>
            </a:r>
            <a:endParaRPr/>
          </a:p>
          <a:p>
            <a:pPr indent="0" lvl="0" marL="0" rtl="0" algn="l">
              <a:lnSpc>
                <a:spcPct val="90000"/>
              </a:lnSpc>
              <a:spcBef>
                <a:spcPts val="1000"/>
              </a:spcBef>
              <a:spcAft>
                <a:spcPts val="0"/>
              </a:spcAft>
              <a:buClr>
                <a:schemeClr val="dk1"/>
              </a:buClr>
              <a:buSzPct val="100000"/>
              <a:buNone/>
            </a:pPr>
            <a:r>
              <a:rPr lang="en-US"/>
              <a:t>🡪Client and user-on-client identification is insecure or complicated </a:t>
            </a:r>
            <a:endParaRPr/>
          </a:p>
          <a:p>
            <a:pPr indent="0" lvl="0" marL="0" rtl="0" algn="l">
              <a:lnSpc>
                <a:spcPct val="90000"/>
              </a:lnSpc>
              <a:spcBef>
                <a:spcPts val="1000"/>
              </a:spcBef>
              <a:spcAft>
                <a:spcPts val="0"/>
              </a:spcAft>
              <a:buClr>
                <a:schemeClr val="dk1"/>
              </a:buClr>
              <a:buSzPct val="100000"/>
              <a:buNone/>
            </a:pPr>
            <a:r>
              <a:rPr b="1" lang="en-US"/>
              <a:t>🡪NFS </a:t>
            </a:r>
            <a:r>
              <a:rPr lang="en-US"/>
              <a:t>is standard UNIX client-server file sharing protocol </a:t>
            </a:r>
            <a:endParaRPr/>
          </a:p>
          <a:p>
            <a:pPr indent="0" lvl="0" marL="0" rtl="0" algn="l">
              <a:lnSpc>
                <a:spcPct val="90000"/>
              </a:lnSpc>
              <a:spcBef>
                <a:spcPts val="1000"/>
              </a:spcBef>
              <a:spcAft>
                <a:spcPts val="0"/>
              </a:spcAft>
              <a:buClr>
                <a:schemeClr val="dk1"/>
              </a:buClr>
              <a:buSzPct val="100000"/>
              <a:buNone/>
            </a:pPr>
            <a:r>
              <a:rPr lang="en-US"/>
              <a:t>🡪Server can serve multiple clients </a:t>
            </a:r>
            <a:endParaRPr/>
          </a:p>
          <a:p>
            <a:pPr indent="-228600" lvl="0" marL="228600" rtl="0" algn="l">
              <a:lnSpc>
                <a:spcPct val="90000"/>
              </a:lnSpc>
              <a:spcBef>
                <a:spcPts val="1000"/>
              </a:spcBef>
              <a:spcAft>
                <a:spcPts val="0"/>
              </a:spcAft>
              <a:buClr>
                <a:schemeClr val="dk1"/>
              </a:buClr>
              <a:buSzPct val="100000"/>
              <a:buChar char="•"/>
            </a:pPr>
            <a:r>
              <a:rPr b="1" lang="en-US"/>
              <a:t>CIFS </a:t>
            </a:r>
            <a:r>
              <a:rPr lang="en-US"/>
              <a:t>is standard Windows protocol </a:t>
            </a:r>
            <a:endParaRPr/>
          </a:p>
          <a:p>
            <a:pPr indent="-228600" lvl="0" marL="228600" rtl="0" algn="l">
              <a:lnSpc>
                <a:spcPct val="90000"/>
              </a:lnSpc>
              <a:spcBef>
                <a:spcPts val="1000"/>
              </a:spcBef>
              <a:spcAft>
                <a:spcPts val="0"/>
              </a:spcAft>
              <a:buClr>
                <a:schemeClr val="dk1"/>
              </a:buClr>
              <a:buSzPct val="100000"/>
              <a:buChar char="•"/>
            </a:pPr>
            <a:r>
              <a:rPr lang="en-US"/>
              <a:t>Standard operating system file calls are translated into remote calls </a:t>
            </a:r>
            <a:endParaRPr/>
          </a:p>
          <a:p>
            <a:pPr indent="-228600" lvl="0" marL="228600" rtl="0" algn="l">
              <a:lnSpc>
                <a:spcPct val="90000"/>
              </a:lnSpc>
              <a:spcBef>
                <a:spcPts val="1000"/>
              </a:spcBef>
              <a:spcAft>
                <a:spcPts val="0"/>
              </a:spcAft>
              <a:buClr>
                <a:schemeClr val="dk1"/>
              </a:buClr>
              <a:buSzPct val="100000"/>
              <a:buChar char="•"/>
            </a:pPr>
            <a:r>
              <a:rPr lang="en-US"/>
              <a:t>Distributed Information Systems </a:t>
            </a:r>
            <a:r>
              <a:rPr b="1" lang="en-US"/>
              <a:t>(distributed naming services) </a:t>
            </a:r>
            <a:r>
              <a:rPr lang="en-US"/>
              <a:t>such as LDAP, DNS, NIS, Active Directory implement unified access to information needed for remote computing</a:t>
            </a:r>
            <a:endParaRPr/>
          </a:p>
          <a:p>
            <a:pPr indent="-64135" lvl="0" marL="228600" rtl="0" algn="l">
              <a:lnSpc>
                <a:spcPct val="90000"/>
              </a:lnSpc>
              <a:spcBef>
                <a:spcPts val="1000"/>
              </a:spcBef>
              <a:spcAft>
                <a:spcPts val="0"/>
              </a:spcAft>
              <a:buClr>
                <a:schemeClr val="dk1"/>
              </a:buClr>
              <a:buSzPct val="100000"/>
              <a:buNone/>
            </a:pPr>
            <a:r>
              <a:t/>
            </a:r>
            <a:endParaRPr/>
          </a:p>
          <a:p>
            <a:pPr indent="-111125" lvl="0" marL="22860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t/>
            </a:r>
            <a:endParaRPr/>
          </a:p>
          <a:p>
            <a:pPr indent="-111125" lvl="0" marL="228600" rtl="0" algn="l">
              <a:lnSpc>
                <a:spcPct val="90000"/>
              </a:lnSpc>
              <a:spcBef>
                <a:spcPts val="1000"/>
              </a:spcBef>
              <a:spcAft>
                <a:spcPts val="0"/>
              </a:spcAft>
              <a:buClr>
                <a:schemeClr val="dk1"/>
              </a:buClr>
              <a:buSzPct val="100000"/>
              <a:buNone/>
            </a:pPr>
            <a:r>
              <a:t/>
            </a:r>
            <a:endParaRPr sz="2000"/>
          </a:p>
        </p:txBody>
      </p:sp>
      <p:sp>
        <p:nvSpPr>
          <p:cNvPr id="473" name="Google Shape;473;p52"/>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3"/>
          <p:cNvSpPr txBox="1"/>
          <p:nvPr>
            <p:ph type="title"/>
          </p:nvPr>
        </p:nvSpPr>
        <p:spPr>
          <a:xfrm>
            <a:off x="838200" y="173715"/>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79" name="Google Shape;479;p53"/>
          <p:cNvSpPr txBox="1"/>
          <p:nvPr>
            <p:ph idx="1" type="body"/>
          </p:nvPr>
        </p:nvSpPr>
        <p:spPr>
          <a:xfrm>
            <a:off x="695677" y="605688"/>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File Sharing-Failure Mode</a:t>
            </a:r>
            <a:endParaRPr/>
          </a:p>
          <a:p>
            <a:pPr indent="-228600" lvl="0" marL="228600" rtl="0" algn="l">
              <a:lnSpc>
                <a:spcPct val="90000"/>
              </a:lnSpc>
              <a:spcBef>
                <a:spcPts val="1000"/>
              </a:spcBef>
              <a:spcAft>
                <a:spcPts val="0"/>
              </a:spcAft>
              <a:buClr>
                <a:schemeClr val="dk1"/>
              </a:buClr>
              <a:buSzPts val="2800"/>
              <a:buChar char="•"/>
            </a:pPr>
            <a:r>
              <a:rPr lang="en-US"/>
              <a:t>All file systems have failure modes; For example corruption of directory structures or other non-user data, called </a:t>
            </a:r>
            <a:r>
              <a:rPr b="1" lang="en-US"/>
              <a:t>metadata </a:t>
            </a:r>
            <a:endParaRPr/>
          </a:p>
          <a:p>
            <a:pPr indent="-228600" lvl="0" marL="228600" rtl="0" algn="l">
              <a:lnSpc>
                <a:spcPct val="90000"/>
              </a:lnSpc>
              <a:spcBef>
                <a:spcPts val="1000"/>
              </a:spcBef>
              <a:spcAft>
                <a:spcPts val="0"/>
              </a:spcAft>
              <a:buClr>
                <a:schemeClr val="dk1"/>
              </a:buClr>
              <a:buSzPts val="2800"/>
              <a:buChar char="•"/>
            </a:pPr>
            <a:r>
              <a:rPr lang="en-US"/>
              <a:t>Remote file systems add new failure modes, due to network failure, server failure </a:t>
            </a:r>
            <a:endParaRPr/>
          </a:p>
          <a:p>
            <a:pPr indent="-228600" lvl="0" marL="228600" rtl="0" algn="l">
              <a:lnSpc>
                <a:spcPct val="90000"/>
              </a:lnSpc>
              <a:spcBef>
                <a:spcPts val="1000"/>
              </a:spcBef>
              <a:spcAft>
                <a:spcPts val="0"/>
              </a:spcAft>
              <a:buClr>
                <a:schemeClr val="dk1"/>
              </a:buClr>
              <a:buSzPts val="2800"/>
              <a:buChar char="•"/>
            </a:pPr>
            <a:r>
              <a:rPr lang="en-US"/>
              <a:t>Recovery from failure can involve </a:t>
            </a:r>
            <a:r>
              <a:rPr b="1" lang="en-US"/>
              <a:t>state information </a:t>
            </a:r>
            <a:r>
              <a:rPr lang="en-US"/>
              <a:t>about status of each remote request </a:t>
            </a:r>
            <a:endParaRPr/>
          </a:p>
          <a:p>
            <a:pPr indent="-228600" lvl="0" marL="228600" rtl="0" algn="l">
              <a:lnSpc>
                <a:spcPct val="90000"/>
              </a:lnSpc>
              <a:spcBef>
                <a:spcPts val="1000"/>
              </a:spcBef>
              <a:spcAft>
                <a:spcPts val="0"/>
              </a:spcAft>
              <a:buClr>
                <a:schemeClr val="dk1"/>
              </a:buClr>
              <a:buSzPts val="2800"/>
              <a:buChar char="•"/>
            </a:pPr>
            <a:r>
              <a:rPr b="1" lang="en-US"/>
              <a:t>Stateless </a:t>
            </a:r>
            <a:r>
              <a:rPr lang="en-US"/>
              <a:t>protocols such as NFS v3 include all information in each request, allowing easy recovery but less security</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80" name="Google Shape;480;p53"/>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4"/>
          <p:cNvSpPr txBox="1"/>
          <p:nvPr>
            <p:ph type="title"/>
          </p:nvPr>
        </p:nvSpPr>
        <p:spPr>
          <a:xfrm>
            <a:off x="838200" y="173715"/>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86" name="Google Shape;486;p54"/>
          <p:cNvSpPr txBox="1"/>
          <p:nvPr>
            <p:ph idx="1" type="body"/>
          </p:nvPr>
        </p:nvSpPr>
        <p:spPr>
          <a:xfrm>
            <a:off x="695677" y="605688"/>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File Sharing-Failure Mode</a:t>
            </a:r>
            <a:endParaRPr/>
          </a:p>
          <a:p>
            <a:pPr indent="-228600" lvl="1" marL="685800" rtl="0" algn="l">
              <a:lnSpc>
                <a:spcPct val="90000"/>
              </a:lnSpc>
              <a:spcBef>
                <a:spcPts val="500"/>
              </a:spcBef>
              <a:spcAft>
                <a:spcPts val="0"/>
              </a:spcAft>
              <a:buClr>
                <a:schemeClr val="dk1"/>
              </a:buClr>
              <a:buSzPts val="2400"/>
              <a:buChar char="•"/>
            </a:pPr>
            <a:r>
              <a:rPr lang="en-US"/>
              <a:t>Specify how multiple users are to access a shared file simultaneously </a:t>
            </a:r>
            <a:endParaRPr/>
          </a:p>
          <a:p>
            <a:pPr indent="-228600" lvl="1" marL="685800" rtl="0" algn="l">
              <a:lnSpc>
                <a:spcPct val="90000"/>
              </a:lnSpc>
              <a:spcBef>
                <a:spcPts val="500"/>
              </a:spcBef>
              <a:spcAft>
                <a:spcPts val="0"/>
              </a:spcAft>
              <a:buClr>
                <a:schemeClr val="dk1"/>
              </a:buClr>
              <a:buSzPts val="2400"/>
              <a:buChar char="•"/>
            </a:pPr>
            <a:r>
              <a:rPr lang="en-US"/>
              <a:t>Similar to process synchronization algorithms </a:t>
            </a:r>
            <a:endParaRPr/>
          </a:p>
          <a:p>
            <a:pPr indent="-228600" lvl="1" marL="685800" rtl="0" algn="l">
              <a:lnSpc>
                <a:spcPct val="90000"/>
              </a:lnSpc>
              <a:spcBef>
                <a:spcPts val="500"/>
              </a:spcBef>
              <a:spcAft>
                <a:spcPts val="0"/>
              </a:spcAft>
              <a:buClr>
                <a:schemeClr val="dk1"/>
              </a:buClr>
              <a:buSzPts val="2400"/>
              <a:buChar char="•"/>
            </a:pPr>
            <a:r>
              <a:rPr lang="en-US"/>
              <a:t>Tend to be less complex due to disk I/O and network latency (for remote file systems </a:t>
            </a:r>
            <a:endParaRPr/>
          </a:p>
          <a:p>
            <a:pPr indent="-228600" lvl="0" marL="228600" rtl="0" algn="l">
              <a:lnSpc>
                <a:spcPct val="90000"/>
              </a:lnSpc>
              <a:spcBef>
                <a:spcPts val="1000"/>
              </a:spcBef>
              <a:spcAft>
                <a:spcPts val="0"/>
              </a:spcAft>
              <a:buClr>
                <a:schemeClr val="dk1"/>
              </a:buClr>
              <a:buSzPts val="2800"/>
              <a:buChar char="•"/>
            </a:pPr>
            <a:r>
              <a:rPr lang="en-US"/>
              <a:t>Andrew File System (AFS) implemented complex remote file sharing semantics </a:t>
            </a:r>
            <a:endParaRPr/>
          </a:p>
          <a:p>
            <a:pPr indent="-228600" lvl="0" marL="228600" rtl="0" algn="l">
              <a:lnSpc>
                <a:spcPct val="90000"/>
              </a:lnSpc>
              <a:spcBef>
                <a:spcPts val="1000"/>
              </a:spcBef>
              <a:spcAft>
                <a:spcPts val="0"/>
              </a:spcAft>
              <a:buClr>
                <a:schemeClr val="dk1"/>
              </a:buClr>
              <a:buSzPts val="2800"/>
              <a:buChar char="•"/>
            </a:pPr>
            <a:r>
              <a:rPr lang="en-US"/>
              <a:t>Unix file system (UFS) implements: </a:t>
            </a:r>
            <a:endParaRPr/>
          </a:p>
          <a:p>
            <a:pPr indent="-228600" lvl="1" marL="685800" rtl="0" algn="l">
              <a:lnSpc>
                <a:spcPct val="90000"/>
              </a:lnSpc>
              <a:spcBef>
                <a:spcPts val="500"/>
              </a:spcBef>
              <a:spcAft>
                <a:spcPts val="0"/>
              </a:spcAft>
              <a:buClr>
                <a:schemeClr val="dk1"/>
              </a:buClr>
              <a:buSzPts val="2400"/>
              <a:buChar char="•"/>
            </a:pPr>
            <a:r>
              <a:rPr lang="en-US"/>
              <a:t>Writes to an open file visible immediately to other users of the same open file </a:t>
            </a:r>
            <a:endParaRPr/>
          </a:p>
          <a:p>
            <a:pPr indent="-228600" lvl="1" marL="685800" rtl="0" algn="l">
              <a:lnSpc>
                <a:spcPct val="90000"/>
              </a:lnSpc>
              <a:spcBef>
                <a:spcPts val="500"/>
              </a:spcBef>
              <a:spcAft>
                <a:spcPts val="0"/>
              </a:spcAft>
              <a:buClr>
                <a:schemeClr val="dk1"/>
              </a:buClr>
              <a:buSzPts val="2400"/>
              <a:buChar char="•"/>
            </a:pPr>
            <a:r>
              <a:rPr lang="en-US"/>
              <a:t>Sharing file pointer to allow multiple users to read and write concurrently </a:t>
            </a:r>
            <a:endParaRPr/>
          </a:p>
          <a:p>
            <a:pPr indent="-228600" lvl="1" marL="685800" rtl="0" algn="l">
              <a:lnSpc>
                <a:spcPct val="90000"/>
              </a:lnSpc>
              <a:spcBef>
                <a:spcPts val="500"/>
              </a:spcBef>
              <a:spcAft>
                <a:spcPts val="0"/>
              </a:spcAft>
              <a:buClr>
                <a:schemeClr val="dk1"/>
              </a:buClr>
              <a:buSzPts val="2800"/>
              <a:buChar char="•"/>
            </a:pPr>
            <a:r>
              <a:rPr lang="en-US" sz="2800"/>
              <a:t>AFS has session semantics </a:t>
            </a:r>
            <a:endParaRPr/>
          </a:p>
          <a:p>
            <a:pPr indent="0" lvl="1" marL="457200" rtl="0" algn="l">
              <a:lnSpc>
                <a:spcPct val="90000"/>
              </a:lnSpc>
              <a:spcBef>
                <a:spcPts val="500"/>
              </a:spcBef>
              <a:spcAft>
                <a:spcPts val="0"/>
              </a:spcAft>
              <a:buClr>
                <a:schemeClr val="dk1"/>
              </a:buClr>
              <a:buSzPts val="2400"/>
              <a:buNone/>
            </a:pPr>
            <a:r>
              <a:rPr lang="en-US"/>
              <a:t>-&gt;Writes only visible to sessions starting after the file is closed</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87" name="Google Shape;487;p54"/>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5"/>
          <p:cNvSpPr txBox="1"/>
          <p:nvPr>
            <p:ph type="title"/>
          </p:nvPr>
        </p:nvSpPr>
        <p:spPr>
          <a:xfrm>
            <a:off x="838200" y="173715"/>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File System Concept</a:t>
            </a:r>
            <a:br>
              <a:rPr lang="en-US" sz="2400"/>
            </a:br>
            <a:endParaRPr sz="2400"/>
          </a:p>
        </p:txBody>
      </p:sp>
      <p:sp>
        <p:nvSpPr>
          <p:cNvPr id="493" name="Google Shape;493;p55"/>
          <p:cNvSpPr txBox="1"/>
          <p:nvPr>
            <p:ph idx="1" type="body"/>
          </p:nvPr>
        </p:nvSpPr>
        <p:spPr>
          <a:xfrm>
            <a:off x="695677" y="605688"/>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Protection</a:t>
            </a:r>
            <a:endParaRPr/>
          </a:p>
          <a:p>
            <a:pPr indent="-228600" lvl="0" marL="228600" rtl="0" algn="l">
              <a:lnSpc>
                <a:spcPct val="90000"/>
              </a:lnSpc>
              <a:spcBef>
                <a:spcPts val="1000"/>
              </a:spcBef>
              <a:spcAft>
                <a:spcPts val="0"/>
              </a:spcAft>
              <a:buClr>
                <a:schemeClr val="dk1"/>
              </a:buClr>
              <a:buSzPts val="2800"/>
              <a:buChar char="•"/>
            </a:pPr>
            <a:r>
              <a:rPr lang="en-US"/>
              <a:t>File owner/creator should be able to control: </a:t>
            </a:r>
            <a:endParaRPr/>
          </a:p>
          <a:p>
            <a:pPr indent="0" lvl="0" marL="0" rtl="0" algn="l">
              <a:lnSpc>
                <a:spcPct val="90000"/>
              </a:lnSpc>
              <a:spcBef>
                <a:spcPts val="1000"/>
              </a:spcBef>
              <a:spcAft>
                <a:spcPts val="0"/>
              </a:spcAft>
              <a:buClr>
                <a:schemeClr val="dk1"/>
              </a:buClr>
              <a:buSzPts val="2800"/>
              <a:buNone/>
            </a:pPr>
            <a:r>
              <a:rPr lang="en-US"/>
              <a:t>   -&gt;what can be done </a:t>
            </a:r>
            <a:endParaRPr/>
          </a:p>
          <a:p>
            <a:pPr indent="0" lvl="0" marL="0" rtl="0" algn="l">
              <a:lnSpc>
                <a:spcPct val="90000"/>
              </a:lnSpc>
              <a:spcBef>
                <a:spcPts val="1000"/>
              </a:spcBef>
              <a:spcAft>
                <a:spcPts val="0"/>
              </a:spcAft>
              <a:buClr>
                <a:schemeClr val="dk1"/>
              </a:buClr>
              <a:buSzPts val="2800"/>
              <a:buNone/>
            </a:pPr>
            <a:r>
              <a:rPr lang="en-US"/>
              <a:t>   -&gt;by whom </a:t>
            </a:r>
            <a:endParaRPr/>
          </a:p>
          <a:p>
            <a:pPr indent="0" lvl="0" marL="0" rtl="0" algn="l">
              <a:lnSpc>
                <a:spcPct val="90000"/>
              </a:lnSpc>
              <a:spcBef>
                <a:spcPts val="1000"/>
              </a:spcBef>
              <a:spcAft>
                <a:spcPts val="0"/>
              </a:spcAft>
              <a:buClr>
                <a:schemeClr val="dk1"/>
              </a:buClr>
              <a:buSzPts val="2800"/>
              <a:buNone/>
            </a:pPr>
            <a:r>
              <a:rPr lang="en-US"/>
              <a:t>Types of access </a:t>
            </a:r>
            <a:endParaRPr/>
          </a:p>
          <a:p>
            <a:pPr indent="-228600" lvl="0" marL="228600" rtl="0" algn="l">
              <a:lnSpc>
                <a:spcPct val="90000"/>
              </a:lnSpc>
              <a:spcBef>
                <a:spcPts val="1000"/>
              </a:spcBef>
              <a:spcAft>
                <a:spcPts val="0"/>
              </a:spcAft>
              <a:buClr>
                <a:schemeClr val="dk1"/>
              </a:buClr>
              <a:buSzPts val="2800"/>
              <a:buChar char="•"/>
            </a:pPr>
            <a:r>
              <a:rPr b="1" lang="en-US"/>
              <a:t>Read </a:t>
            </a:r>
            <a:endParaRPr/>
          </a:p>
          <a:p>
            <a:pPr indent="-228600" lvl="0" marL="228600" rtl="0" algn="l">
              <a:lnSpc>
                <a:spcPct val="90000"/>
              </a:lnSpc>
              <a:spcBef>
                <a:spcPts val="1000"/>
              </a:spcBef>
              <a:spcAft>
                <a:spcPts val="0"/>
              </a:spcAft>
              <a:buClr>
                <a:schemeClr val="dk1"/>
              </a:buClr>
              <a:buSzPts val="2800"/>
              <a:buChar char="•"/>
            </a:pPr>
            <a:r>
              <a:rPr b="1" lang="en-US"/>
              <a:t>Write </a:t>
            </a:r>
            <a:endParaRPr/>
          </a:p>
          <a:p>
            <a:pPr indent="-228600" lvl="0" marL="228600" rtl="0" algn="l">
              <a:lnSpc>
                <a:spcPct val="90000"/>
              </a:lnSpc>
              <a:spcBef>
                <a:spcPts val="1000"/>
              </a:spcBef>
              <a:spcAft>
                <a:spcPts val="0"/>
              </a:spcAft>
              <a:buClr>
                <a:schemeClr val="dk1"/>
              </a:buClr>
              <a:buSzPts val="2800"/>
              <a:buChar char="•"/>
            </a:pPr>
            <a:r>
              <a:rPr b="1" lang="en-US"/>
              <a:t>Execute </a:t>
            </a:r>
            <a:endParaRPr/>
          </a:p>
          <a:p>
            <a:pPr indent="-228600" lvl="0" marL="228600" rtl="0" algn="l">
              <a:lnSpc>
                <a:spcPct val="90000"/>
              </a:lnSpc>
              <a:spcBef>
                <a:spcPts val="1000"/>
              </a:spcBef>
              <a:spcAft>
                <a:spcPts val="0"/>
              </a:spcAft>
              <a:buClr>
                <a:schemeClr val="dk1"/>
              </a:buClr>
              <a:buSzPts val="2800"/>
              <a:buChar char="•"/>
            </a:pPr>
            <a:r>
              <a:rPr b="1" lang="en-US"/>
              <a:t>Append </a:t>
            </a:r>
            <a:endParaRPr/>
          </a:p>
          <a:p>
            <a:pPr indent="-228600" lvl="0" marL="228600" rtl="0" algn="l">
              <a:lnSpc>
                <a:spcPct val="90000"/>
              </a:lnSpc>
              <a:spcBef>
                <a:spcPts val="1000"/>
              </a:spcBef>
              <a:spcAft>
                <a:spcPts val="0"/>
              </a:spcAft>
              <a:buClr>
                <a:schemeClr val="dk1"/>
              </a:buClr>
              <a:buSzPts val="2800"/>
              <a:buChar char="•"/>
            </a:pPr>
            <a:r>
              <a:rPr b="1" lang="en-US"/>
              <a:t>Delete </a:t>
            </a:r>
            <a:endParaRPr/>
          </a:p>
          <a:p>
            <a:pPr indent="-228600" lvl="0" marL="228600" rtl="0" algn="l">
              <a:lnSpc>
                <a:spcPct val="90000"/>
              </a:lnSpc>
              <a:spcBef>
                <a:spcPts val="1000"/>
              </a:spcBef>
              <a:spcAft>
                <a:spcPts val="0"/>
              </a:spcAft>
              <a:buClr>
                <a:schemeClr val="dk1"/>
              </a:buClr>
              <a:buSzPts val="2800"/>
              <a:buChar char="•"/>
            </a:pPr>
            <a:r>
              <a:rPr b="1" lang="en-US"/>
              <a:t>List</a:t>
            </a:r>
            <a:endParaRPr/>
          </a:p>
          <a:p>
            <a:pPr indent="-50800" lvl="0" marL="22860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494" name="Google Shape;494;p55"/>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6"/>
          <p:cNvSpPr txBox="1"/>
          <p:nvPr>
            <p:ph type="title"/>
          </p:nvPr>
        </p:nvSpPr>
        <p:spPr>
          <a:xfrm>
            <a:off x="452438" y="143096"/>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00" name="Google Shape;500;p56"/>
          <p:cNvSpPr txBox="1"/>
          <p:nvPr>
            <p:ph idx="1" type="body"/>
          </p:nvPr>
        </p:nvSpPr>
        <p:spPr>
          <a:xfrm>
            <a:off x="695677" y="793470"/>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File-System Structure </a:t>
            </a:r>
            <a:endParaRPr/>
          </a:p>
          <a:p>
            <a:pPr indent="-228600" lvl="0" marL="228600" rtl="0" algn="l">
              <a:lnSpc>
                <a:spcPct val="90000"/>
              </a:lnSpc>
              <a:spcBef>
                <a:spcPts val="1000"/>
              </a:spcBef>
              <a:spcAft>
                <a:spcPts val="0"/>
              </a:spcAft>
              <a:buClr>
                <a:schemeClr val="dk1"/>
              </a:buClr>
              <a:buSzPts val="2800"/>
              <a:buChar char="•"/>
            </a:pPr>
            <a:r>
              <a:rPr lang="en-US"/>
              <a:t>File-System Implementation </a:t>
            </a:r>
            <a:endParaRPr/>
          </a:p>
          <a:p>
            <a:pPr indent="-228600" lvl="0" marL="228600" rtl="0" algn="l">
              <a:lnSpc>
                <a:spcPct val="90000"/>
              </a:lnSpc>
              <a:spcBef>
                <a:spcPts val="1000"/>
              </a:spcBef>
              <a:spcAft>
                <a:spcPts val="0"/>
              </a:spcAft>
              <a:buClr>
                <a:schemeClr val="dk1"/>
              </a:buClr>
              <a:buSzPts val="2800"/>
              <a:buChar char="•"/>
            </a:pPr>
            <a:r>
              <a:rPr lang="en-US"/>
              <a:t>Directory Implementation </a:t>
            </a:r>
            <a:endParaRPr/>
          </a:p>
          <a:p>
            <a:pPr indent="-228600" lvl="0" marL="228600" rtl="0" algn="l">
              <a:lnSpc>
                <a:spcPct val="90000"/>
              </a:lnSpc>
              <a:spcBef>
                <a:spcPts val="1000"/>
              </a:spcBef>
              <a:spcAft>
                <a:spcPts val="0"/>
              </a:spcAft>
              <a:buClr>
                <a:schemeClr val="dk1"/>
              </a:buClr>
              <a:buSzPts val="2800"/>
              <a:buChar char="•"/>
            </a:pPr>
            <a:r>
              <a:rPr lang="en-US"/>
              <a:t>Allocation Methods </a:t>
            </a:r>
            <a:endParaRPr/>
          </a:p>
          <a:p>
            <a:pPr indent="-228600" lvl="0" marL="228600" rtl="0" algn="l">
              <a:lnSpc>
                <a:spcPct val="90000"/>
              </a:lnSpc>
              <a:spcBef>
                <a:spcPts val="1000"/>
              </a:spcBef>
              <a:spcAft>
                <a:spcPts val="0"/>
              </a:spcAft>
              <a:buClr>
                <a:schemeClr val="dk1"/>
              </a:buClr>
              <a:buSzPts val="2800"/>
              <a:buChar char="•"/>
            </a:pPr>
            <a:r>
              <a:rPr lang="en-US"/>
              <a:t>Free-Space Management </a:t>
            </a:r>
            <a:endParaRPr/>
          </a:p>
          <a:p>
            <a:pPr indent="-50800" lvl="0" marL="22860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501" name="Google Shape;501;p56"/>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7"/>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07" name="Google Shape;507;p57"/>
          <p:cNvSpPr txBox="1"/>
          <p:nvPr>
            <p:ph idx="1" type="body"/>
          </p:nvPr>
        </p:nvSpPr>
        <p:spPr>
          <a:xfrm>
            <a:off x="695677" y="793470"/>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Objective</a:t>
            </a:r>
            <a:endParaRPr/>
          </a:p>
          <a:p>
            <a:pPr indent="-228600" lvl="0" marL="228600" rtl="0" algn="l">
              <a:lnSpc>
                <a:spcPct val="90000"/>
              </a:lnSpc>
              <a:spcBef>
                <a:spcPts val="1000"/>
              </a:spcBef>
              <a:spcAft>
                <a:spcPts val="0"/>
              </a:spcAft>
              <a:buClr>
                <a:schemeClr val="dk1"/>
              </a:buClr>
              <a:buSzPts val="2800"/>
              <a:buChar char="•"/>
            </a:pPr>
            <a:r>
              <a:rPr lang="en-US"/>
              <a:t>To describe the details of implementing local file systems and directory structures </a:t>
            </a:r>
            <a:endParaRPr/>
          </a:p>
          <a:p>
            <a:pPr indent="-228600" lvl="0" marL="228600" rtl="0" algn="l">
              <a:lnSpc>
                <a:spcPct val="90000"/>
              </a:lnSpc>
              <a:spcBef>
                <a:spcPts val="1000"/>
              </a:spcBef>
              <a:spcAft>
                <a:spcPts val="0"/>
              </a:spcAft>
              <a:buClr>
                <a:schemeClr val="dk1"/>
              </a:buClr>
              <a:buSzPts val="2800"/>
              <a:buChar char="•"/>
            </a:pPr>
            <a:r>
              <a:rPr lang="en-US"/>
              <a:t>To describe the implementation of remote file systems </a:t>
            </a:r>
            <a:endParaRPr/>
          </a:p>
          <a:p>
            <a:pPr indent="-228600" lvl="0" marL="228600" rtl="0" algn="l">
              <a:lnSpc>
                <a:spcPct val="90000"/>
              </a:lnSpc>
              <a:spcBef>
                <a:spcPts val="1000"/>
              </a:spcBef>
              <a:spcAft>
                <a:spcPts val="0"/>
              </a:spcAft>
              <a:buClr>
                <a:schemeClr val="dk1"/>
              </a:buClr>
              <a:buSzPts val="2800"/>
              <a:buChar char="•"/>
            </a:pPr>
            <a:r>
              <a:rPr lang="en-US"/>
              <a:t>To discuss block allocation and free-block algorithms and trade-offs</a:t>
            </a:r>
            <a:endParaRPr/>
          </a:p>
          <a:p>
            <a:pPr indent="-50800" lvl="0" marL="228600" rtl="0" algn="l">
              <a:lnSpc>
                <a:spcPct val="90000"/>
              </a:lnSpc>
              <a:spcBef>
                <a:spcPts val="1000"/>
              </a:spcBef>
              <a:spcAft>
                <a:spcPts val="0"/>
              </a:spcAft>
              <a:buClr>
                <a:schemeClr val="dk1"/>
              </a:buClr>
              <a:buSzPts val="2800"/>
              <a:buNone/>
            </a:pPr>
            <a:r>
              <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508" name="Google Shape;508;p57"/>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8"/>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14" name="Google Shape;514;p58"/>
          <p:cNvSpPr txBox="1"/>
          <p:nvPr>
            <p:ph idx="1" type="body"/>
          </p:nvPr>
        </p:nvSpPr>
        <p:spPr>
          <a:xfrm>
            <a:off x="695677" y="793470"/>
            <a:ext cx="10800644" cy="573693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Objective</a:t>
            </a:r>
            <a:endParaRPr/>
          </a:p>
          <a:p>
            <a:pPr indent="-228600" lvl="0" marL="228600" rtl="0" algn="l">
              <a:lnSpc>
                <a:spcPct val="90000"/>
              </a:lnSpc>
              <a:spcBef>
                <a:spcPts val="1000"/>
              </a:spcBef>
              <a:spcAft>
                <a:spcPts val="0"/>
              </a:spcAft>
              <a:buClr>
                <a:schemeClr val="dk1"/>
              </a:buClr>
              <a:buSzPct val="100000"/>
              <a:buChar char="•"/>
            </a:pPr>
            <a:r>
              <a:rPr lang="en-US"/>
              <a:t>File structure </a:t>
            </a:r>
            <a:endParaRPr/>
          </a:p>
          <a:p>
            <a:pPr indent="0" lvl="0" marL="0" rtl="0" algn="l">
              <a:lnSpc>
                <a:spcPct val="90000"/>
              </a:lnSpc>
              <a:spcBef>
                <a:spcPts val="1000"/>
              </a:spcBef>
              <a:spcAft>
                <a:spcPts val="0"/>
              </a:spcAft>
              <a:buClr>
                <a:schemeClr val="dk1"/>
              </a:buClr>
              <a:buSzPct val="100000"/>
              <a:buNone/>
            </a:pPr>
            <a:r>
              <a:rPr lang="en-US"/>
              <a:t>    🡪Logical storage unit </a:t>
            </a:r>
            <a:endParaRPr/>
          </a:p>
          <a:p>
            <a:pPr indent="0" lvl="0" marL="0" rtl="0" algn="l">
              <a:lnSpc>
                <a:spcPct val="90000"/>
              </a:lnSpc>
              <a:spcBef>
                <a:spcPts val="1000"/>
              </a:spcBef>
              <a:spcAft>
                <a:spcPts val="0"/>
              </a:spcAft>
              <a:buClr>
                <a:schemeClr val="dk1"/>
              </a:buClr>
              <a:buSzPct val="100000"/>
              <a:buNone/>
            </a:pPr>
            <a:r>
              <a:rPr lang="en-US"/>
              <a:t>    🡪Collection of related information </a:t>
            </a:r>
            <a:endParaRPr/>
          </a:p>
          <a:p>
            <a:pPr indent="-228600" lvl="0" marL="228600" rtl="0" algn="l">
              <a:lnSpc>
                <a:spcPct val="90000"/>
              </a:lnSpc>
              <a:spcBef>
                <a:spcPts val="1000"/>
              </a:spcBef>
              <a:spcAft>
                <a:spcPts val="0"/>
              </a:spcAft>
              <a:buClr>
                <a:schemeClr val="dk1"/>
              </a:buClr>
              <a:buSzPct val="100000"/>
              <a:buChar char="•"/>
            </a:pPr>
            <a:r>
              <a:rPr b="1" lang="en-US"/>
              <a:t>File system </a:t>
            </a:r>
            <a:r>
              <a:rPr lang="en-US"/>
              <a:t>resides on secondary storage (disks) </a:t>
            </a:r>
            <a:endParaRPr/>
          </a:p>
          <a:p>
            <a:pPr indent="0" lvl="0" marL="0" rtl="0" algn="l">
              <a:lnSpc>
                <a:spcPct val="90000"/>
              </a:lnSpc>
              <a:spcBef>
                <a:spcPts val="1000"/>
              </a:spcBef>
              <a:spcAft>
                <a:spcPts val="0"/>
              </a:spcAft>
              <a:buClr>
                <a:schemeClr val="dk1"/>
              </a:buClr>
              <a:buSzPct val="100000"/>
              <a:buNone/>
            </a:pPr>
            <a:r>
              <a:rPr lang="en-US"/>
              <a:t>   🡪Provided user interface to storage, mapping logical to physical </a:t>
            </a:r>
            <a:endParaRPr/>
          </a:p>
          <a:p>
            <a:pPr indent="0" lvl="0" marL="0" rtl="0" algn="l">
              <a:lnSpc>
                <a:spcPct val="90000"/>
              </a:lnSpc>
              <a:spcBef>
                <a:spcPts val="1000"/>
              </a:spcBef>
              <a:spcAft>
                <a:spcPts val="0"/>
              </a:spcAft>
              <a:buClr>
                <a:schemeClr val="dk1"/>
              </a:buClr>
              <a:buSzPct val="100000"/>
              <a:buNone/>
            </a:pPr>
            <a:r>
              <a:rPr lang="en-US"/>
              <a:t>   🡪Provides efficient and convenient access to disk by allowing data to be stored, located retrieved easily </a:t>
            </a:r>
            <a:endParaRPr/>
          </a:p>
          <a:p>
            <a:pPr indent="-228600" lvl="0" marL="228600" rtl="0" algn="l">
              <a:lnSpc>
                <a:spcPct val="90000"/>
              </a:lnSpc>
              <a:spcBef>
                <a:spcPts val="1000"/>
              </a:spcBef>
              <a:spcAft>
                <a:spcPts val="0"/>
              </a:spcAft>
              <a:buClr>
                <a:schemeClr val="dk1"/>
              </a:buClr>
              <a:buSzPct val="100000"/>
              <a:buChar char="•"/>
            </a:pPr>
            <a:r>
              <a:rPr lang="en-US"/>
              <a:t>Disk provides in-place rewrite and random access</a:t>
            </a:r>
            <a:endParaRPr/>
          </a:p>
          <a:p>
            <a:pPr indent="0" lvl="0" marL="0" rtl="0" algn="l">
              <a:lnSpc>
                <a:spcPct val="90000"/>
              </a:lnSpc>
              <a:spcBef>
                <a:spcPts val="1000"/>
              </a:spcBef>
              <a:spcAft>
                <a:spcPts val="0"/>
              </a:spcAft>
              <a:buClr>
                <a:schemeClr val="dk1"/>
              </a:buClr>
              <a:buSzPct val="100000"/>
              <a:buNone/>
            </a:pPr>
            <a:r>
              <a:rPr lang="en-US"/>
              <a:t>   🡪 I/O transfers performed in </a:t>
            </a:r>
            <a:r>
              <a:rPr b="1" lang="en-US"/>
              <a:t>blocks </a:t>
            </a:r>
            <a:r>
              <a:rPr lang="en-US"/>
              <a:t>of </a:t>
            </a:r>
            <a:r>
              <a:rPr b="1" lang="en-US"/>
              <a:t>sectors </a:t>
            </a:r>
            <a:r>
              <a:rPr lang="en-US"/>
              <a:t>(usually 512 bytes) </a:t>
            </a:r>
            <a:endParaRPr/>
          </a:p>
          <a:p>
            <a:pPr indent="-228600" lvl="0" marL="228600" rtl="0" algn="l">
              <a:lnSpc>
                <a:spcPct val="90000"/>
              </a:lnSpc>
              <a:spcBef>
                <a:spcPts val="1000"/>
              </a:spcBef>
              <a:spcAft>
                <a:spcPts val="0"/>
              </a:spcAft>
              <a:buClr>
                <a:schemeClr val="dk1"/>
              </a:buClr>
              <a:buSzPct val="100000"/>
              <a:buChar char="•"/>
            </a:pPr>
            <a:r>
              <a:rPr b="1" lang="en-US"/>
              <a:t>File control block </a:t>
            </a:r>
            <a:r>
              <a:rPr lang="en-US"/>
              <a:t>– storage structure consisting of information about a file </a:t>
            </a:r>
            <a:endParaRPr/>
          </a:p>
          <a:p>
            <a:pPr indent="-228600" lvl="0" marL="228600" rtl="0" algn="l">
              <a:lnSpc>
                <a:spcPct val="90000"/>
              </a:lnSpc>
              <a:spcBef>
                <a:spcPts val="1000"/>
              </a:spcBef>
              <a:spcAft>
                <a:spcPts val="0"/>
              </a:spcAft>
              <a:buClr>
                <a:schemeClr val="dk1"/>
              </a:buClr>
              <a:buSzPct val="100000"/>
              <a:buChar char="•"/>
            </a:pPr>
            <a:r>
              <a:rPr b="1" lang="en-US"/>
              <a:t>Device driver </a:t>
            </a:r>
            <a:r>
              <a:rPr lang="en-US"/>
              <a:t>controls the physical device </a:t>
            </a:r>
            <a:endParaRPr/>
          </a:p>
          <a:p>
            <a:pPr indent="-228600" lvl="0" marL="228600" rtl="0" algn="l">
              <a:lnSpc>
                <a:spcPct val="90000"/>
              </a:lnSpc>
              <a:spcBef>
                <a:spcPts val="1000"/>
              </a:spcBef>
              <a:spcAft>
                <a:spcPts val="0"/>
              </a:spcAft>
              <a:buClr>
                <a:schemeClr val="dk1"/>
              </a:buClr>
              <a:buSzPct val="100000"/>
              <a:buChar char="•"/>
            </a:pPr>
            <a:r>
              <a:rPr lang="en-US"/>
              <a:t>File system organized into layers</a:t>
            </a:r>
            <a:endParaRPr/>
          </a:p>
          <a:p>
            <a:pPr indent="-64135" lvl="0" marL="228600" rtl="0" algn="l">
              <a:lnSpc>
                <a:spcPct val="90000"/>
              </a:lnSpc>
              <a:spcBef>
                <a:spcPts val="1000"/>
              </a:spcBef>
              <a:spcAft>
                <a:spcPts val="0"/>
              </a:spcAft>
              <a:buClr>
                <a:schemeClr val="dk1"/>
              </a:buClr>
              <a:buSzPct val="100000"/>
              <a:buNone/>
            </a:pPr>
            <a:r>
              <a:t/>
            </a:r>
            <a:endParaRPr/>
          </a:p>
          <a:p>
            <a:pPr indent="-87630" lvl="1" marL="685800" rtl="0" algn="l">
              <a:lnSpc>
                <a:spcPct val="90000"/>
              </a:lnSpc>
              <a:spcBef>
                <a:spcPts val="500"/>
              </a:spcBef>
              <a:spcAft>
                <a:spcPts val="0"/>
              </a:spcAft>
              <a:buClr>
                <a:schemeClr val="dk1"/>
              </a:buClr>
              <a:buSzPct val="100000"/>
              <a:buNone/>
            </a:pPr>
            <a:r>
              <a:t/>
            </a:r>
            <a:endParaRPr/>
          </a:p>
          <a:p>
            <a:pPr indent="-87630" lvl="1" marL="685800" rtl="0" algn="l">
              <a:lnSpc>
                <a:spcPct val="90000"/>
              </a:lnSpc>
              <a:spcBef>
                <a:spcPts val="5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111125" lvl="0" marL="228600" rtl="0" algn="l">
              <a:lnSpc>
                <a:spcPct val="90000"/>
              </a:lnSpc>
              <a:spcBef>
                <a:spcPts val="1000"/>
              </a:spcBef>
              <a:spcAft>
                <a:spcPts val="0"/>
              </a:spcAft>
              <a:buClr>
                <a:schemeClr val="dk1"/>
              </a:buClr>
              <a:buSzPct val="100000"/>
              <a:buNone/>
            </a:pPr>
            <a:r>
              <a:t/>
            </a:r>
            <a:endParaRPr sz="2000"/>
          </a:p>
          <a:p>
            <a:pPr indent="0" lvl="0" marL="0" rtl="0" algn="l">
              <a:lnSpc>
                <a:spcPct val="90000"/>
              </a:lnSpc>
              <a:spcBef>
                <a:spcPts val="1000"/>
              </a:spcBef>
              <a:spcAft>
                <a:spcPts val="0"/>
              </a:spcAft>
              <a:buClr>
                <a:schemeClr val="dk1"/>
              </a:buClr>
              <a:buSzPct val="100000"/>
              <a:buNone/>
            </a:pPr>
            <a:r>
              <a:t/>
            </a:r>
            <a:endParaRPr/>
          </a:p>
          <a:p>
            <a:pPr indent="-111125" lvl="0" marL="228600" rtl="0" algn="l">
              <a:lnSpc>
                <a:spcPct val="90000"/>
              </a:lnSpc>
              <a:spcBef>
                <a:spcPts val="1000"/>
              </a:spcBef>
              <a:spcAft>
                <a:spcPts val="0"/>
              </a:spcAft>
              <a:buClr>
                <a:schemeClr val="dk1"/>
              </a:buClr>
              <a:buSzPct val="100000"/>
              <a:buNone/>
            </a:pPr>
            <a:r>
              <a:t/>
            </a:r>
            <a:endParaRPr sz="2000"/>
          </a:p>
        </p:txBody>
      </p:sp>
      <p:sp>
        <p:nvSpPr>
          <p:cNvPr id="515" name="Google Shape;515;p58"/>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9"/>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21" name="Google Shape;521;p59"/>
          <p:cNvSpPr txBox="1"/>
          <p:nvPr>
            <p:ph idx="1" type="body"/>
          </p:nvPr>
        </p:nvSpPr>
        <p:spPr>
          <a:xfrm>
            <a:off x="695677" y="793470"/>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Layered File System</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522" name="Google Shape;522;p59"/>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523" name="Google Shape;523;p59"/>
          <p:cNvPicPr preferRelativeResize="0"/>
          <p:nvPr/>
        </p:nvPicPr>
        <p:blipFill rotWithShape="1">
          <a:blip r:embed="rId3">
            <a:alphaModFix/>
          </a:blip>
          <a:srcRect b="0" l="0" r="0" t="0"/>
          <a:stretch/>
        </p:blipFill>
        <p:spPr>
          <a:xfrm>
            <a:off x="1316411" y="1297108"/>
            <a:ext cx="2690030" cy="4917443"/>
          </a:xfrm>
          <a:prstGeom prst="rect">
            <a:avLst/>
          </a:prstGeom>
          <a:noFill/>
          <a:ln>
            <a:noFill/>
          </a:ln>
        </p:spPr>
      </p:pic>
      <p:sp>
        <p:nvSpPr>
          <p:cNvPr id="524" name="Google Shape;524;p59"/>
          <p:cNvSpPr txBox="1"/>
          <p:nvPr/>
        </p:nvSpPr>
        <p:spPr>
          <a:xfrm>
            <a:off x="4893881" y="685800"/>
            <a:ext cx="6317396" cy="58785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Device drivers </a:t>
            </a:r>
            <a:r>
              <a:rPr lang="en-US" sz="2000">
                <a:solidFill>
                  <a:schemeClr val="dk1"/>
                </a:solidFill>
                <a:latin typeface="Calibri"/>
                <a:ea typeface="Calibri"/>
                <a:cs typeface="Calibri"/>
                <a:sym typeface="Calibri"/>
              </a:rPr>
              <a:t>manage I/O devices at the I/O control layer 🡪Given commands like “read drive1, cylinder 72, track 2, sector 10, into memory location 1060” outputs low-level hardware specific commands to hardware controller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Basic file system </a:t>
            </a:r>
            <a:r>
              <a:rPr lang="en-US" sz="2000">
                <a:solidFill>
                  <a:schemeClr val="dk1"/>
                </a:solidFill>
                <a:latin typeface="Calibri"/>
                <a:ea typeface="Calibri"/>
                <a:cs typeface="Calibri"/>
                <a:sym typeface="Calibri"/>
              </a:rPr>
              <a:t>given command like “retrieve block 123” translates to device driver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Also manages memory buffers and caches (allocation, freeing, replacement)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🡪Buffers hold data in transit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🡪Caches hold frequently used data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File organization module </a:t>
            </a:r>
            <a:r>
              <a:rPr lang="en-US" sz="2000">
                <a:solidFill>
                  <a:schemeClr val="dk1"/>
                </a:solidFill>
                <a:latin typeface="Calibri"/>
                <a:ea typeface="Calibri"/>
                <a:cs typeface="Calibri"/>
                <a:sym typeface="Calibri"/>
              </a:rPr>
              <a:t>understands files, logical address, and physical blocks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🡪Translates logical block # to physical block #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🡪Manages free space, disk allocation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118" name="Google Shape;118;p6"/>
          <p:cNvSpPr txBox="1"/>
          <p:nvPr>
            <p:ph idx="1" type="body"/>
          </p:nvPr>
        </p:nvSpPr>
        <p:spPr>
          <a:xfrm>
            <a:off x="695678" y="824090"/>
            <a:ext cx="10800644" cy="56783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Magnetic  Tape</a:t>
            </a:r>
            <a:endParaRPr/>
          </a:p>
          <a:p>
            <a:pPr indent="-228600" lvl="0" marL="228600" rtl="0" algn="l">
              <a:lnSpc>
                <a:spcPct val="90000"/>
              </a:lnSpc>
              <a:spcBef>
                <a:spcPts val="1000"/>
              </a:spcBef>
              <a:spcAft>
                <a:spcPts val="0"/>
              </a:spcAft>
              <a:buClr>
                <a:schemeClr val="dk1"/>
              </a:buClr>
              <a:buSzPts val="1800"/>
              <a:buChar char="•"/>
            </a:pPr>
            <a:r>
              <a:rPr lang="en-US" sz="1800"/>
              <a:t>Magnetic tapes were once used for common secondary storage before the days of hard disk drives, but today are used primarily for backups.</a:t>
            </a:r>
            <a:endParaRPr/>
          </a:p>
          <a:p>
            <a:pPr indent="-228600" lvl="0" marL="228600" rtl="0" algn="l">
              <a:lnSpc>
                <a:spcPct val="90000"/>
              </a:lnSpc>
              <a:spcBef>
                <a:spcPts val="1000"/>
              </a:spcBef>
              <a:spcAft>
                <a:spcPts val="0"/>
              </a:spcAft>
              <a:buClr>
                <a:schemeClr val="dk1"/>
              </a:buClr>
              <a:buSzPts val="1800"/>
              <a:buChar char="•"/>
            </a:pPr>
            <a:r>
              <a:rPr lang="en-US" sz="1800"/>
              <a:t>Accessing a particular spot on a magnetic tape can be slow, but once reading or writing commences, access speeds are comparable to disk drives.</a:t>
            </a:r>
            <a:endParaRPr/>
          </a:p>
          <a:p>
            <a:pPr indent="-228600" lvl="0" marL="228600" rtl="0" algn="l">
              <a:lnSpc>
                <a:spcPct val="90000"/>
              </a:lnSpc>
              <a:spcBef>
                <a:spcPts val="1000"/>
              </a:spcBef>
              <a:spcAft>
                <a:spcPts val="0"/>
              </a:spcAft>
              <a:buClr>
                <a:schemeClr val="dk1"/>
              </a:buClr>
              <a:buSzPts val="1800"/>
              <a:buChar char="•"/>
            </a:pPr>
            <a:r>
              <a:rPr lang="en-US" sz="1800"/>
              <a:t>Capacities of tape drives can range from 20 to 200 GB, and compression can double that capacity.</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0"/>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30" name="Google Shape;530;p60"/>
          <p:cNvSpPr txBox="1"/>
          <p:nvPr>
            <p:ph idx="1" type="body"/>
          </p:nvPr>
        </p:nvSpPr>
        <p:spPr>
          <a:xfrm>
            <a:off x="695677" y="793470"/>
            <a:ext cx="10800644"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 File System Layers</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531" name="Google Shape;531;p60"/>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532" name="Google Shape;532;p60"/>
          <p:cNvPicPr preferRelativeResize="0"/>
          <p:nvPr/>
        </p:nvPicPr>
        <p:blipFill rotWithShape="1">
          <a:blip r:embed="rId3">
            <a:alphaModFix/>
          </a:blip>
          <a:srcRect b="0" l="0" r="0" t="0"/>
          <a:stretch/>
        </p:blipFill>
        <p:spPr>
          <a:xfrm>
            <a:off x="1316411" y="1297108"/>
            <a:ext cx="2690030" cy="4917443"/>
          </a:xfrm>
          <a:prstGeom prst="rect">
            <a:avLst/>
          </a:prstGeom>
          <a:noFill/>
          <a:ln>
            <a:noFill/>
          </a:ln>
        </p:spPr>
      </p:pic>
      <p:sp>
        <p:nvSpPr>
          <p:cNvPr id="533" name="Google Shape;533;p60"/>
          <p:cNvSpPr txBox="1"/>
          <p:nvPr/>
        </p:nvSpPr>
        <p:spPr>
          <a:xfrm>
            <a:off x="4393969" y="76342"/>
            <a:ext cx="7478944" cy="67710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Logical file system </a:t>
            </a:r>
            <a:r>
              <a:rPr lang="en-US" sz="2000">
                <a:solidFill>
                  <a:schemeClr val="dk1"/>
                </a:solidFill>
                <a:latin typeface="Calibri"/>
                <a:ea typeface="Calibri"/>
                <a:cs typeface="Calibri"/>
                <a:sym typeface="Calibri"/>
              </a:rPr>
              <a:t>manages metadata information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🡪Translates file name into file number, file handle, location by maintaining file control blocks (</a:t>
            </a:r>
            <a:r>
              <a:rPr b="1" lang="en-US" sz="2000">
                <a:solidFill>
                  <a:schemeClr val="dk1"/>
                </a:solidFill>
                <a:latin typeface="Calibri"/>
                <a:ea typeface="Calibri"/>
                <a:cs typeface="Calibri"/>
                <a:sym typeface="Calibri"/>
              </a:rPr>
              <a:t>inodes </a:t>
            </a:r>
            <a:r>
              <a:rPr lang="en-US" sz="2000">
                <a:solidFill>
                  <a:schemeClr val="dk1"/>
                </a:solidFill>
                <a:latin typeface="Calibri"/>
                <a:ea typeface="Calibri"/>
                <a:cs typeface="Calibri"/>
                <a:sym typeface="Calibri"/>
              </a:rPr>
              <a:t>in UNIX)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🡪Directory management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🡪Protection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Layering useful for reducing complexity and redundancy, but adds overhead and can decrease performance Translates file name into file number, file handle, location by maintaining file control blocks (</a:t>
            </a:r>
            <a:r>
              <a:rPr b="1" lang="en-US" sz="2000">
                <a:solidFill>
                  <a:schemeClr val="dk1"/>
                </a:solidFill>
                <a:latin typeface="Calibri"/>
                <a:ea typeface="Calibri"/>
                <a:cs typeface="Calibri"/>
                <a:sym typeface="Calibri"/>
              </a:rPr>
              <a:t>inodes </a:t>
            </a:r>
            <a:r>
              <a:rPr lang="en-US" sz="2000">
                <a:solidFill>
                  <a:schemeClr val="dk1"/>
                </a:solidFill>
                <a:latin typeface="Calibri"/>
                <a:ea typeface="Calibri"/>
                <a:cs typeface="Calibri"/>
                <a:sym typeface="Calibri"/>
              </a:rPr>
              <a:t>in UNIX)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🡪Logical layers can be implemented by any coding method according to OS designer.</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Many file systems, sometimes many within an operating system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Each with its own format (CD-ROM is ISO 9660; Unix has </a:t>
            </a:r>
            <a:r>
              <a:rPr b="1" lang="en-US" sz="2000">
                <a:solidFill>
                  <a:schemeClr val="dk1"/>
                </a:solidFill>
                <a:latin typeface="Calibri"/>
                <a:ea typeface="Calibri"/>
                <a:cs typeface="Calibri"/>
                <a:sym typeface="Calibri"/>
              </a:rPr>
              <a:t>UFS</a:t>
            </a:r>
            <a:r>
              <a:rPr lang="en-US" sz="2000">
                <a:solidFill>
                  <a:schemeClr val="dk1"/>
                </a:solidFill>
                <a:latin typeface="Calibri"/>
                <a:ea typeface="Calibri"/>
                <a:cs typeface="Calibri"/>
                <a:sym typeface="Calibri"/>
              </a:rPr>
              <a:t>, FFS; Windows has FAT, FAT32, NTFS as well as floppy, CD, DVD Blu-ray, Linux has more than 40 types, with </a:t>
            </a:r>
            <a:r>
              <a:rPr b="1" lang="en-US" sz="2000">
                <a:solidFill>
                  <a:schemeClr val="dk1"/>
                </a:solidFill>
                <a:latin typeface="Calibri"/>
                <a:ea typeface="Calibri"/>
                <a:cs typeface="Calibri"/>
                <a:sym typeface="Calibri"/>
              </a:rPr>
              <a:t>extended file system </a:t>
            </a:r>
            <a:r>
              <a:rPr lang="en-US" sz="2000">
                <a:solidFill>
                  <a:schemeClr val="dk1"/>
                </a:solidFill>
                <a:latin typeface="Calibri"/>
                <a:ea typeface="Calibri"/>
                <a:cs typeface="Calibri"/>
                <a:sym typeface="Calibri"/>
              </a:rPr>
              <a:t>ext2 and ext3 leading; plus distributed file systems, etc.)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New ones still arriving – ZFS, GoogleFS, Oracle ASM, FUSE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1"/>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39" name="Google Shape;539;p61"/>
          <p:cNvSpPr txBox="1"/>
          <p:nvPr>
            <p:ph idx="1" type="body"/>
          </p:nvPr>
        </p:nvSpPr>
        <p:spPr>
          <a:xfrm>
            <a:off x="452438" y="793470"/>
            <a:ext cx="11043883" cy="573693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We have system calls at the API level, but how do we implement their functions? </a:t>
            </a:r>
            <a:endParaRPr/>
          </a:p>
          <a:p>
            <a:pPr indent="0" lvl="0" marL="0" rtl="0" algn="l">
              <a:lnSpc>
                <a:spcPct val="90000"/>
              </a:lnSpc>
              <a:spcBef>
                <a:spcPts val="1000"/>
              </a:spcBef>
              <a:spcAft>
                <a:spcPts val="0"/>
              </a:spcAft>
              <a:buClr>
                <a:schemeClr val="dk1"/>
              </a:buClr>
              <a:buSzPts val="2800"/>
              <a:buNone/>
            </a:pPr>
            <a:r>
              <a:rPr lang="en-US"/>
              <a:t>   🡪On-disk and in-memory structures </a:t>
            </a:r>
            <a:endParaRPr/>
          </a:p>
          <a:p>
            <a:pPr indent="-228600" lvl="0" marL="228600" rtl="0" algn="l">
              <a:lnSpc>
                <a:spcPct val="90000"/>
              </a:lnSpc>
              <a:spcBef>
                <a:spcPts val="1000"/>
              </a:spcBef>
              <a:spcAft>
                <a:spcPts val="0"/>
              </a:spcAft>
              <a:buClr>
                <a:schemeClr val="dk1"/>
              </a:buClr>
              <a:buSzPts val="2800"/>
              <a:buChar char="•"/>
            </a:pPr>
            <a:r>
              <a:rPr b="1" lang="en-US"/>
              <a:t>Boot control block </a:t>
            </a:r>
            <a:r>
              <a:rPr lang="en-US"/>
              <a:t>contains info needed by system to boot OS from that volume.</a:t>
            </a:r>
            <a:endParaRPr/>
          </a:p>
          <a:p>
            <a:pPr indent="0" lvl="0" marL="0" rtl="0" algn="l">
              <a:lnSpc>
                <a:spcPct val="90000"/>
              </a:lnSpc>
              <a:spcBef>
                <a:spcPts val="1000"/>
              </a:spcBef>
              <a:spcAft>
                <a:spcPts val="0"/>
              </a:spcAft>
              <a:buClr>
                <a:schemeClr val="dk1"/>
              </a:buClr>
              <a:buSzPts val="2800"/>
              <a:buNone/>
            </a:pPr>
            <a:r>
              <a:rPr lang="en-US"/>
              <a:t>  🡪 Needed if volume contains OS, usually first block of volume </a:t>
            </a:r>
            <a:endParaRPr/>
          </a:p>
          <a:p>
            <a:pPr indent="-228600" lvl="0" marL="228600" rtl="0" algn="l">
              <a:lnSpc>
                <a:spcPct val="90000"/>
              </a:lnSpc>
              <a:spcBef>
                <a:spcPts val="1000"/>
              </a:spcBef>
              <a:spcAft>
                <a:spcPts val="0"/>
              </a:spcAft>
              <a:buClr>
                <a:schemeClr val="dk1"/>
              </a:buClr>
              <a:buSzPts val="2800"/>
              <a:buChar char="•"/>
            </a:pPr>
            <a:r>
              <a:rPr b="1" lang="en-US"/>
              <a:t>Volume control block (superblock, master file table) </a:t>
            </a:r>
            <a:r>
              <a:rPr lang="en-US"/>
              <a:t>contains volume details –</a:t>
            </a:r>
            <a:endParaRPr/>
          </a:p>
          <a:p>
            <a:pPr indent="-228600" lvl="0" marL="228600" rtl="0" algn="l">
              <a:lnSpc>
                <a:spcPct val="90000"/>
              </a:lnSpc>
              <a:spcBef>
                <a:spcPts val="1000"/>
              </a:spcBef>
              <a:spcAft>
                <a:spcPts val="0"/>
              </a:spcAft>
              <a:buClr>
                <a:schemeClr val="dk1"/>
              </a:buClr>
              <a:buSzPts val="2800"/>
              <a:buChar char="•"/>
            </a:pPr>
            <a:r>
              <a:rPr lang="en-US"/>
              <a:t>🡪Total # of blocks, # of free blocks, block size, free block pointers or array </a:t>
            </a:r>
            <a:endParaRPr/>
          </a:p>
          <a:p>
            <a:pPr indent="-228600" lvl="0" marL="228600" rtl="0" algn="l">
              <a:lnSpc>
                <a:spcPct val="90000"/>
              </a:lnSpc>
              <a:spcBef>
                <a:spcPts val="1000"/>
              </a:spcBef>
              <a:spcAft>
                <a:spcPts val="0"/>
              </a:spcAft>
              <a:buClr>
                <a:schemeClr val="dk1"/>
              </a:buClr>
              <a:buSzPts val="2800"/>
              <a:buChar char="•"/>
            </a:pPr>
            <a:r>
              <a:rPr lang="en-US"/>
              <a:t>Directory structure organizes the files </a:t>
            </a:r>
            <a:endParaRPr/>
          </a:p>
          <a:p>
            <a:pPr indent="0" lvl="0" marL="0" rtl="0" algn="l">
              <a:lnSpc>
                <a:spcPct val="90000"/>
              </a:lnSpc>
              <a:spcBef>
                <a:spcPts val="1000"/>
              </a:spcBef>
              <a:spcAft>
                <a:spcPts val="0"/>
              </a:spcAft>
              <a:buClr>
                <a:schemeClr val="dk1"/>
              </a:buClr>
              <a:buSzPts val="2800"/>
              <a:buNone/>
            </a:pPr>
            <a:r>
              <a:rPr lang="en-US"/>
              <a:t>   🡪Names and inode numbers, master file table</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40" name="Google Shape;540;p61"/>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2"/>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46" name="Google Shape;546;p62"/>
          <p:cNvSpPr txBox="1"/>
          <p:nvPr>
            <p:ph idx="1" type="body"/>
          </p:nvPr>
        </p:nvSpPr>
        <p:spPr>
          <a:xfrm>
            <a:off x="452438" y="793470"/>
            <a:ext cx="11043883"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Per-file </a:t>
            </a:r>
            <a:r>
              <a:rPr b="1" lang="en-US"/>
              <a:t>File Control Block (FCB) </a:t>
            </a:r>
            <a:r>
              <a:rPr lang="en-US"/>
              <a:t>contains many details about the file 🡪inode number, permissions, size, dates </a:t>
            </a:r>
            <a:endParaRPr/>
          </a:p>
          <a:p>
            <a:pPr indent="0" lvl="0" marL="0" rtl="0" algn="l">
              <a:lnSpc>
                <a:spcPct val="90000"/>
              </a:lnSpc>
              <a:spcBef>
                <a:spcPts val="1000"/>
              </a:spcBef>
              <a:spcAft>
                <a:spcPts val="0"/>
              </a:spcAft>
              <a:buClr>
                <a:schemeClr val="dk1"/>
              </a:buClr>
              <a:buSzPts val="2800"/>
              <a:buNone/>
            </a:pPr>
            <a:r>
              <a:rPr lang="en-US"/>
              <a:t>   🡪NFTS stores into in master file table using relational DB structures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47" name="Google Shape;547;p62"/>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548" name="Google Shape;548;p62"/>
          <p:cNvPicPr preferRelativeResize="0"/>
          <p:nvPr/>
        </p:nvPicPr>
        <p:blipFill rotWithShape="1">
          <a:blip r:embed="rId3">
            <a:alphaModFix/>
          </a:blip>
          <a:srcRect b="0" l="0" r="0" t="0"/>
          <a:stretch/>
        </p:blipFill>
        <p:spPr>
          <a:xfrm>
            <a:off x="3629055" y="2823084"/>
            <a:ext cx="4690648" cy="309778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3"/>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54" name="Google Shape;554;p63"/>
          <p:cNvSpPr txBox="1"/>
          <p:nvPr>
            <p:ph idx="1" type="body"/>
          </p:nvPr>
        </p:nvSpPr>
        <p:spPr>
          <a:xfrm>
            <a:off x="452438" y="793470"/>
            <a:ext cx="11043883"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In-Memory File System Structures </a:t>
            </a:r>
            <a:endParaRPr/>
          </a:p>
          <a:p>
            <a:pPr indent="-228600" lvl="0" marL="228600" rtl="0" algn="l">
              <a:lnSpc>
                <a:spcPct val="90000"/>
              </a:lnSpc>
              <a:spcBef>
                <a:spcPts val="1000"/>
              </a:spcBef>
              <a:spcAft>
                <a:spcPts val="0"/>
              </a:spcAft>
              <a:buClr>
                <a:schemeClr val="dk1"/>
              </a:buClr>
              <a:buSzPts val="2800"/>
              <a:buChar char="•"/>
            </a:pPr>
            <a:r>
              <a:rPr lang="en-US"/>
              <a:t>Mount table storing file system mounts, mount points, file system types </a:t>
            </a:r>
            <a:endParaRPr/>
          </a:p>
          <a:p>
            <a:pPr indent="-228600" lvl="0" marL="228600" rtl="0" algn="l">
              <a:lnSpc>
                <a:spcPct val="90000"/>
              </a:lnSpc>
              <a:spcBef>
                <a:spcPts val="1000"/>
              </a:spcBef>
              <a:spcAft>
                <a:spcPts val="0"/>
              </a:spcAft>
              <a:buClr>
                <a:schemeClr val="dk1"/>
              </a:buClr>
              <a:buSzPts val="2800"/>
              <a:buChar char="•"/>
            </a:pPr>
            <a:r>
              <a:rPr lang="en-US"/>
              <a:t>The following figure illustrates the necessary file system structures provided by the operating systems </a:t>
            </a:r>
            <a:endParaRPr/>
          </a:p>
          <a:p>
            <a:pPr indent="-228600" lvl="0" marL="228600" rtl="0" algn="l">
              <a:lnSpc>
                <a:spcPct val="90000"/>
              </a:lnSpc>
              <a:spcBef>
                <a:spcPts val="1000"/>
              </a:spcBef>
              <a:spcAft>
                <a:spcPts val="0"/>
              </a:spcAft>
              <a:buClr>
                <a:schemeClr val="dk1"/>
              </a:buClr>
              <a:buSzPts val="2800"/>
              <a:buChar char="•"/>
            </a:pPr>
            <a:r>
              <a:rPr lang="en-US"/>
              <a:t>Figure 12-3(a) refers to opening a file </a:t>
            </a:r>
            <a:endParaRPr/>
          </a:p>
          <a:p>
            <a:pPr indent="-228600" lvl="0" marL="228600" rtl="0" algn="l">
              <a:lnSpc>
                <a:spcPct val="90000"/>
              </a:lnSpc>
              <a:spcBef>
                <a:spcPts val="1000"/>
              </a:spcBef>
              <a:spcAft>
                <a:spcPts val="0"/>
              </a:spcAft>
              <a:buClr>
                <a:schemeClr val="dk1"/>
              </a:buClr>
              <a:buSzPts val="2800"/>
              <a:buChar char="•"/>
            </a:pPr>
            <a:r>
              <a:rPr lang="en-US"/>
              <a:t>Figure 12-3(b) refers to reading a file </a:t>
            </a:r>
            <a:endParaRPr/>
          </a:p>
          <a:p>
            <a:pPr indent="-228600" lvl="0" marL="228600" rtl="0" algn="l">
              <a:lnSpc>
                <a:spcPct val="90000"/>
              </a:lnSpc>
              <a:spcBef>
                <a:spcPts val="1000"/>
              </a:spcBef>
              <a:spcAft>
                <a:spcPts val="0"/>
              </a:spcAft>
              <a:buClr>
                <a:schemeClr val="dk1"/>
              </a:buClr>
              <a:buSzPts val="2800"/>
              <a:buChar char="•"/>
            </a:pPr>
            <a:r>
              <a:rPr lang="en-US"/>
              <a:t>Plus buffers hold data blocks from secondary storage </a:t>
            </a:r>
            <a:endParaRPr/>
          </a:p>
          <a:p>
            <a:pPr indent="-228600" lvl="0" marL="228600" rtl="0" algn="l">
              <a:lnSpc>
                <a:spcPct val="90000"/>
              </a:lnSpc>
              <a:spcBef>
                <a:spcPts val="1000"/>
              </a:spcBef>
              <a:spcAft>
                <a:spcPts val="0"/>
              </a:spcAft>
              <a:buClr>
                <a:schemeClr val="dk1"/>
              </a:buClr>
              <a:buSzPts val="2800"/>
              <a:buChar char="•"/>
            </a:pPr>
            <a:r>
              <a:rPr lang="en-US"/>
              <a:t>Open returns a file handle for subsequent use </a:t>
            </a:r>
            <a:endParaRPr/>
          </a:p>
          <a:p>
            <a:pPr indent="-228600" lvl="0" marL="228600" rtl="0" algn="l">
              <a:lnSpc>
                <a:spcPct val="90000"/>
              </a:lnSpc>
              <a:spcBef>
                <a:spcPts val="1000"/>
              </a:spcBef>
              <a:spcAft>
                <a:spcPts val="0"/>
              </a:spcAft>
              <a:buClr>
                <a:schemeClr val="dk1"/>
              </a:buClr>
              <a:buSzPts val="2800"/>
              <a:buChar char="•"/>
            </a:pPr>
            <a:r>
              <a:rPr lang="en-US"/>
              <a:t>Data from read eventually copied to specified user process memory address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55" name="Google Shape;555;p63"/>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4"/>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61" name="Google Shape;561;p64"/>
          <p:cNvSpPr txBox="1"/>
          <p:nvPr>
            <p:ph idx="1" type="body"/>
          </p:nvPr>
        </p:nvSpPr>
        <p:spPr>
          <a:xfrm>
            <a:off x="452438" y="793470"/>
            <a:ext cx="11043883"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In-Memory File System Structures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62" name="Google Shape;562;p64"/>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563" name="Google Shape;563;p64"/>
          <p:cNvPicPr preferRelativeResize="0"/>
          <p:nvPr/>
        </p:nvPicPr>
        <p:blipFill rotWithShape="1">
          <a:blip r:embed="rId3">
            <a:alphaModFix/>
          </a:blip>
          <a:srcRect b="0" l="0" r="0" t="0"/>
          <a:stretch/>
        </p:blipFill>
        <p:spPr>
          <a:xfrm>
            <a:off x="3328988" y="1370474"/>
            <a:ext cx="6952764" cy="51725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5"/>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69" name="Google Shape;569;p65"/>
          <p:cNvSpPr txBox="1"/>
          <p:nvPr>
            <p:ph idx="1" type="body"/>
          </p:nvPr>
        </p:nvSpPr>
        <p:spPr>
          <a:xfrm>
            <a:off x="452438" y="793470"/>
            <a:ext cx="11043883"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Partitions and Mounting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70" name="Google Shape;570;p65"/>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571" name="Google Shape;571;p65"/>
          <p:cNvSpPr/>
          <p:nvPr/>
        </p:nvSpPr>
        <p:spPr>
          <a:xfrm>
            <a:off x="1357314" y="1270545"/>
            <a:ext cx="9915524" cy="4616648"/>
          </a:xfrm>
          <a:prstGeom prst="rect">
            <a:avLst/>
          </a:prstGeom>
          <a:noFill/>
          <a:ln>
            <a:noFill/>
          </a:ln>
        </p:spPr>
        <p:txBody>
          <a:bodyPr anchorCtr="0" anchor="t" bIns="45700" lIns="91425" spcFirstLastPara="1" rIns="91425" wrap="square" tIns="45700">
            <a:spAutoFit/>
          </a:bodyPr>
          <a:lstStyle/>
          <a:p>
            <a:pPr indent="-95250" lvl="0" marL="171450" marR="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Partition can be a volume containing a file system (</a:t>
            </a:r>
            <a:r>
              <a:rPr lang="en-US" sz="1800">
                <a:solidFill>
                  <a:schemeClr val="dk1"/>
                </a:solidFill>
                <a:latin typeface="MS PGothic"/>
                <a:ea typeface="MS PGothic"/>
                <a:cs typeface="MS PGothic"/>
                <a:sym typeface="MS PGothic"/>
              </a:rPr>
              <a:t>“</a:t>
            </a:r>
            <a:r>
              <a:rPr lang="en-US" sz="1800">
                <a:solidFill>
                  <a:schemeClr val="dk1"/>
                </a:solidFill>
                <a:latin typeface="Arial"/>
                <a:ea typeface="Arial"/>
                <a:cs typeface="Arial"/>
                <a:sym typeface="Arial"/>
              </a:rPr>
              <a:t>cooked</a:t>
            </a:r>
            <a:r>
              <a:rPr lang="en-US" sz="1800">
                <a:solidFill>
                  <a:schemeClr val="dk1"/>
                </a:solidFill>
                <a:latin typeface="MS PGothic"/>
                <a:ea typeface="MS PGothic"/>
                <a:cs typeface="MS PGothic"/>
                <a:sym typeface="MS PGothic"/>
              </a:rPr>
              <a:t>”</a:t>
            </a:r>
            <a:r>
              <a:rPr lang="en-US" sz="1800">
                <a:solidFill>
                  <a:schemeClr val="dk1"/>
                </a:solidFill>
                <a:latin typeface="Arial"/>
                <a:ea typeface="Arial"/>
                <a:cs typeface="Arial"/>
                <a:sym typeface="Arial"/>
              </a:rPr>
              <a:t>) or </a:t>
            </a:r>
            <a:r>
              <a:rPr b="1" lang="en-US" sz="1800">
                <a:solidFill>
                  <a:schemeClr val="dk1"/>
                </a:solidFill>
                <a:latin typeface="Arial"/>
                <a:ea typeface="Arial"/>
                <a:cs typeface="Arial"/>
                <a:sym typeface="Arial"/>
              </a:rPr>
              <a:t>raw </a:t>
            </a:r>
            <a:r>
              <a:rPr lang="en-US" sz="1800">
                <a:solidFill>
                  <a:schemeClr val="dk1"/>
                </a:solidFill>
                <a:latin typeface="Arial"/>
                <a:ea typeface="Arial"/>
                <a:cs typeface="Arial"/>
                <a:sym typeface="Arial"/>
              </a:rPr>
              <a:t>– just a sequence of blocks with no file system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Boot block can point to boot volume or boot loader set of blocks that contain enough code to know how to load the kernel from the file system Or a boot management program for multi-os booting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Root partition </a:t>
            </a:r>
            <a:r>
              <a:rPr lang="en-US" sz="1800">
                <a:solidFill>
                  <a:schemeClr val="dk1"/>
                </a:solidFill>
                <a:latin typeface="Arial"/>
                <a:ea typeface="Arial"/>
                <a:cs typeface="Arial"/>
                <a:sym typeface="Arial"/>
              </a:rPr>
              <a:t>contains the OS, other partitions can hold other Oses, other file systems, or be raw Mounted at boot time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Other partitions can mount automatically or manually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At mount time, file system consistency checked Is all metadata correct? If not, fix it, try again </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If yes, add to mount table, allow access</a:t>
            </a:r>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6"/>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77" name="Google Shape;577;p66"/>
          <p:cNvSpPr txBox="1"/>
          <p:nvPr>
            <p:ph idx="1" type="body"/>
          </p:nvPr>
        </p:nvSpPr>
        <p:spPr>
          <a:xfrm>
            <a:off x="452438" y="793470"/>
            <a:ext cx="11043883"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Virtual File Systems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78" name="Google Shape;578;p66"/>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579" name="Google Shape;579;p66"/>
          <p:cNvSpPr/>
          <p:nvPr/>
        </p:nvSpPr>
        <p:spPr>
          <a:xfrm>
            <a:off x="1357314" y="1270545"/>
            <a:ext cx="9915524" cy="4616648"/>
          </a:xfrm>
          <a:prstGeom prst="rect">
            <a:avLst/>
          </a:prstGeom>
          <a:noFill/>
          <a:ln>
            <a:noFill/>
          </a:ln>
        </p:spPr>
        <p:txBody>
          <a:bodyPr anchorCtr="0" anchor="t" bIns="45700" lIns="91425" spcFirstLastPara="1" rIns="91425" wrap="square" tIns="45700">
            <a:spAutoFit/>
          </a:bodyPr>
          <a:lstStyle/>
          <a:p>
            <a:pPr indent="-95250" lvl="0" marL="171450" marR="0" rtl="0" algn="l">
              <a:spcBef>
                <a:spcPts val="0"/>
              </a:spcBef>
              <a:spcAft>
                <a:spcPts val="0"/>
              </a:spcAft>
              <a:buClr>
                <a:schemeClr val="dk1"/>
              </a:buClr>
              <a:buSzPts val="1200"/>
              <a:buFont typeface="Arial"/>
              <a:buNone/>
            </a:pPr>
            <a:r>
              <a:t/>
            </a:r>
            <a:endParaRPr sz="1200">
              <a:solidFill>
                <a:srgbClr val="000000"/>
              </a:solidFill>
              <a:latin typeface="Arial"/>
              <a:ea typeface="Arial"/>
              <a:cs typeface="Arial"/>
              <a:sym typeface="Arial"/>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Virtual File Systems </a:t>
            </a:r>
            <a:r>
              <a:rPr lang="en-US" sz="2000">
                <a:solidFill>
                  <a:schemeClr val="dk1"/>
                </a:solidFill>
                <a:latin typeface="Calibri"/>
                <a:ea typeface="Calibri"/>
                <a:cs typeface="Calibri"/>
                <a:sym typeface="Calibri"/>
              </a:rPr>
              <a:t>(</a:t>
            </a:r>
            <a:r>
              <a:rPr b="1" lang="en-US" sz="2000">
                <a:solidFill>
                  <a:schemeClr val="dk1"/>
                </a:solidFill>
                <a:latin typeface="Calibri"/>
                <a:ea typeface="Calibri"/>
                <a:cs typeface="Calibri"/>
                <a:sym typeface="Calibri"/>
              </a:rPr>
              <a:t>VFS</a:t>
            </a:r>
            <a:r>
              <a:rPr lang="en-US" sz="2000">
                <a:solidFill>
                  <a:schemeClr val="dk1"/>
                </a:solidFill>
                <a:latin typeface="Calibri"/>
                <a:ea typeface="Calibri"/>
                <a:cs typeface="Calibri"/>
                <a:sym typeface="Calibri"/>
              </a:rPr>
              <a:t>) on Unix provide an object-oriented way of implementing file systems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VFS allows the same system call interface (the API) to be used for different types of file systems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Separates file-system generic operations from implementation details </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Implementation can be one of many file systems types, or network file system </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Implements </a:t>
            </a:r>
            <a:r>
              <a:rPr b="1" i="0" lang="en-US" sz="2000" u="none" cap="none" strike="noStrike">
                <a:solidFill>
                  <a:schemeClr val="dk1"/>
                </a:solidFill>
                <a:latin typeface="Calibri"/>
                <a:ea typeface="Calibri"/>
                <a:cs typeface="Calibri"/>
                <a:sym typeface="Calibri"/>
              </a:rPr>
              <a:t>vnodes </a:t>
            </a:r>
            <a:r>
              <a:rPr b="0" i="0" lang="en-US" sz="2000" u="none" cap="none" strike="noStrike">
                <a:solidFill>
                  <a:schemeClr val="dk1"/>
                </a:solidFill>
                <a:latin typeface="Calibri"/>
                <a:ea typeface="Calibri"/>
                <a:cs typeface="Calibri"/>
                <a:sym typeface="Calibri"/>
              </a:rPr>
              <a:t>which hold inodes or network file details </a:t>
            </a:r>
            <a:endParaRPr/>
          </a:p>
          <a:p>
            <a:pPr indent="-158750" lvl="1" marL="742950" marR="0" rtl="0" algn="l">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Then dispatches operation to appropriate file system implementation routines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7"/>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85" name="Google Shape;585;p67"/>
          <p:cNvSpPr txBox="1"/>
          <p:nvPr>
            <p:ph idx="1" type="body"/>
          </p:nvPr>
        </p:nvSpPr>
        <p:spPr>
          <a:xfrm>
            <a:off x="452438" y="793470"/>
            <a:ext cx="11043883"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Virtual File Systems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86" name="Google Shape;586;p67"/>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587" name="Google Shape;587;p67"/>
          <p:cNvSpPr/>
          <p:nvPr/>
        </p:nvSpPr>
        <p:spPr>
          <a:xfrm>
            <a:off x="1357314" y="1270545"/>
            <a:ext cx="991552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API is to the VFS interface, rather than any specific type of file system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588" name="Google Shape;588;p67"/>
          <p:cNvPicPr preferRelativeResize="0"/>
          <p:nvPr/>
        </p:nvPicPr>
        <p:blipFill rotWithShape="1">
          <a:blip r:embed="rId3">
            <a:alphaModFix/>
          </a:blip>
          <a:srcRect b="0" l="0" r="0" t="0"/>
          <a:stretch/>
        </p:blipFill>
        <p:spPr>
          <a:xfrm>
            <a:off x="2522914" y="1812456"/>
            <a:ext cx="6321049" cy="472707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8"/>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594" name="Google Shape;594;p68"/>
          <p:cNvSpPr txBox="1"/>
          <p:nvPr>
            <p:ph idx="1" type="body"/>
          </p:nvPr>
        </p:nvSpPr>
        <p:spPr>
          <a:xfrm>
            <a:off x="452438" y="793470"/>
            <a:ext cx="11043883"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Virtual File Systems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95" name="Google Shape;595;p68"/>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596" name="Google Shape;596;p68"/>
          <p:cNvSpPr/>
          <p:nvPr/>
        </p:nvSpPr>
        <p:spPr>
          <a:xfrm>
            <a:off x="1357314" y="1270545"/>
            <a:ext cx="9915524" cy="61863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For example, Linux has four object types: inode, file, superblock, dentry </a:t>
            </a:r>
            <a:endParaRPr/>
          </a:p>
          <a:p>
            <a:pPr indent="0" lvl="1" marL="45720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VFS defines set of operations on the objects that must be implemented Every object has a pointer to a function table Function table has addresses of routines to implement that function on that object </a:t>
            </a:r>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For example: </a:t>
            </a:r>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int open(. . .)</a:t>
            </a:r>
            <a:r>
              <a:rPr b="0" i="0" lang="en-US" sz="2400" u="none" cap="none" strike="noStrike">
                <a:solidFill>
                  <a:schemeClr val="dk1"/>
                </a:solidFill>
                <a:latin typeface="Calibri"/>
                <a:ea typeface="Calibri"/>
                <a:cs typeface="Calibri"/>
                <a:sym typeface="Calibri"/>
              </a:rPr>
              <a:t>—Open a file </a:t>
            </a:r>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int close(. . .)</a:t>
            </a:r>
            <a:r>
              <a:rPr b="0" i="0" lang="en-US" sz="2400" u="none" cap="none" strike="noStrike">
                <a:solidFill>
                  <a:schemeClr val="dk1"/>
                </a:solidFill>
                <a:latin typeface="Calibri"/>
                <a:ea typeface="Calibri"/>
                <a:cs typeface="Calibri"/>
                <a:sym typeface="Calibri"/>
              </a:rPr>
              <a:t>—Close an already-open file </a:t>
            </a:r>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ssize t read(. . .)</a:t>
            </a:r>
            <a:r>
              <a:rPr b="0" i="0" lang="en-US" sz="2400" u="none" cap="none" strike="noStrike">
                <a:solidFill>
                  <a:schemeClr val="dk1"/>
                </a:solidFill>
                <a:latin typeface="Calibri"/>
                <a:ea typeface="Calibri"/>
                <a:cs typeface="Calibri"/>
                <a:sym typeface="Calibri"/>
              </a:rPr>
              <a:t>—Read from a file </a:t>
            </a:r>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ssize t write(. . .)</a:t>
            </a:r>
            <a:r>
              <a:rPr b="0" i="0" lang="en-US" sz="2400" u="none" cap="none" strike="noStrike">
                <a:solidFill>
                  <a:schemeClr val="dk1"/>
                </a:solidFill>
                <a:latin typeface="Calibri"/>
                <a:ea typeface="Calibri"/>
                <a:cs typeface="Calibri"/>
                <a:sym typeface="Calibri"/>
              </a:rPr>
              <a:t>—Write to a file </a:t>
            </a:r>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int mmap(. . .)</a:t>
            </a:r>
            <a:r>
              <a:rPr b="0" i="0" lang="en-US" sz="2400" u="none" cap="none" strike="noStrike">
                <a:solidFill>
                  <a:schemeClr val="dk1"/>
                </a:solidFill>
                <a:latin typeface="Calibri"/>
                <a:ea typeface="Calibri"/>
                <a:cs typeface="Calibri"/>
                <a:sym typeface="Calibri"/>
              </a:rPr>
              <a:t>—Memory-map a file</a:t>
            </a:r>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9"/>
          <p:cNvSpPr txBox="1"/>
          <p:nvPr>
            <p:ph type="title"/>
          </p:nvPr>
        </p:nvSpPr>
        <p:spPr>
          <a:xfrm>
            <a:off x="452438" y="330877"/>
            <a:ext cx="10515600" cy="6503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2700"/>
              <a:t>File System Implementation</a:t>
            </a:r>
            <a:br>
              <a:rPr lang="en-US" sz="2400"/>
            </a:br>
            <a:endParaRPr sz="2400"/>
          </a:p>
        </p:txBody>
      </p:sp>
      <p:sp>
        <p:nvSpPr>
          <p:cNvPr id="602" name="Google Shape;602;p69"/>
          <p:cNvSpPr txBox="1"/>
          <p:nvPr>
            <p:ph idx="1" type="body"/>
          </p:nvPr>
        </p:nvSpPr>
        <p:spPr>
          <a:xfrm>
            <a:off x="452438" y="793470"/>
            <a:ext cx="11043883" cy="57369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Directory Implementation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603" name="Google Shape;603;p69"/>
          <p:cNvSpPr/>
          <p:nvPr/>
        </p:nvSpPr>
        <p:spPr>
          <a:xfrm>
            <a:off x="695677" y="981251"/>
            <a:ext cx="953911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604" name="Google Shape;604;p69"/>
          <p:cNvSpPr/>
          <p:nvPr/>
        </p:nvSpPr>
        <p:spPr>
          <a:xfrm>
            <a:off x="1357314" y="1270545"/>
            <a:ext cx="9915524" cy="53860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Linear list </a:t>
            </a:r>
            <a:r>
              <a:rPr lang="en-US" sz="2000">
                <a:solidFill>
                  <a:schemeClr val="dk1"/>
                </a:solidFill>
                <a:latin typeface="Calibri"/>
                <a:ea typeface="Calibri"/>
                <a:cs typeface="Calibri"/>
                <a:sym typeface="Calibri"/>
              </a:rPr>
              <a:t>of file names with pointer to the data blocks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Simple to program </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Time-consuming to execute</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 -&gt;Linear search time </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 -&gt;Could keep ordered alphabetically via linked list or use B+ tree </a:t>
            </a:r>
            <a:endParaRPr/>
          </a:p>
          <a:p>
            <a:pPr indent="0" lvl="1" marL="457200" marR="0" rtl="0" algn="l">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Hash Table </a:t>
            </a:r>
            <a:r>
              <a:rPr lang="en-US" sz="2000">
                <a:solidFill>
                  <a:schemeClr val="dk1"/>
                </a:solidFill>
                <a:latin typeface="Calibri"/>
                <a:ea typeface="Calibri"/>
                <a:cs typeface="Calibri"/>
                <a:sym typeface="Calibri"/>
              </a:rPr>
              <a:t>– linear list with hash data structure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Decreases directory search time </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Collisions </a:t>
            </a:r>
            <a:r>
              <a:rPr lang="en-US" sz="2000">
                <a:solidFill>
                  <a:schemeClr val="dk1"/>
                </a:solidFill>
                <a:latin typeface="Calibri"/>
                <a:ea typeface="Calibri"/>
                <a:cs typeface="Calibri"/>
                <a:sym typeface="Calibri"/>
              </a:rPr>
              <a:t>– situations where two file names hash to the same location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Only good if entries are fixed size, or use chained-overflow method</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ph type="title"/>
          </p:nvPr>
        </p:nvSpPr>
        <p:spPr>
          <a:xfrm>
            <a:off x="838200" y="365126"/>
            <a:ext cx="10515600" cy="6395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400"/>
              <a:t>Mass Storage Structures- Overview</a:t>
            </a:r>
            <a:br>
              <a:rPr lang="en-US" sz="2400"/>
            </a:br>
            <a:endParaRPr sz="2400"/>
          </a:p>
        </p:txBody>
      </p:sp>
      <p:sp>
        <p:nvSpPr>
          <p:cNvPr id="124" name="Google Shape;124;p7"/>
          <p:cNvSpPr txBox="1"/>
          <p:nvPr>
            <p:ph idx="1" type="body"/>
          </p:nvPr>
        </p:nvSpPr>
        <p:spPr>
          <a:xfrm>
            <a:off x="695678" y="824090"/>
            <a:ext cx="10800644" cy="56783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Solid State Disc</a:t>
            </a:r>
            <a:endParaRPr/>
          </a:p>
          <a:p>
            <a:pPr indent="-228600" lvl="0" marL="228600" rtl="0" algn="l">
              <a:lnSpc>
                <a:spcPct val="90000"/>
              </a:lnSpc>
              <a:spcBef>
                <a:spcPts val="1000"/>
              </a:spcBef>
              <a:spcAft>
                <a:spcPts val="0"/>
              </a:spcAft>
              <a:buClr>
                <a:schemeClr val="dk1"/>
              </a:buClr>
              <a:buSzPts val="1900"/>
              <a:buChar char="•"/>
            </a:pPr>
            <a:r>
              <a:rPr lang="en-US" sz="1900"/>
              <a:t>As technologies improve and economics change, old technologies are often used in different ways. One example of this is the increasing used of </a:t>
            </a:r>
            <a:r>
              <a:rPr b="1" i="1" lang="en-US" sz="1900"/>
              <a:t>solid state disks, or SSDs.</a:t>
            </a:r>
            <a:endParaRPr sz="1900"/>
          </a:p>
          <a:p>
            <a:pPr indent="-228600" lvl="0" marL="228600" rtl="0" algn="l">
              <a:lnSpc>
                <a:spcPct val="90000"/>
              </a:lnSpc>
              <a:spcBef>
                <a:spcPts val="1000"/>
              </a:spcBef>
              <a:spcAft>
                <a:spcPts val="0"/>
              </a:spcAft>
              <a:buClr>
                <a:schemeClr val="dk1"/>
              </a:buClr>
              <a:buSzPts val="1900"/>
              <a:buChar char="•"/>
            </a:pPr>
            <a:r>
              <a:rPr lang="en-US" sz="1900"/>
              <a:t>SSDs use memory technology as a small fast hard disk. Specific implementations may use either flash memory or DRAM chips protected by a battery to sustain the information through power cycles.</a:t>
            </a:r>
            <a:endParaRPr/>
          </a:p>
          <a:p>
            <a:pPr indent="-228600" lvl="0" marL="228600" rtl="0" algn="l">
              <a:lnSpc>
                <a:spcPct val="90000"/>
              </a:lnSpc>
              <a:spcBef>
                <a:spcPts val="1000"/>
              </a:spcBef>
              <a:spcAft>
                <a:spcPts val="0"/>
              </a:spcAft>
              <a:buClr>
                <a:schemeClr val="dk1"/>
              </a:buClr>
              <a:buSzPts val="1900"/>
              <a:buChar char="•"/>
            </a:pPr>
            <a:r>
              <a:rPr lang="en-US" sz="1900"/>
              <a:t>Because SSDs have no moving parts they are much faster than traditional hard drives, and certain problems such as the scheduling of disk accesses simply do not apply.</a:t>
            </a:r>
            <a:endParaRPr/>
          </a:p>
          <a:p>
            <a:pPr indent="-228600" lvl="0" marL="228600" rtl="0" algn="l">
              <a:lnSpc>
                <a:spcPct val="90000"/>
              </a:lnSpc>
              <a:spcBef>
                <a:spcPts val="1000"/>
              </a:spcBef>
              <a:spcAft>
                <a:spcPts val="0"/>
              </a:spcAft>
              <a:buClr>
                <a:schemeClr val="dk1"/>
              </a:buClr>
              <a:buSzPts val="1900"/>
              <a:buChar char="•"/>
            </a:pPr>
            <a:r>
              <a:rPr lang="en-US" sz="1900"/>
              <a:t>However SSDs also have their weaknesses: They are more expensive than hard drives, generally not as large, and may have shorter life spans.</a:t>
            </a:r>
            <a:endParaRPr/>
          </a:p>
          <a:p>
            <a:pPr indent="-228600" lvl="0" marL="228600" rtl="0" algn="l">
              <a:lnSpc>
                <a:spcPct val="90000"/>
              </a:lnSpc>
              <a:spcBef>
                <a:spcPts val="1000"/>
              </a:spcBef>
              <a:spcAft>
                <a:spcPts val="0"/>
              </a:spcAft>
              <a:buClr>
                <a:schemeClr val="dk1"/>
              </a:buClr>
              <a:buSzPts val="1900"/>
              <a:buChar char="•"/>
            </a:pPr>
            <a:r>
              <a:rPr lang="en-US" sz="1900"/>
              <a:t>SSDs are especially useful as a high-speed cache of hard-disk information that must be accessed quickly. One example is to store filesystem meta-data, e.g. directory and inode information, that must be accessed quickly and often. Another variation is a boot disk containing the OS and some application executables, but no vital user data. SSDs are also used in laptops to make them smaller, faster, and lighter.</a:t>
            </a:r>
            <a:endParaRPr/>
          </a:p>
          <a:p>
            <a:pPr indent="-228600" lvl="0" marL="228600" rtl="0" algn="l">
              <a:lnSpc>
                <a:spcPct val="90000"/>
              </a:lnSpc>
              <a:spcBef>
                <a:spcPts val="1000"/>
              </a:spcBef>
              <a:spcAft>
                <a:spcPts val="0"/>
              </a:spcAft>
              <a:buClr>
                <a:schemeClr val="dk1"/>
              </a:buClr>
              <a:buSzPts val="1900"/>
              <a:buChar char="•"/>
            </a:pPr>
            <a:r>
              <a:rPr lang="en-US" sz="1900"/>
              <a:t>Because SSDs are so much faster than traditional hard disks, the throughput of the bus can become a limiting factor, causing some SSDs to be connected directly to the system PCI bus for example.</a:t>
            </a:r>
            <a:endParaRPr/>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70"/>
          <p:cNvSpPr txBox="1"/>
          <p:nvPr>
            <p:ph type="title"/>
          </p:nvPr>
        </p:nvSpPr>
        <p:spPr>
          <a:xfrm>
            <a:off x="304800" y="67627"/>
            <a:ext cx="10515600" cy="59499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Uniﬁed buffer cache.</a:t>
            </a:r>
            <a:endParaRPr/>
          </a:p>
        </p:txBody>
      </p:sp>
      <p:pic>
        <p:nvPicPr>
          <p:cNvPr id="610" name="Google Shape;610;p70"/>
          <p:cNvPicPr preferRelativeResize="0"/>
          <p:nvPr>
            <p:ph idx="1" type="body"/>
          </p:nvPr>
        </p:nvPicPr>
        <p:blipFill rotWithShape="1">
          <a:blip r:embed="rId3">
            <a:alphaModFix/>
          </a:blip>
          <a:srcRect b="0" l="0" r="0" t="0"/>
          <a:stretch/>
        </p:blipFill>
        <p:spPr>
          <a:xfrm>
            <a:off x="304800" y="3030974"/>
            <a:ext cx="4358640" cy="3528408"/>
          </a:xfrm>
          <a:prstGeom prst="rect">
            <a:avLst/>
          </a:prstGeom>
          <a:noFill/>
          <a:ln>
            <a:noFill/>
          </a:ln>
        </p:spPr>
      </p:pic>
      <p:sp>
        <p:nvSpPr>
          <p:cNvPr id="611" name="Google Shape;611;p70"/>
          <p:cNvSpPr/>
          <p:nvPr/>
        </p:nvSpPr>
        <p:spPr>
          <a:xfrm>
            <a:off x="0" y="662622"/>
            <a:ext cx="1109472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Opening and accessing a ﬁle :  </a:t>
            </a:r>
            <a:r>
              <a:rPr lang="en-US" sz="2000">
                <a:solidFill>
                  <a:schemeClr val="dk1"/>
                </a:solidFill>
                <a:latin typeface="Times New Roman"/>
                <a:ea typeface="Times New Roman"/>
                <a:cs typeface="Times New Roman"/>
                <a:sym typeface="Times New Roman"/>
              </a:rPr>
              <a:t>One approach is to use memory mapping; the second is to use the standard system calls read () and write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2) double caching, requires caching ﬁle-system data twice. Not only does it waste memory but it also wastes signiﬁcant CPU and I/O cycles due to the extra data movement within system memory. In addition, inconsistencies between the two caches can result in corrupt ﬁles.</a:t>
            </a:r>
            <a:endParaRPr/>
          </a:p>
        </p:txBody>
      </p:sp>
      <p:sp>
        <p:nvSpPr>
          <p:cNvPr id="612" name="Google Shape;612;p70"/>
          <p:cNvSpPr/>
          <p:nvPr/>
        </p:nvSpPr>
        <p:spPr>
          <a:xfrm>
            <a:off x="471343" y="6488668"/>
            <a:ext cx="35519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I/O without a uniﬁed buffer cache.</a:t>
            </a:r>
            <a:endParaRPr/>
          </a:p>
        </p:txBody>
      </p:sp>
      <p:pic>
        <p:nvPicPr>
          <p:cNvPr id="613" name="Google Shape;613;p70"/>
          <p:cNvPicPr preferRelativeResize="0"/>
          <p:nvPr/>
        </p:nvPicPr>
        <p:blipFill rotWithShape="1">
          <a:blip r:embed="rId4">
            <a:alphaModFix/>
          </a:blip>
          <a:srcRect b="0" l="0" r="0" t="0"/>
          <a:stretch/>
        </p:blipFill>
        <p:spPr>
          <a:xfrm>
            <a:off x="6107514" y="2601614"/>
            <a:ext cx="4606206" cy="403564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 </a:t>
            </a:r>
            <a:endParaRPr/>
          </a:p>
        </p:txBody>
      </p:sp>
      <p:sp>
        <p:nvSpPr>
          <p:cNvPr id="619" name="Google Shape;619;p71"/>
          <p:cNvSpPr txBox="1"/>
          <p:nvPr>
            <p:ph idx="1" type="body"/>
          </p:nvPr>
        </p:nvSpPr>
        <p:spPr>
          <a:xfrm>
            <a:off x="518160" y="639445"/>
            <a:ext cx="10698480" cy="58118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Times New Roman"/>
                <a:ea typeface="Times New Roman"/>
                <a:cs typeface="Times New Roman"/>
                <a:sym typeface="Times New Roman"/>
              </a:rPr>
              <a:t> Another issue that can affect the performance of I/O is whether writes to the ﬁle system occur synchronously or asynchronously. </a:t>
            </a:r>
            <a:endParaRPr/>
          </a:p>
          <a:p>
            <a:pPr indent="-228600" lvl="1" marL="685800" rtl="0" algn="l">
              <a:lnSpc>
                <a:spcPct val="90000"/>
              </a:lnSpc>
              <a:spcBef>
                <a:spcPts val="500"/>
              </a:spcBef>
              <a:spcAft>
                <a:spcPts val="0"/>
              </a:spcAft>
              <a:buClr>
                <a:schemeClr val="dk1"/>
              </a:buClr>
              <a:buSzPts val="2400"/>
              <a:buChar char="•"/>
            </a:pPr>
            <a:r>
              <a:rPr lang="en-US">
                <a:latin typeface="Times New Roman"/>
                <a:ea typeface="Times New Roman"/>
                <a:cs typeface="Times New Roman"/>
                <a:sym typeface="Times New Roman"/>
              </a:rPr>
              <a:t>Synchronous writes occur in the order in which the disk subsystem receives them, and the writes are not buffered. Thus, the calling routine must wait for the data to reach the disk drive before it can proceed. </a:t>
            </a:r>
            <a:endParaRPr/>
          </a:p>
          <a:p>
            <a:pPr indent="-228600" lvl="1" marL="685800" rtl="0" algn="l">
              <a:lnSpc>
                <a:spcPct val="90000"/>
              </a:lnSpc>
              <a:spcBef>
                <a:spcPts val="500"/>
              </a:spcBef>
              <a:spcAft>
                <a:spcPts val="0"/>
              </a:spcAft>
              <a:buClr>
                <a:schemeClr val="dk1"/>
              </a:buClr>
              <a:buSzPts val="2400"/>
              <a:buChar char="•"/>
            </a:pPr>
            <a:r>
              <a:rPr lang="en-US">
                <a:latin typeface="Times New Roman"/>
                <a:ea typeface="Times New Roman"/>
                <a:cs typeface="Times New Roman"/>
                <a:sym typeface="Times New Roman"/>
              </a:rPr>
              <a:t>In an asynchronous write, the data are stored in the cache, and control returns to the caller. Most writes are asynchronous.</a:t>
            </a:r>
            <a:endParaRPr/>
          </a:p>
          <a:p>
            <a:pPr indent="-228600" lvl="0" marL="228600" rtl="0" algn="l">
              <a:lnSpc>
                <a:spcPct val="9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However, metadata writes, among others, can be synchronous. </a:t>
            </a:r>
            <a:endParaRPr/>
          </a:p>
          <a:p>
            <a:pPr indent="-228600" lvl="0" marL="228600" rtl="0" algn="l">
              <a:lnSpc>
                <a:spcPct val="9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Operating systems frequently include a ﬂag in the open system call to allow a process to request that writes be performed synchronously. For example, databases use this feature for atomic transactions, to assure that data reach stable storage in the required order.</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25" name="Google Shape;625;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54000" lvl="0" marL="228600" rtl="0" algn="ctr">
              <a:lnSpc>
                <a:spcPct val="90000"/>
              </a:lnSpc>
              <a:spcBef>
                <a:spcPts val="0"/>
              </a:spcBef>
              <a:spcAft>
                <a:spcPts val="0"/>
              </a:spcAft>
              <a:buClr>
                <a:schemeClr val="dk1"/>
              </a:buClr>
              <a:buSzPts val="4000"/>
              <a:buChar char="•"/>
            </a:pPr>
            <a:r>
              <a:rPr lang="en-US" sz="4000"/>
              <a:t>Any Question???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8"/>
          <p:cNvSpPr txBox="1"/>
          <p:nvPr>
            <p:ph type="title"/>
          </p:nvPr>
        </p:nvSpPr>
        <p:spPr>
          <a:xfrm>
            <a:off x="838200" y="59090"/>
            <a:ext cx="10515600" cy="6547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t>Secondary Storage</a:t>
            </a:r>
            <a:endParaRPr/>
          </a:p>
        </p:txBody>
      </p:sp>
      <p:sp>
        <p:nvSpPr>
          <p:cNvPr id="130" name="Google Shape;130;p8"/>
          <p:cNvSpPr txBox="1"/>
          <p:nvPr>
            <p:ph idx="1" type="body"/>
          </p:nvPr>
        </p:nvSpPr>
        <p:spPr>
          <a:xfrm>
            <a:off x="838200" y="713846"/>
            <a:ext cx="10515600" cy="5915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t>Disc Structure</a:t>
            </a:r>
            <a:endParaRPr/>
          </a:p>
          <a:p>
            <a:pPr indent="0" lvl="0" marL="0" rtl="0" algn="l">
              <a:lnSpc>
                <a:spcPct val="90000"/>
              </a:lnSpc>
              <a:spcBef>
                <a:spcPts val="1000"/>
              </a:spcBef>
              <a:spcAft>
                <a:spcPts val="0"/>
              </a:spcAft>
              <a:buClr>
                <a:schemeClr val="dk1"/>
              </a:buClr>
              <a:buSzPts val="1800"/>
              <a:buNone/>
            </a:pPr>
            <a:r>
              <a:rPr b="1" lang="en-US" sz="1800"/>
              <a:t>Q. Consider a System which has 16 plotters. Each plotter is divided into 2-Surfaces. Each Surface has 1K tracks. Each track has 512 sectors. Each Sector can store 2 KB of data.</a:t>
            </a:r>
            <a:endParaRPr/>
          </a:p>
          <a:p>
            <a:pPr indent="-400050" lvl="0" marL="400050" rtl="0" algn="l">
              <a:lnSpc>
                <a:spcPct val="90000"/>
              </a:lnSpc>
              <a:spcBef>
                <a:spcPts val="1000"/>
              </a:spcBef>
              <a:spcAft>
                <a:spcPts val="0"/>
              </a:spcAft>
              <a:buClr>
                <a:schemeClr val="dk1"/>
              </a:buClr>
              <a:buSzPts val="1800"/>
              <a:buAutoNum type="romanLcParenR"/>
            </a:pPr>
            <a:r>
              <a:rPr b="1" lang="en-US" sz="1800"/>
              <a:t>Find the capacity of disc in bytes.</a:t>
            </a:r>
            <a:endParaRPr/>
          </a:p>
          <a:p>
            <a:pPr indent="-400050" lvl="0" marL="400050" rtl="0" algn="l">
              <a:lnSpc>
                <a:spcPct val="90000"/>
              </a:lnSpc>
              <a:spcBef>
                <a:spcPts val="1000"/>
              </a:spcBef>
              <a:spcAft>
                <a:spcPts val="0"/>
              </a:spcAft>
              <a:buClr>
                <a:schemeClr val="dk1"/>
              </a:buClr>
              <a:buSzPts val="1800"/>
              <a:buAutoNum type="romanLcParenR"/>
            </a:pPr>
            <a:r>
              <a:rPr b="1" lang="en-US" sz="1800"/>
              <a:t>How many bits are required to identify no of sectors. </a:t>
            </a:r>
            <a:endParaRPr/>
          </a:p>
          <a:p>
            <a:pPr indent="0" lvl="0" marL="0" rtl="0" algn="l">
              <a:lnSpc>
                <a:spcPct val="90000"/>
              </a:lnSpc>
              <a:spcBef>
                <a:spcPts val="1000"/>
              </a:spcBef>
              <a:spcAft>
                <a:spcPts val="0"/>
              </a:spcAft>
              <a:buClr>
                <a:schemeClr val="dk1"/>
              </a:buClr>
              <a:buSzPts val="1800"/>
              <a:buNone/>
            </a:pPr>
            <a:r>
              <a:t/>
            </a:r>
            <a:endParaRPr sz="1800"/>
          </a:p>
          <a:p>
            <a:pPr indent="-114300" lvl="0" marL="228600" rtl="0" algn="l">
              <a:lnSpc>
                <a:spcPct val="90000"/>
              </a:lnSpc>
              <a:spcBef>
                <a:spcPts val="1000"/>
              </a:spcBef>
              <a:spcAft>
                <a:spcPts val="0"/>
              </a:spcAft>
              <a:buClr>
                <a:schemeClr val="dk1"/>
              </a:buClr>
              <a:buSzPts val="1800"/>
              <a:buNone/>
            </a:pPr>
            <a:r>
              <a:t/>
            </a:r>
            <a:endParaRPr sz="1800"/>
          </a:p>
        </p:txBody>
      </p:sp>
      <p:sp>
        <p:nvSpPr>
          <p:cNvPr id="131" name="Google Shape;131;p8"/>
          <p:cNvSpPr txBox="1"/>
          <p:nvPr/>
        </p:nvSpPr>
        <p:spPr>
          <a:xfrm>
            <a:off x="1371600" y="2667591"/>
            <a:ext cx="9129713" cy="1477328"/>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400050" lvl="0" marL="400050" marR="0" rtl="0" algn="l">
              <a:spcBef>
                <a:spcPts val="0"/>
              </a:spcBef>
              <a:spcAft>
                <a:spcPts val="0"/>
              </a:spcAft>
              <a:buClr>
                <a:schemeClr val="dk1"/>
              </a:buClr>
              <a:buSzPts val="1800"/>
              <a:buFont typeface="Calibri"/>
              <a:buAutoNum type="romanLcParenR"/>
            </a:pPr>
            <a:r>
              <a:rPr i="1" lang="en-US" sz="1800">
                <a:solidFill>
                  <a:schemeClr val="dk1"/>
                </a:solidFill>
                <a:latin typeface="Calibri"/>
                <a:ea typeface="Calibri"/>
                <a:cs typeface="Calibri"/>
                <a:sym typeface="Calibri"/>
              </a:rPr>
              <a:t>Capacity of Disk = 16*2*1*2^10*512*2*2^10 Bytes</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 2^4 * 2^11*2^9*2^11</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 2^35</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 2^5 GB</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 32 GB</a:t>
            </a:r>
            <a:endParaRPr/>
          </a:p>
        </p:txBody>
      </p:sp>
      <p:sp>
        <p:nvSpPr>
          <p:cNvPr id="132" name="Google Shape;132;p8"/>
          <p:cNvSpPr txBox="1"/>
          <p:nvPr/>
        </p:nvSpPr>
        <p:spPr>
          <a:xfrm>
            <a:off x="1371599" y="4285325"/>
            <a:ext cx="9129713" cy="1200329"/>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ii) No of Sectors = 16 *2*2^10*2^9</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 2^4*2^11*2^9</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 2^24</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   24 bits requires to represent no of Sectors.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type="title"/>
          </p:nvPr>
        </p:nvSpPr>
        <p:spPr>
          <a:xfrm>
            <a:off x="838200" y="59090"/>
            <a:ext cx="10515600" cy="6547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US" sz="3200"/>
              <a:t>Secondary Storage</a:t>
            </a:r>
            <a:endParaRPr/>
          </a:p>
        </p:txBody>
      </p:sp>
      <p:sp>
        <p:nvSpPr>
          <p:cNvPr id="138" name="Google Shape;138;p9"/>
          <p:cNvSpPr txBox="1"/>
          <p:nvPr>
            <p:ph idx="1" type="body"/>
          </p:nvPr>
        </p:nvSpPr>
        <p:spPr>
          <a:xfrm>
            <a:off x="838200" y="713846"/>
            <a:ext cx="10515600" cy="5915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sz="1800"/>
              <a:t>Disc I/O</a:t>
            </a:r>
            <a:endParaRPr/>
          </a:p>
          <a:p>
            <a:pPr indent="-228600" lvl="0" marL="228600" rtl="0" algn="l">
              <a:lnSpc>
                <a:spcPct val="90000"/>
              </a:lnSpc>
              <a:spcBef>
                <a:spcPts val="1000"/>
              </a:spcBef>
              <a:spcAft>
                <a:spcPts val="0"/>
              </a:spcAft>
              <a:buClr>
                <a:schemeClr val="dk1"/>
              </a:buClr>
              <a:buSzPts val="1800"/>
              <a:buChar char="•"/>
            </a:pPr>
            <a:r>
              <a:rPr lang="en-US" sz="1800"/>
              <a:t>Seek Time</a:t>
            </a:r>
            <a:endParaRPr/>
          </a:p>
          <a:p>
            <a:pPr indent="-228600" lvl="0" marL="228600" rtl="0" algn="l">
              <a:lnSpc>
                <a:spcPct val="90000"/>
              </a:lnSpc>
              <a:spcBef>
                <a:spcPts val="1000"/>
              </a:spcBef>
              <a:spcAft>
                <a:spcPts val="0"/>
              </a:spcAft>
              <a:buClr>
                <a:schemeClr val="dk1"/>
              </a:buClr>
              <a:buSzPts val="1800"/>
              <a:buChar char="•"/>
            </a:pPr>
            <a:r>
              <a:rPr lang="en-US" sz="1800"/>
              <a:t>Rotational Time</a:t>
            </a:r>
            <a:endParaRPr/>
          </a:p>
          <a:p>
            <a:pPr indent="-228600" lvl="0" marL="228600" rtl="0" algn="l">
              <a:lnSpc>
                <a:spcPct val="90000"/>
              </a:lnSpc>
              <a:spcBef>
                <a:spcPts val="1000"/>
              </a:spcBef>
              <a:spcAft>
                <a:spcPts val="0"/>
              </a:spcAft>
              <a:buClr>
                <a:schemeClr val="dk1"/>
              </a:buClr>
              <a:buSzPts val="1800"/>
              <a:buChar char="•"/>
            </a:pPr>
            <a:r>
              <a:rPr lang="en-US" sz="1800"/>
              <a:t>Transfer Time</a:t>
            </a:r>
            <a:endParaRPr/>
          </a:p>
          <a:p>
            <a:pPr indent="-228600" lvl="0" marL="228600" rtl="0" algn="l">
              <a:lnSpc>
                <a:spcPct val="90000"/>
              </a:lnSpc>
              <a:spcBef>
                <a:spcPts val="1000"/>
              </a:spcBef>
              <a:spcAft>
                <a:spcPts val="0"/>
              </a:spcAft>
              <a:buClr>
                <a:schemeClr val="dk1"/>
              </a:buClr>
              <a:buSzPts val="1800"/>
              <a:buChar char="•"/>
            </a:pPr>
            <a:r>
              <a:rPr lang="en-US" sz="1800"/>
              <a:t>Transfer Rate</a:t>
            </a:r>
            <a:endParaRPr/>
          </a:p>
          <a:p>
            <a:pPr indent="-228600" lvl="0" marL="228600" rtl="0" algn="l">
              <a:lnSpc>
                <a:spcPct val="90000"/>
              </a:lnSpc>
              <a:spcBef>
                <a:spcPts val="1000"/>
              </a:spcBef>
              <a:spcAft>
                <a:spcPts val="0"/>
              </a:spcAft>
              <a:buClr>
                <a:schemeClr val="dk1"/>
              </a:buClr>
              <a:buSzPts val="1800"/>
              <a:buChar char="•"/>
            </a:pPr>
            <a:r>
              <a:rPr b="1" lang="en-US" sz="1800"/>
              <a:t>Seek Time: </a:t>
            </a:r>
            <a:r>
              <a:rPr lang="en-US" sz="1800"/>
              <a:t>Amount of Time taken to move Read/Write header from it’s current position to desire track</a:t>
            </a:r>
            <a:endParaRPr/>
          </a:p>
          <a:p>
            <a:pPr indent="-228600" lvl="0" marL="228600" rtl="0" algn="l">
              <a:lnSpc>
                <a:spcPct val="90000"/>
              </a:lnSpc>
              <a:spcBef>
                <a:spcPts val="1000"/>
              </a:spcBef>
              <a:spcAft>
                <a:spcPts val="0"/>
              </a:spcAft>
              <a:buClr>
                <a:schemeClr val="dk1"/>
              </a:buClr>
              <a:buSzPts val="1800"/>
              <a:buChar char="•"/>
            </a:pPr>
            <a:r>
              <a:rPr b="1" lang="en-US" sz="1800"/>
              <a:t>Rotational Time</a:t>
            </a:r>
            <a:r>
              <a:rPr lang="en-US" sz="1800"/>
              <a:t>: Amount of Time taken to rotate the track when Read/Write header comes to exact position(i.e. sector). Rotational time is generally taken as ‘half Rotation time’ i.e. (1/2 Rotation)</a:t>
            </a:r>
            <a:endParaRPr/>
          </a:p>
          <a:p>
            <a:pPr indent="-228600" lvl="0" marL="228600" rtl="0" algn="l">
              <a:lnSpc>
                <a:spcPct val="90000"/>
              </a:lnSpc>
              <a:spcBef>
                <a:spcPts val="1000"/>
              </a:spcBef>
              <a:spcAft>
                <a:spcPts val="0"/>
              </a:spcAft>
              <a:buClr>
                <a:schemeClr val="dk1"/>
              </a:buClr>
              <a:buSzPts val="1800"/>
              <a:buChar char="•"/>
            </a:pPr>
            <a:r>
              <a:rPr b="1" lang="en-US" sz="1800"/>
              <a:t>Transfer Time</a:t>
            </a:r>
            <a:r>
              <a:rPr lang="en-US" sz="1800"/>
              <a:t>: The amount of time taken to transfer the required data. Transfer time depends on the rotation rate of the disc.</a:t>
            </a:r>
            <a:endParaRPr/>
          </a:p>
          <a:p>
            <a:pPr indent="-228600" lvl="0" marL="228600" rtl="0" algn="l">
              <a:lnSpc>
                <a:spcPct val="90000"/>
              </a:lnSpc>
              <a:spcBef>
                <a:spcPts val="1000"/>
              </a:spcBef>
              <a:spcAft>
                <a:spcPts val="0"/>
              </a:spcAft>
              <a:buClr>
                <a:schemeClr val="dk1"/>
              </a:buClr>
              <a:buSzPts val="1800"/>
              <a:buChar char="•"/>
            </a:pPr>
            <a:r>
              <a:rPr b="1" lang="en-US" sz="1800"/>
              <a:t>Transfer Rate</a:t>
            </a:r>
            <a:r>
              <a:rPr lang="en-US" sz="1800"/>
              <a:t>: The No of Bytes transferred for unit time is known as Transfer Rate.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2020-04-01T15:59:41Z</dcterms:created>
  <dc:creator>Nickita MC</dc:creator>
</cp:coreProperties>
</file>